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notesSlides/notesSlide12.xml" ContentType="application/vnd.openxmlformats-officedocument.presentationml.notesSlide+xml"/>
  <Override PartName="/ppt/slides/slide99.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slides/slide20.xml" ContentType="application/vnd.openxmlformats-officedocument.presentationml.slide+xml"/>
  <Override PartName="/ppt/tags/tag26.xml" ContentType="application/vnd.openxmlformats-officedocument.presentationml.tags+xml"/>
  <Override PartName="/ppt/tags/tag15.xml" ContentType="application/vnd.openxmlformats-officedocument.presentationml.tags+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5"/>
  </p:notesMasterIdLst>
  <p:handoutMasterIdLst>
    <p:handoutMasterId r:id="rId106"/>
  </p:handoutMasterIdLst>
  <p:sldIdLst>
    <p:sldId id="257" r:id="rId2"/>
    <p:sldId id="258" r:id="rId3"/>
    <p:sldId id="577" r:id="rId4"/>
    <p:sldId id="259" r:id="rId5"/>
    <p:sldId id="272" r:id="rId6"/>
    <p:sldId id="261" r:id="rId7"/>
    <p:sldId id="667" r:id="rId8"/>
    <p:sldId id="266" r:id="rId9"/>
    <p:sldId id="260" r:id="rId10"/>
    <p:sldId id="265" r:id="rId11"/>
    <p:sldId id="668" r:id="rId12"/>
    <p:sldId id="262" r:id="rId13"/>
    <p:sldId id="578" r:id="rId14"/>
    <p:sldId id="276" r:id="rId15"/>
    <p:sldId id="669" r:id="rId16"/>
    <p:sldId id="583" r:id="rId17"/>
    <p:sldId id="670" r:id="rId18"/>
    <p:sldId id="671" r:id="rId19"/>
    <p:sldId id="584" r:id="rId20"/>
    <p:sldId id="672" r:id="rId21"/>
    <p:sldId id="673" r:id="rId22"/>
    <p:sldId id="585" r:id="rId23"/>
    <p:sldId id="675" r:id="rId24"/>
    <p:sldId id="674" r:id="rId25"/>
    <p:sldId id="590" r:id="rId26"/>
    <p:sldId id="591" r:id="rId27"/>
    <p:sldId id="676" r:id="rId28"/>
    <p:sldId id="592" r:id="rId29"/>
    <p:sldId id="593" r:id="rId30"/>
    <p:sldId id="420" r:id="rId31"/>
    <p:sldId id="513" r:id="rId32"/>
    <p:sldId id="677" r:id="rId33"/>
    <p:sldId id="678" r:id="rId34"/>
    <p:sldId id="680" r:id="rId35"/>
    <p:sldId id="681" r:id="rId36"/>
    <p:sldId id="682" r:id="rId37"/>
    <p:sldId id="683" r:id="rId38"/>
    <p:sldId id="595" r:id="rId39"/>
    <p:sldId id="684" r:id="rId40"/>
    <p:sldId id="685" r:id="rId41"/>
    <p:sldId id="686" r:id="rId42"/>
    <p:sldId id="687" r:id="rId43"/>
    <p:sldId id="596" r:id="rId44"/>
    <p:sldId id="689" r:id="rId45"/>
    <p:sldId id="688" r:id="rId46"/>
    <p:sldId id="690" r:id="rId47"/>
    <p:sldId id="511" r:id="rId48"/>
    <p:sldId id="597" r:id="rId49"/>
    <p:sldId id="691" r:id="rId50"/>
    <p:sldId id="692" r:id="rId51"/>
    <p:sldId id="694" r:id="rId52"/>
    <p:sldId id="693" r:id="rId53"/>
    <p:sldId id="598" r:id="rId54"/>
    <p:sldId id="696" r:id="rId55"/>
    <p:sldId id="695" r:id="rId56"/>
    <p:sldId id="697" r:id="rId57"/>
    <p:sldId id="599" r:id="rId58"/>
    <p:sldId id="698" r:id="rId59"/>
    <p:sldId id="304" r:id="rId60"/>
    <p:sldId id="313" r:id="rId61"/>
    <p:sldId id="306" r:id="rId62"/>
    <p:sldId id="699" r:id="rId63"/>
    <p:sldId id="310" r:id="rId64"/>
    <p:sldId id="312" r:id="rId65"/>
    <p:sldId id="305" r:id="rId66"/>
    <p:sldId id="759" r:id="rId67"/>
    <p:sldId id="314" r:id="rId68"/>
    <p:sldId id="760" r:id="rId69"/>
    <p:sldId id="761" r:id="rId70"/>
    <p:sldId id="315" r:id="rId71"/>
    <p:sldId id="762" r:id="rId72"/>
    <p:sldId id="317" r:id="rId73"/>
    <p:sldId id="610" r:id="rId74"/>
    <p:sldId id="764" r:id="rId75"/>
    <p:sldId id="611" r:id="rId76"/>
    <p:sldId id="532" r:id="rId77"/>
    <p:sldId id="534" r:id="rId78"/>
    <p:sldId id="535" r:id="rId79"/>
    <p:sldId id="767" r:id="rId80"/>
    <p:sldId id="613" r:id="rId81"/>
    <p:sldId id="768" r:id="rId82"/>
    <p:sldId id="618" r:id="rId83"/>
    <p:sldId id="769" r:id="rId84"/>
    <p:sldId id="770" r:id="rId85"/>
    <p:sldId id="615" r:id="rId86"/>
    <p:sldId id="616" r:id="rId87"/>
    <p:sldId id="771" r:id="rId88"/>
    <p:sldId id="318" r:id="rId89"/>
    <p:sldId id="319" r:id="rId90"/>
    <p:sldId id="402" r:id="rId91"/>
    <p:sldId id="406" r:id="rId92"/>
    <p:sldId id="772" r:id="rId93"/>
    <p:sldId id="774" r:id="rId94"/>
    <p:sldId id="775" r:id="rId95"/>
    <p:sldId id="777" r:id="rId96"/>
    <p:sldId id="778" r:id="rId97"/>
    <p:sldId id="779" r:id="rId98"/>
    <p:sldId id="780" r:id="rId99"/>
    <p:sldId id="328" r:id="rId100"/>
    <p:sldId id="781" r:id="rId101"/>
    <p:sldId id="331" r:id="rId102"/>
    <p:sldId id="332" r:id="rId103"/>
    <p:sldId id="400" r:id="rId10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95"/>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commentAuthors" Target="commentAuthor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xml"/><Relationship Id="rId4" Type="http://schemas.openxmlformats.org/officeDocument/2006/relationships/image" Target="../media/image2.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7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797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社会存在与社会意识</a:t>
            </a:r>
          </a:p>
        </p:txBody>
      </p:sp>
      <p:sp>
        <p:nvSpPr>
          <p:cNvPr id="100" name="文本框 99"/>
          <p:cNvSpPr txBox="1"/>
          <p:nvPr/>
        </p:nvSpPr>
        <p:spPr>
          <a:xfrm>
            <a:off x="684530" y="929640"/>
            <a:ext cx="9573260" cy="73723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1.社会存在与社会意识 </a:t>
            </a:r>
            <a:r>
              <a:rPr sz="2800">
                <a:solidFill>
                  <a:srgbClr val="FF0000"/>
                </a:solidFill>
                <a:latin typeface="微软雅黑" panose="020B0503020204020204" charset="-122"/>
                <a:ea typeface="微软雅黑" panose="020B0503020204020204" charset="-122"/>
                <a:cs typeface="微软雅黑" panose="020B0503020204020204" charset="-122"/>
              </a:rPr>
              <a:t>[2020全国卷Ⅰ第23题]</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84847" y="1703070"/>
          <a:ext cx="10895965" cy="3679190"/>
        </p:xfrm>
        <a:graphic>
          <a:graphicData uri="http://schemas.openxmlformats.org/drawingml/2006/table">
            <a:tbl>
              <a:tblPr firstRow="1" bandRow="1">
                <a:tableStyleId>{5940675A-B579-460E-94D1-54222C63F5DA}</a:tableStyleId>
              </a:tblPr>
              <a:tblGrid>
                <a:gridCol w="372110"/>
                <a:gridCol w="944880"/>
                <a:gridCol w="4180840"/>
                <a:gridCol w="5398135"/>
              </a:tblGrid>
              <a:tr h="69405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社会存在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社会意识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818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社会生活的物质方面。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社会生活的精神方面。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669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最主要的内容是物质生活资料生产方式。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是人类社会中各种精神生活现象的总称,主要包括政治思想、法律思想、道德、科学、艺术、宗教、哲学等各种不同的社会意识形式。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7530" y="304165"/>
            <a:ext cx="11078210" cy="5262245"/>
          </a:xfrm>
          <a:prstGeom prst="rect">
            <a:avLst/>
          </a:prstGeom>
          <a:noFill/>
          <a:ln w="9525">
            <a:noFill/>
          </a:ln>
        </p:spPr>
        <p:txBody>
          <a:bodyPr wrap="square">
            <a:spAutoFit/>
          </a:bodyPr>
          <a:lstStyle/>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质,促进学生全面发展、健康成长,把准劳动教育价值取向,引导学生树立正确的</a:t>
            </a:r>
            <a:r>
              <a:rPr lang="en-US" sz="2800" b="0">
                <a:solidFill>
                  <a:srgbClr val="000000"/>
                </a:solidFill>
                <a:latin typeface="微软雅黑" panose="020B0503020204020204" charset="-122"/>
                <a:ea typeface="微软雅黑" panose="020B0503020204020204" charset="-122"/>
                <a:cs typeface="微软雅黑" panose="020B0503020204020204" charset="-122"/>
              </a:rPr>
              <a:t>劳动观,崇尚劳动、尊重劳动,增强对劳动人民的感情,报效国家,奉献社会。</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为深入贯彻习近平总书记关于教育的重要论述,全面贯彻党的教育方针,落实《中共中央 国务院关于全面加强新时代大中小学劳动教育的意见》,加快构建德智体美劳全面培养的教育体系,2020年7月,教育部印发《大中小学劳动教育指导纲要(试行)》,明确了劳动教育目标、主要内容和具体要求等。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670" y="527050"/>
            <a:ext cx="11123295" cy="4707890"/>
          </a:xfrm>
          <a:prstGeom prst="rect">
            <a:avLst/>
          </a:prstGeom>
          <a:noFill/>
          <a:ln w="9525">
            <a:noFill/>
          </a:ln>
        </p:spPr>
        <p:txBody>
          <a:bodyPr wrap="square">
            <a:spAutoFit/>
          </a:bodyPr>
          <a:lstStyle/>
          <a:p>
            <a:pPr indent="0"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素材解读</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素材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大中小学劳动教育指导纲要(试行)》,要求独立开设劳动教育必修课,中小学劳动教育课平均每周不少于1课时,将劳动素养纳入学生综合素质评价体系。要求在课外校外活动中安排劳动实践,丰富学生劳动体验,深化对劳动价值的理解。要求在校园文化建设中强化劳动文化,结合植树节、学雷锋纪念日、五一劳动节、农民丰收节、志愿者日等,开展丰富的劳动主题教育活动。要求在安排生产劳动和服务性劳动项目时,中小学要引导学生传承中华优秀传统文化,兼顾使用新知识、新技术、新工艺、新方法的劳动。</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570865"/>
            <a:ext cx="10881360" cy="4154170"/>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运用文化对人的影响的知识,说明我国重视劳动教育的意义。</a:t>
            </a:r>
            <a:endParaRPr sz="240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文化影响人的实践活动、认识活动和思维方式。重视劳动教育有利于引导学生正确认识劳动的本质和意义,促使其能够辛勤劳动、诚实劳动、创造性劳动。②文化对人的影响具有潜移默化、深远持久的特点。重视劳动教育有利于形成崇尚劳动的社会氛围,引导学生树立正确的世界观、人生观和价值观,崇尚劳动、尊重劳动。③优秀文化塑造人生。重视劳动教育有利于丰富学生的精神世界,增强学生的精神力量,促进学生的全面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6760" y="973455"/>
            <a:ext cx="10857230" cy="359981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角度</a:t>
            </a:r>
            <a:r>
              <a:rPr lang="en-US" sz="2800" b="1">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sz="2400" b="1">
                <a:latin typeface="微软雅黑" panose="020B0503020204020204" charset="-122"/>
                <a:ea typeface="微软雅黑" panose="020B0503020204020204" charset="-122"/>
                <a:cs typeface="微软雅黑" panose="020B0503020204020204" charset="-122"/>
                <a:sym typeface="+mn-ea"/>
              </a:rPr>
              <a:t>运用实践与认识的辩证关系原理,说明新时代全面加强劳动教育的必要性。</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a:t>
            </a:r>
            <a:r>
              <a:rPr sz="28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①实践是认识的基础,是认识的来源和认识发展的动力。②认识反作用于实践,正确的认识能够促进实践水平的提高。③加强劳动教育,强化劳动实践体验,是形成正确的劳动观念,养成良好的劳动习惯和勇于创新的精神品质的有效途径,是促进科技发展和产业变革的必然要求。</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08342" y="537210"/>
          <a:ext cx="10895965" cy="5643880"/>
        </p:xfrm>
        <a:graphic>
          <a:graphicData uri="http://schemas.openxmlformats.org/drawingml/2006/table">
            <a:tbl>
              <a:tblPr firstRow="1" bandRow="1">
                <a:tableStyleId>{5940675A-B579-460E-94D1-54222C63F5DA}</a:tableStyleId>
              </a:tblPr>
              <a:tblGrid>
                <a:gridCol w="372110"/>
                <a:gridCol w="856615"/>
                <a:gridCol w="4269105"/>
                <a:gridCol w="5398135"/>
              </a:tblGrid>
              <a:tr h="69405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比较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社会存在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社会意识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5254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辩证关系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社会存在决定社会意识。社会存在的性质决定社会意识的性质,社会存在的变化、发展决定社会意识的变化、发展。②社会意识对社会存在具有反作用。社会意识的性质不同,对社会存在的反作用也不同。落后的社会意识对社会发展起阻碍作用,先进的社会意识可以正确地预见社会发展的方向和趋势,对社会发展起积极的推动作用。(从质上看:不同性质的社会意识对社会存在起着不同的反作用。从量上看:不同社会意识对社会存在的反作用有程度深浅、范围大小和时间长短之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2946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方法论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①坚持历史唯物主义,反对历史唯心主义。②树立正确的、科学的社会意识,反对错误的、非科学的社会意识。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4530" y="474980"/>
            <a:ext cx="11076305" cy="5262245"/>
          </a:xfrm>
          <a:prstGeom prst="rect">
            <a:avLst/>
          </a:prstGeom>
          <a:noFill/>
          <a:ln w="9525">
            <a:noFill/>
          </a:ln>
        </p:spPr>
        <p:txBody>
          <a:bodyPr wrap="square">
            <a:spAutoFit/>
          </a:bodyPr>
          <a:lstStyle/>
          <a:p>
            <a:pPr indent="0" algn="just" fontAlgn="auto">
              <a:lnSpc>
                <a:spcPct val="150000"/>
              </a:lnSpc>
            </a:pPr>
            <a:r>
              <a:rPr lang="en-US" sz="2800" b="1">
                <a:latin typeface="微软雅黑" panose="020B0503020204020204" charset="-122"/>
                <a:ea typeface="微软雅黑" panose="020B0503020204020204" charset="-122"/>
                <a:cs typeface="微软雅黑" panose="020B0503020204020204" charset="-122"/>
              </a:rPr>
              <a:t>2.社会意识具有相对独立性</a:t>
            </a:r>
            <a:r>
              <a:rPr lang="en-US" sz="2800" b="0">
                <a:latin typeface="微软雅黑" panose="020B0503020204020204" charset="-122"/>
                <a:ea typeface="微软雅黑" panose="020B0503020204020204" charset="-122"/>
                <a:cs typeface="微软雅黑" panose="020B0503020204020204" charset="-122"/>
              </a:rPr>
              <a:t> </a:t>
            </a:r>
            <a:r>
              <a:rPr lang="en-US" sz="2800" b="0">
                <a:solidFill>
                  <a:srgbClr val="FF0000"/>
                </a:solidFill>
                <a:latin typeface="微软雅黑" panose="020B0503020204020204" charset="-122"/>
                <a:ea typeface="微软雅黑" panose="020B0503020204020204" charset="-122"/>
                <a:cs typeface="微软雅黑" panose="020B0503020204020204" charset="-122"/>
              </a:rPr>
              <a:t>[2020全国卷Ⅱ第23题]</a:t>
            </a:r>
          </a:p>
          <a:p>
            <a:pPr indent="0" algn="just" fontAlgn="auto">
              <a:lnSpc>
                <a:spcPct val="150000"/>
              </a:lnSpc>
            </a:pPr>
            <a:r>
              <a:rPr lang="en-US" sz="2800" b="0">
                <a:latin typeface="微软雅黑" panose="020B0503020204020204" charset="-122"/>
                <a:ea typeface="微软雅黑" panose="020B0503020204020204" charset="-122"/>
                <a:cs typeface="微软雅黑" panose="020B0503020204020204" charset="-122"/>
              </a:rPr>
              <a:t>(1)社会意识与社会存在的发展具有不完全同步性,有时超前、有时滞后、有时一致。</a:t>
            </a:r>
          </a:p>
          <a:p>
            <a:pPr indent="0" algn="just" fontAlgn="auto">
              <a:lnSpc>
                <a:spcPct val="150000"/>
              </a:lnSpc>
            </a:pPr>
            <a:r>
              <a:rPr lang="en-US" sz="2800" b="0">
                <a:latin typeface="微软雅黑" panose="020B0503020204020204" charset="-122"/>
                <a:ea typeface="微软雅黑" panose="020B0503020204020204" charset="-122"/>
                <a:cs typeface="微软雅黑" panose="020B0503020204020204" charset="-122"/>
              </a:rPr>
              <a:t>(2)社会意识发展具有历史继承性。每一历史时期的社会意识都同它以前的成果有着继承的关系。</a:t>
            </a:r>
          </a:p>
          <a:p>
            <a:pPr indent="0" algn="just" fontAlgn="auto">
              <a:lnSpc>
                <a:spcPct val="150000"/>
              </a:lnSpc>
            </a:pPr>
            <a:r>
              <a:rPr lang="en-US" sz="2800" b="0">
                <a:latin typeface="微软雅黑" panose="020B0503020204020204" charset="-122"/>
                <a:ea typeface="微软雅黑" panose="020B0503020204020204" charset="-122"/>
                <a:cs typeface="微软雅黑" panose="020B0503020204020204" charset="-122"/>
              </a:rPr>
              <a:t>(3)各种形式的社会意识之间相互影响、相互作用,也表现了社会意识的相对独立性。</a:t>
            </a:r>
          </a:p>
          <a:p>
            <a:pPr indent="0" algn="just" fontAlgn="auto">
              <a:lnSpc>
                <a:spcPct val="150000"/>
              </a:lnSpc>
            </a:pPr>
            <a:r>
              <a:rPr lang="en-US" sz="2800" b="0">
                <a:latin typeface="微软雅黑" panose="020B0503020204020204" charset="-122"/>
                <a:ea typeface="微软雅黑" panose="020B0503020204020204" charset="-122"/>
                <a:cs typeface="微软雅黑" panose="020B0503020204020204" charset="-122"/>
              </a:rPr>
              <a:t>(4)社会意识的相对独立性,最突出的表现是它对社会存在的反作用。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2970" y="1039495"/>
            <a:ext cx="10663555"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sz="2800" b="1">
                <a:solidFill>
                  <a:schemeClr val="tx1"/>
                </a:solidFill>
                <a:latin typeface="微软雅黑" panose="020B0503020204020204" charset="-122"/>
                <a:ea typeface="微软雅黑" panose="020B0503020204020204" charset="-122"/>
                <a:cs typeface="微软雅黑" panose="020B0503020204020204" charset="-122"/>
              </a:rPr>
              <a:t>不能认为社会意识对社会发展起促进作用</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社会意识有先进与落后之分,先进的社会意识可以正确地预见社会发展的方向和趋势,对社会发展起推动作用;落后的社会意识则对社会发展起阻碍作用。 </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8020" y="401955"/>
            <a:ext cx="11099165" cy="461581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a:t>
            </a:r>
          </a:p>
          <a:p>
            <a:pPr indent="0" algn="just" fontAlgn="auto">
              <a:lnSpc>
                <a:spcPct val="150000"/>
              </a:lnSpc>
            </a:pPr>
            <a:r>
              <a:rPr lang="zh-CN" sz="2800" spc="-180">
                <a:solidFill>
                  <a:schemeClr val="tx1"/>
                </a:solidFill>
                <a:uFillTx/>
                <a:latin typeface="微软雅黑" panose="020B0503020204020204" charset="-122"/>
                <a:ea typeface="微软雅黑" panose="020B0503020204020204" charset="-122"/>
                <a:cs typeface="微软雅黑" panose="020B0503020204020204" charset="-122"/>
              </a:rPr>
              <a:t>1.[2018海南高考,21,③]社会意识的变化与社会存在的变化具有同步性。(　)</a:t>
            </a:r>
          </a:p>
          <a:p>
            <a:pPr indent="0" algn="just" fontAlgn="auto">
              <a:lnSpc>
                <a:spcPct val="150000"/>
              </a:lnSpc>
            </a:pPr>
            <a:r>
              <a:rPr lang="zh-CN" sz="2800" spc="-150">
                <a:solidFill>
                  <a:schemeClr val="tx1"/>
                </a:solidFill>
                <a:uFillTx/>
                <a:latin typeface="微软雅黑" panose="020B0503020204020204" charset="-122"/>
                <a:ea typeface="微软雅黑" panose="020B0503020204020204" charset="-122"/>
                <a:cs typeface="微软雅黑" panose="020B0503020204020204" charset="-122"/>
              </a:rPr>
              <a:t>2.[2017全国卷Ⅲ,21,①]社会意识是随着时间的推移而自主变化的。(　)</a:t>
            </a:r>
          </a:p>
          <a:p>
            <a:pPr indent="0" algn="just" fontAlgn="auto">
              <a:lnSpc>
                <a:spcPct val="150000"/>
              </a:lnSpc>
            </a:pPr>
            <a:r>
              <a:rPr lang="zh-CN" sz="2800" spc="-150">
                <a:solidFill>
                  <a:schemeClr val="tx1"/>
                </a:solidFill>
                <a:uFillTx/>
                <a:latin typeface="微软雅黑" panose="020B0503020204020204" charset="-122"/>
                <a:ea typeface="微软雅黑" panose="020B0503020204020204" charset="-122"/>
                <a:cs typeface="微软雅黑" panose="020B0503020204020204" charset="-122"/>
              </a:rPr>
              <a:t>3.[2017全国卷Ⅲ,21,③]社会意识的变化总是滞后于社会存在的变化。(　)</a:t>
            </a:r>
          </a:p>
          <a:p>
            <a:pPr indent="0" algn="just" fontAlgn="auto">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rPr>
              <a:t>4.[2018天津高考,5,②]先进的社会意识对社会发展起推动作用。	(　)      </a:t>
            </a:r>
          </a:p>
          <a:p>
            <a:pPr indent="0" algn="just" fontAlgn="auto">
              <a:lnSpc>
                <a:spcPct val="150000"/>
              </a:lnSpc>
            </a:pPr>
            <a:r>
              <a:rPr lang="zh-CN" sz="2800" b="1" spc="-100">
                <a:solidFill>
                  <a:schemeClr val="tx1"/>
                </a:solidFill>
                <a:uFillTx/>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rPr>
              <a:t>1.✕　2.✕　3.✕　4.√</a:t>
            </a:r>
            <a:r>
              <a:rPr sz="2800" spc="-100">
                <a:solidFill>
                  <a:schemeClr val="tx1"/>
                </a:solidFill>
                <a:uFillTx/>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anim calcmode="lin" valueType="num">
                                      <p:cBhvr additive="base">
                                        <p:cTn id="1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4850" y="497205"/>
            <a:ext cx="10996930" cy="526224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3.社会生活在本质上是实践的</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       马克思主义的实践观点是辩证唯物主义历史观的基本观点,是打开社会历史奥秘的钥匙。</a:t>
            </a:r>
          </a:p>
          <a:p>
            <a:pPr indent="0"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a:latin typeface="微软雅黑" panose="020B0503020204020204" charset="-122"/>
                <a:ea typeface="微软雅黑" panose="020B0503020204020204" charset="-122"/>
                <a:cs typeface="微软雅黑" panose="020B0503020204020204" charset="-122"/>
              </a:rPr>
              <a:t>　社会存在与社会意识的辩证关系同物质与意识的辩证关系、实践和认识的辩证关系有内在的联系和区别。物质与意识的辩证关系是辩证唯物主义的基本观点,即物质决定意识,意识对物质具有反作用。物质与意识的辩证关系在历史唯物主义中表现为社会存在与社会意识的辩证关系,在认识论中表现为实践与认识的辩证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4775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社会基本矛盾运动</a:t>
            </a:r>
          </a:p>
        </p:txBody>
      </p:sp>
      <p:sp>
        <p:nvSpPr>
          <p:cNvPr id="100" name="文本框 99"/>
          <p:cNvSpPr txBox="1"/>
          <p:nvPr/>
        </p:nvSpPr>
        <p:spPr>
          <a:xfrm>
            <a:off x="584835" y="808990"/>
            <a:ext cx="11122660" cy="5908040"/>
          </a:xfrm>
          <a:prstGeom prst="rect">
            <a:avLst/>
          </a:prstGeom>
          <a:noFill/>
          <a:ln w="9525">
            <a:noFill/>
          </a:ln>
        </p:spPr>
        <p:txBody>
          <a:bodyPr wrap="square">
            <a:spAutoFit/>
          </a:bodyPr>
          <a:lstStyle/>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1.物质资料的生产方式是人类社会存在和发展的基础</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物质资料的生产方式是生产力和生产关系的统一。它对社会的发展起决定作用,表现在:生产活动是人类社会存在和发展的基础,生产方式决定着社会的性质和面貌,生产方式的变革决定社会形态的更替。</a:t>
            </a:r>
          </a:p>
          <a:p>
            <a:pPr indent="0" algn="just"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2.生产力与生产关系的辩证关系</a:t>
            </a:r>
            <a:r>
              <a:rPr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[2018全国卷Ⅰ第40题第(1)问]</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(1)生产力和生产关系的辩证关系。</a:t>
            </a:r>
          </a:p>
          <a:p>
            <a:pPr indent="0" algn="just"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①生产力决定生产关系。在生产方式中,生产力是最革命、最活跃的因素。生产力的状况决定生产关系的性质,生产力的变化、发展,迟早会引起生产关系的变革。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4850" y="497205"/>
            <a:ext cx="10996930" cy="590804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②生产关系对生产力具有反作用。当生产关系适合生产力发展状况时,它对生产力的发展起推动作用;当生产关系不适合生产力发展状况时,它对生产力的发展起阻碍作用。</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(2)生产力与生产关系的相互作用及其矛盾运动表明,生产关系一定要适合生产力状况的规律,这是人类社会发展的基本规律之一。</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3.经济基础和上层建筑的辩证关系</a:t>
            </a:r>
            <a:r>
              <a:rPr sz="2800">
                <a:solidFill>
                  <a:srgbClr val="FF0000"/>
                </a:solidFill>
                <a:latin typeface="微软雅黑" panose="020B0503020204020204" charset="-122"/>
                <a:ea typeface="微软雅黑" panose="020B0503020204020204" charset="-122"/>
                <a:cs typeface="微软雅黑" panose="020B0503020204020204" charset="-122"/>
              </a:rPr>
              <a:t> [2020全国卷Ⅲ第23题]</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(1)经济基础和上层建筑的含义:经济基础是指生产关系的总和;上层建筑是指一定社会的政治、法律制度和设施以及该社会的各种思想观点和社会意识形态。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7535" y="346075"/>
            <a:ext cx="11148695" cy="590804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经济基础和上层建筑的辩证关系:一方面,经济基础决定上层建筑;另一方面,上层建筑反作用于经济基础。当上层建筑适合经济基础状况时,它会促进经济基础的巩固和完善;当上层建筑不适合经济基础状况时,它会阻碍经济基础的发展和变革。当上层建筑为先进的经济基础服务时,它就促进生产力的发展,推动社会进步;当上层建筑为落后的经济基础服务时,它就束缚生产力的发展,阻碍社会前进。(不能认为上层建筑适合经济基础状况,就一定能促进社会发展。)</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(3)经济基础和上层建筑的相互作用及其矛盾运动表明,上层建筑一定要适合经济基础状况的规律,这是人类社会发展的又一基本规律。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6095" y="366395"/>
            <a:ext cx="11180445"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 正确区分生产力与生产关系、经济基础与上层建筑</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1.一般而言,涉及经济体制改革,如所有制结构调整、分配制度改革等,体现的是生产关系;涉及政治体制改革、法律制度的完善等体现的是上层建筑。</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这两对矛盾在社会生活中的地位和作用不是并列的。其中,生产力和生产关系的矛盾更为基本,是一切社会矛盾的根源。生产力和生产关系的矛盾制约着经济基础和上层建筑的矛盾,而生产力和生产关系的矛盾的解决,又依赖于经济基础和上层建筑的矛盾的解决。</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3.这两对矛盾共同构成了社会基本矛盾,贯穿于人类社会发展的始终。</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71575" y="1919605"/>
            <a:ext cx="9507220" cy="829310"/>
          </a:xfrm>
          <a:ln>
            <a:noFill/>
          </a:ln>
        </p:spPr>
        <p:txBody>
          <a:bodyPr wrap="square"/>
          <a:lstStyle/>
          <a:p>
            <a:r>
              <a:rPr lang="zh-CN" altLang="en-US" sz="5330" b="1" dirty="0" smtClean="0">
                <a:sym typeface="+mn-ea"/>
              </a:rPr>
              <a:t>专题十六  认识社会与价值选择</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7535" y="151765"/>
            <a:ext cx="11148695" cy="655447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4.人类社会的基本矛盾和人类社会发展的基本规律</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(1)人类社会的基本矛盾:生产力和生产关系的矛盾、经济基础和上层建筑的矛盾。</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(2)人类社会发展的基本规律:生产关系一定要适合生产力状况的规律,上层建筑一定要适合经济基础状况的规律。</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5.社会历史发展的总趋势</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(1)社会发展的实现方式。</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社会历史发展的总趋势是前进的、上升的,发展的过程是曲折的。社会发展是在生产力和生产关系、经济基础和上层建筑的矛盾运动中,在社会基本矛盾的不断解决中实现的。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0235" y="366395"/>
            <a:ext cx="11148695" cy="526224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(2)在阶级社会里,社会基本矛盾的解决主要是通过阶级斗争实现的,阶级斗争是推动阶级社会发展的直接动力。</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(3)社会主义社会的基本矛盾的特点。</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社会主义社会的基本矛盾仍然是生产力和生产关系、经济基础和上层建筑之间的矛盾。但这一矛盾是非对抗性的矛盾,可以通过社会主义的自我发展、自我完善加以解决。改革是社会主义制度的自我完善和发展。改革的根本目的,就是使生产关系适应生产力的发展,使上层建筑适应经济基础的发展。改革是发展中国特色社会主义的强大动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7060" y="870585"/>
            <a:ext cx="10978515" cy="396938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1.阶级斗争是推动阶级社会发展的“直接动力”,而不是“根本动力”;阶级斗争只是推动“阶级社会”发展的直接动力,而不是推动“一切社会”发展的直接动力。</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2.我国社会主义改革不是从根本上改变社会关系,而是改革同生产力不相适应的生产关系和上层建筑。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7365" y="0"/>
            <a:ext cx="11103610" cy="138366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辨析比较　            </a:t>
            </a:r>
            <a:r>
              <a:rPr lang="zh-CN" sz="2800" b="1">
                <a:latin typeface="微软雅黑" panose="020B0503020204020204" charset="-122"/>
                <a:ea typeface="微软雅黑" panose="020B0503020204020204" charset="-122"/>
                <a:cs typeface="微软雅黑" panose="020B0503020204020204" charset="-122"/>
              </a:rPr>
              <a:t> 区分社会基本矛盾与社会主要矛盾 </a:t>
            </a:r>
            <a:r>
              <a:rPr lang="zh-CN" sz="2800">
                <a:latin typeface="微软雅黑" panose="020B0503020204020204" charset="-122"/>
                <a:ea typeface="微软雅黑" panose="020B0503020204020204" charset="-122"/>
                <a:cs typeface="微软雅黑" panose="020B0503020204020204" charset="-122"/>
              </a:rPr>
              <a:t> </a:t>
            </a:r>
            <a:r>
              <a:rPr lang="zh-CN" sz="2800" b="1">
                <a:solidFill>
                  <a:srgbClr val="FF0000"/>
                </a:solidFill>
                <a:latin typeface="微软雅黑" panose="020B0503020204020204" charset="-122"/>
                <a:ea typeface="微软雅黑" panose="020B0503020204020204" charset="-122"/>
                <a:cs typeface="微软雅黑" panose="020B0503020204020204" charset="-122"/>
              </a:rPr>
              <a:t>    </a:t>
            </a:r>
          </a:p>
          <a:p>
            <a:pPr indent="0"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482282" y="654050"/>
          <a:ext cx="11253470" cy="6035040"/>
        </p:xfrm>
        <a:graphic>
          <a:graphicData uri="http://schemas.openxmlformats.org/drawingml/2006/table">
            <a:tbl>
              <a:tblPr firstRow="1" bandRow="1">
                <a:tableStyleId>{5940675A-B579-460E-94D1-54222C63F5DA}</a:tableStyleId>
              </a:tblPr>
              <a:tblGrid>
                <a:gridCol w="347980"/>
                <a:gridCol w="1053465"/>
                <a:gridCol w="4848860"/>
                <a:gridCol w="5003165"/>
              </a:tblGrid>
              <a:tr h="54864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社会基本矛盾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社会主要矛盾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171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指生产力和生产关系、经济基础和上层建筑之间的矛盾。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在某一社会历史阶段对社会发展起主导和决定作用的矛盾。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31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共同构成社会这个有机整体,反映社会的全貌,其中最重要的是生产力和生产关系之间的矛盾。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支配着社会发展的进程,是人们应该着重加以解决的矛盾。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38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社会基本矛盾贯穿人类社会始终。生产关系一定要适合生产力状况的规律,上层建筑一定要适合经济基础状况的规律,是在任何社会中都起作用的普遍规律。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社会主要矛盾是变化发展的,不同的社会性质、不同的历史时期,有着不同的主要矛盾。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33082" y="364490"/>
          <a:ext cx="11253470" cy="6223635"/>
        </p:xfrm>
        <a:graphic>
          <a:graphicData uri="http://schemas.openxmlformats.org/drawingml/2006/table">
            <a:tbl>
              <a:tblPr firstRow="1" bandRow="1">
                <a:tableStyleId>{5940675A-B579-460E-94D1-54222C63F5DA}</a:tableStyleId>
              </a:tblPr>
              <a:tblGrid>
                <a:gridCol w="347980"/>
                <a:gridCol w="1053465"/>
                <a:gridCol w="5062855"/>
                <a:gridCol w="4789170"/>
              </a:tblGrid>
              <a:tr h="54864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社会基本矛盾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社会主要矛盾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451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在我国现阶段的表现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生产力和生产关系、经济基础和上层建筑之间的矛盾。(非对抗性的矛盾)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人民日益增长的美好生活需要和不平衡不充分的发展之间的矛盾。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68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我国现阶段的对策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改革是社会主义制度的自我完善和发展,是发展中国特色社会主义的强大动力。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坚持以人民为中心的发展思想,不断促进人的全面发展,推动全体人民共同富裕。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748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基本矛盾与社会主要矛盾之间是普遍与特殊、一般与个别的关系。社会基本矛盾规定着社会发展的全过程,也规定着社会主要矛盾;社会主要矛盾则是社会基本矛盾在不同发展阶段上的直接表现,在相应历史阶段起决定作用并规定和影响着其他矛盾的存在和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47509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人民群众是历史的创造者</a:t>
            </a:r>
          </a:p>
        </p:txBody>
      </p:sp>
      <p:sp>
        <p:nvSpPr>
          <p:cNvPr id="100" name="文本框 99"/>
          <p:cNvSpPr txBox="1"/>
          <p:nvPr/>
        </p:nvSpPr>
        <p:spPr>
          <a:xfrm>
            <a:off x="641985" y="1050290"/>
            <a:ext cx="10994390" cy="526224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1.人民群众的概念</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(1)人民群众是指一切对社会历史起推动作用的人们,既包括普通个人,也包括杰出人物。</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(2)人民群众是一个历史范畴:在不同的国家、不同的历史时期,人民群众具有不同的内涵,但不论怎样变化,劳动群众都是人民群众的主体部分。</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(3)我国现阶段人民群众的范围:全体社会主义劳动者、社会主义事业的建设者、拥护社会主义的爱国者和拥护祖国统一的爱国者。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050" y="153035"/>
            <a:ext cx="10884535" cy="737235"/>
          </a:xfrm>
          <a:prstGeom prst="rect">
            <a:avLst/>
          </a:prstGeom>
          <a:noFill/>
          <a:ln w="9525">
            <a:noFill/>
          </a:ln>
        </p:spPr>
        <p:txBody>
          <a:bodyPr wrap="square">
            <a:spAutoFit/>
          </a:bodyPr>
          <a:lstStyle/>
          <a:p>
            <a:pPr indent="0" fontAlgn="auto">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2.人民群众是历史的创造者</a:t>
            </a:r>
            <a:r>
              <a:rPr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[2019全国卷Ⅱ第40题第(1)问]</a:t>
            </a:r>
          </a:p>
        </p:txBody>
      </p:sp>
      <p:graphicFrame>
        <p:nvGraphicFramePr>
          <p:cNvPr id="2" name="表格 1"/>
          <p:cNvGraphicFramePr/>
          <p:nvPr>
            <p:custDataLst>
              <p:tags r:id="rId1"/>
            </p:custDataLst>
          </p:nvPr>
        </p:nvGraphicFramePr>
        <p:xfrm>
          <a:off x="735330" y="890270"/>
          <a:ext cx="10871200" cy="5584825"/>
        </p:xfrm>
        <a:graphic>
          <a:graphicData uri="http://schemas.openxmlformats.org/drawingml/2006/table">
            <a:tbl>
              <a:tblPr firstRow="1" bandRow="1">
                <a:tableStyleId>{5940675A-B579-460E-94D1-54222C63F5DA}</a:tableStyleId>
              </a:tblPr>
              <a:tblGrid>
                <a:gridCol w="614045"/>
                <a:gridCol w="1661160"/>
                <a:gridCol w="5745480"/>
                <a:gridCol w="2850515"/>
              </a:tblGrid>
              <a:tr h="558800">
                <a:tc gridSpan="3">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唯物主义历史观</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方法论</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92095">
                <a:tc rowSpan="2">
                  <a:txBody>
                    <a:bodyPr/>
                    <a:lstStyle/>
                    <a:p>
                      <a:pPr indent="0" algn="ctr" fontAlgn="auto">
                        <a:lnSpc>
                          <a:spcPct val="150000"/>
                        </a:lnSpc>
                        <a:buNone/>
                      </a:pPr>
                      <a:endParaRPr lang="en-US" sz="2300" b="0" spc="-10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0" spc="-100">
                          <a:solidFill>
                            <a:srgbClr val="000000"/>
                          </a:solidFill>
                          <a:uFillTx/>
                          <a:latin typeface="微软雅黑" panose="020B0503020204020204" charset="-122"/>
                          <a:ea typeface="微软雅黑" panose="020B0503020204020204" charset="-122"/>
                          <a:cs typeface="NEU-BZ-S92" charset="0"/>
                        </a:rPr>
                        <a:t>人民群众是历史的创造者</a:t>
                      </a:r>
                      <a:endParaRPr lang="en-US" altLang="en-US" sz="2300" b="0" spc="-100">
                        <a:solidFill>
                          <a:srgbClr val="000000"/>
                        </a:solidFill>
                        <a:uFillTx/>
                        <a:latin typeface="微软雅黑" panose="020B0503020204020204" charset="-122"/>
                        <a:ea typeface="微软雅黑" panose="020B0503020204020204" charset="-122"/>
                        <a:cs typeface="NEU-BZ-S92" charset="0"/>
                      </a:endParaRPr>
                    </a:p>
                  </a:txBody>
                  <a:tcPr marL="36195"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社会物质财富的创造者</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36195"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①广大劳动群众是物质生产的承担者和社会生产力的体现者,他们的生产活动是社会存在和发展的基础。②从事物质资料生产、推动物质生产发展的人民群众,是推动社会历史发展的决定力量。</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6195" marR="3619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①树立群众观点:相信人民群众自己解放自己,全心全意为人民服务,一切向人民群众负责,虚心向人民群众学习。②坚持群众路线:一切为了群众,一切依靠群众,从群众中来,到群众中去。</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36195" marR="3619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339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just"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社会精神财富的创造者</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36195"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①人民群众的生活和实践是一切精神财富形成和发展的源泉。②人民群众的实践为精神财富的创造提供了必要的物质条件。③人民群众还直接创造了丰硕的社会精神财富。</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36195" marR="3619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10247" y="512445"/>
          <a:ext cx="10871200" cy="4051935"/>
        </p:xfrm>
        <a:graphic>
          <a:graphicData uri="http://schemas.openxmlformats.org/drawingml/2006/table">
            <a:tbl>
              <a:tblPr firstRow="1" bandRow="1">
                <a:tableStyleId>{5940675A-B579-460E-94D1-54222C63F5DA}</a:tableStyleId>
              </a:tblPr>
              <a:tblGrid>
                <a:gridCol w="565785"/>
                <a:gridCol w="1608455"/>
                <a:gridCol w="5846445"/>
                <a:gridCol w="2850515"/>
              </a:tblGrid>
              <a:tr h="671830">
                <a:tc gridSpan="3">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唯物主义历史观</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方法论</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80105">
                <a:tc>
                  <a:txBody>
                    <a:bodyPr/>
                    <a:lstStyle/>
                    <a:p>
                      <a:pPr indent="0" algn="ctr" fontAlgn="auto">
                        <a:lnSpc>
                          <a:spcPct val="150000"/>
                        </a:lnSpc>
                        <a:buNone/>
                      </a:pPr>
                      <a:r>
                        <a:rPr lang="en-US" sz="2300" b="0" spc="-100">
                          <a:solidFill>
                            <a:srgbClr val="000000"/>
                          </a:solidFill>
                          <a:uFillTx/>
                          <a:latin typeface="微软雅黑" panose="020B0503020204020204" charset="-122"/>
                          <a:ea typeface="微软雅黑" panose="020B0503020204020204" charset="-122"/>
                          <a:cs typeface="NEU-BZ-S92" charset="0"/>
                        </a:rPr>
                        <a:t>人民群众是历史的创造者</a:t>
                      </a:r>
                      <a:endParaRPr lang="en-US" altLang="en-US" sz="2300" b="0" spc="-10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社会变革的决定力量</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人民群众是社会变革的主力军。②在阶级社会中,生产关系的变革、社会制度的更迭,都是通过人民群众的革命实现的。③人民群众通过推动生产力的发展而不断创造和改变社会关系,从而不断推动社会历史进步和发展。</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endParaRPr lang="en-US" sz="2300" b="0">
                        <a:solidFill>
                          <a:srgbClr val="000000"/>
                        </a:solidFill>
                        <a:uFillTx/>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20320" marR="2032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7060" y="542925"/>
            <a:ext cx="11142345" cy="396938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特别提醒    </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1.不能认为人们历史活动的思想动机决定人类社会历史的发展</a:t>
            </a:r>
            <a:endParaRPr sz="28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      认为人们历史活动的思想动机决定人类社会历史的发展的观点属于历史唯心主义,人类历史是由社会历史的主体——人民群众创造的,而不是由人的思想动机决定的。</a:t>
            </a:r>
          </a:p>
          <a:p>
            <a:pPr indent="0" algn="just"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12470" y="1471930"/>
          <a:ext cx="10712450" cy="4770755"/>
        </p:xfrm>
        <a:graphic>
          <a:graphicData uri="http://schemas.openxmlformats.org/drawingml/2006/table">
            <a:tbl>
              <a:tblPr firstRow="1" bandRow="1">
                <a:tableStyleId>{5940675A-B579-460E-94D1-54222C63F5DA}</a:tableStyleId>
              </a:tblPr>
              <a:tblGrid>
                <a:gridCol w="862965"/>
                <a:gridCol w="5600700"/>
                <a:gridCol w="4248785"/>
              </a:tblGrid>
              <a:tr h="5759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人民群众是历史的创造者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杰出人物的重大作用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96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主要表现在三个方面:人民群众是社会物质财富的创造者;人民群众是社会精神财富的创造者;人民群众是社会变革的决定力量。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6195" marR="3619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杰出人物一般只在一定的历史发展阶段对历史发展起着重大的推动作用。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6195" marR="3619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752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杰出人物对社会发展的推动作用总是以人民群众创造历史的决定作用为基础的,杰出人物只有自始至终地依靠人民群众,才能有所作为。如果只承认杰出人物的重大作用而否认人民群众的伟大作用,就会陷入唯心主义的英雄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6195" marR="3619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
        <p:nvSpPr>
          <p:cNvPr id="2" name="文本框 1"/>
          <p:cNvSpPr txBox="1"/>
          <p:nvPr/>
        </p:nvSpPr>
        <p:spPr>
          <a:xfrm>
            <a:off x="639445" y="622935"/>
            <a:ext cx="10486390" cy="737235"/>
          </a:xfrm>
          <a:prstGeom prst="rect">
            <a:avLst/>
          </a:prstGeom>
          <a:noFill/>
        </p:spPr>
        <p:txBody>
          <a:bodyPr wrap="square" rtlCol="0">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2.“人民群众是历史的创造者”与“杰出人物的重大作用”的关系</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社会存在与社会意识</a:t>
            </a:r>
          </a:p>
        </p:txBody>
      </p:sp>
      <p:sp>
        <p:nvSpPr>
          <p:cNvPr id="17" name="矩形 16">
            <a:hlinkClick r:id="rId2" action="ppaction://hlinksldjump"/>
          </p:cNvPr>
          <p:cNvSpPr/>
          <p:nvPr/>
        </p:nvSpPr>
        <p:spPr>
          <a:xfrm>
            <a:off x="689450" y="263274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社会基本矛盾运动</a:t>
            </a:r>
          </a:p>
        </p:txBody>
      </p:sp>
      <p:sp>
        <p:nvSpPr>
          <p:cNvPr id="4" name="矩形 3">
            <a:hlinkClick r:id="rId2" action="ppaction://hlinksldjump"/>
          </p:cNvPr>
          <p:cNvSpPr/>
          <p:nvPr/>
        </p:nvSpPr>
        <p:spPr>
          <a:xfrm>
            <a:off x="689450" y="387373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实现人生的价值</a:t>
            </a:r>
          </a:p>
        </p:txBody>
      </p:sp>
      <p:sp>
        <p:nvSpPr>
          <p:cNvPr id="6" name="矩形 5">
            <a:hlinkClick r:id="rId2" action="ppaction://hlinksldjump"/>
          </p:cNvPr>
          <p:cNvSpPr/>
          <p:nvPr/>
        </p:nvSpPr>
        <p:spPr>
          <a:xfrm>
            <a:off x="689450" y="324679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人民群众是历史的创造者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1840" y="167640"/>
            <a:ext cx="10953750" cy="73723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3.社会发展的动力</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49287" y="917575"/>
          <a:ext cx="11057890" cy="5151755"/>
        </p:xfrm>
        <a:graphic>
          <a:graphicData uri="http://schemas.openxmlformats.org/drawingml/2006/table">
            <a:tbl>
              <a:tblPr firstRow="1" bandRow="1">
                <a:tableStyleId>{5940675A-B579-460E-94D1-54222C63F5DA}</a:tableStyleId>
              </a:tblPr>
              <a:tblGrid>
                <a:gridCol w="1625600"/>
                <a:gridCol w="9432290"/>
              </a:tblGrid>
              <a:tr h="11760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根本动力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生产力与生产关系、经济基础与上层建筑的矛盾运动是推动社会发展的根本动力。社会发展是在社会基本矛盾的不断解决中实现的。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6195" marR="3619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760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直接动力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①在阶级社会中,社会基本矛盾的解决主要是通过阶级斗争实现的,阶级斗争是推动阶级社会发展的直接动力。②在社会主义社会,改革是发展中国特色社会主义的强大动力。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6195" marR="3619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9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主体动力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社会历史是人民群众创造的历史,人民群众是推动社会历史发展的决定力量。在阶级社会中,生产关系的变革,社会制度的更迭,都是通过人民群众的革命实现的;在社会主义社会,人民群众通过改革实现社会变革。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6195" marR="3619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1650" y="201930"/>
            <a:ext cx="11173460" cy="5908040"/>
          </a:xfrm>
          <a:prstGeom prst="rect">
            <a:avLst/>
          </a:prstGeom>
          <a:noFill/>
          <a:ln w="9525">
            <a:noFill/>
          </a:ln>
        </p:spPr>
        <p:txBody>
          <a:bodyPr wrap="square">
            <a:spAutoFit/>
          </a:bodyPr>
          <a:lstStyle/>
          <a:p>
            <a:pPr indent="0" algn="just" fontAlgn="auto">
              <a:lnSpc>
                <a:spcPct val="150000"/>
              </a:lnSpc>
            </a:pPr>
            <a:r>
              <a:rPr lang="en-US" sz="2800" b="1">
                <a:latin typeface="微软雅黑" panose="020B0503020204020204" charset="-122"/>
                <a:ea typeface="微软雅黑" panose="020B0503020204020204" charset="-122"/>
                <a:cs typeface="微软雅黑" panose="020B0503020204020204" charset="-122"/>
              </a:rPr>
              <a:t>3.群众观点和群众路线</a:t>
            </a:r>
            <a:r>
              <a:rPr lang="en-US" sz="2800">
                <a:latin typeface="微软雅黑" panose="020B0503020204020204" charset="-122"/>
                <a:ea typeface="微软雅黑" panose="020B0503020204020204" charset="-122"/>
                <a:cs typeface="微软雅黑" panose="020B0503020204020204" charset="-122"/>
              </a:rPr>
              <a:t> </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[2019全国卷Ⅲ第39题第(1)问]</a:t>
            </a:r>
          </a:p>
          <a:p>
            <a:pPr indent="0" algn="just"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(1)群众观点。</a:t>
            </a:r>
          </a:p>
          <a:p>
            <a:pPr indent="0" algn="just"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①基本内容:相信人民群众自己解放自己,全心全意为人民服务,一切向人民群众负责,虚心向人民群众学习。</a:t>
            </a:r>
          </a:p>
          <a:p>
            <a:pPr indent="0" algn="just"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②地位:我们一切工作的根本出发点。</a:t>
            </a:r>
          </a:p>
          <a:p>
            <a:pPr indent="0" algn="just"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(2)群众路线。</a:t>
            </a:r>
          </a:p>
          <a:p>
            <a:pPr indent="0" algn="just"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①基本内容:一切为了群众,一切依靠群众,从群众中来,到群众中去。</a:t>
            </a:r>
          </a:p>
          <a:p>
            <a:pPr indent="0" algn="just"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②地位:无产阶级政党的根本的领导方法和工作方法;群众路线是我们党的生命线和根本工作路线。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1650" y="201930"/>
            <a:ext cx="11173460" cy="5908040"/>
          </a:xfrm>
          <a:prstGeom prst="rect">
            <a:avLst/>
          </a:prstGeom>
          <a:noFill/>
          <a:ln w="9525">
            <a:noFill/>
          </a:ln>
        </p:spPr>
        <p:txBody>
          <a:bodyPr wrap="square">
            <a:spAutoFit/>
          </a:bodyPr>
          <a:lstStyle/>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(3)作用。</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　　坚持群众观点和群众路线,是中国共产党领导中国人民夺取民主革命胜利的重要保证,也是取得社会主义革命胜利并成功建设中国特色社会主义的重要保证。</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(4)要求。</a:t>
            </a:r>
          </a:p>
          <a:p>
            <a:pPr indent="0" algn="just" fontAlgn="auto">
              <a:lnSpc>
                <a:spcPct val="150000"/>
              </a:lnSpc>
            </a:pPr>
            <a:r>
              <a:rPr lang="en-US" sz="2800">
                <a:latin typeface="微软雅黑" panose="020B0503020204020204" charset="-122"/>
                <a:ea typeface="微软雅黑" panose="020B0503020204020204" charset="-122"/>
                <a:cs typeface="微软雅黑" panose="020B0503020204020204" charset="-122"/>
              </a:rPr>
              <a:t>①坚持人民是决定党和国家前途命运的根本力量,坚持全心全意为人民服务的根本宗旨,保持党同人民群众的血肉联系,真正让人民来评判各项工作。②坚持人民主体地位,发挥人民的主人翁精神,更好地保障人民权益,更好地保证人民当家作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6220" y="389255"/>
            <a:ext cx="11466195" cy="627761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教材纵横    </a:t>
            </a:r>
            <a:r>
              <a:rPr lang="zh-CN" sz="2800" b="1">
                <a:solidFill>
                  <a:schemeClr val="tx1"/>
                </a:solidFill>
                <a:latin typeface="微软雅黑" panose="020B0503020204020204" charset="-122"/>
                <a:ea typeface="微软雅黑" panose="020B0503020204020204" charset="-122"/>
                <a:cs typeface="微软雅黑" panose="020B0503020204020204" charset="-122"/>
              </a:rPr>
              <a:t>从不同角度分析坚持群众观点和群众路线的哲学依据</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rPr>
              <a:t>1.唯物论:物质决定意识,要求我们做到一切从实际出发,实事求是;意识对物质具有反作用,正确的意识能够促进事物的发展。</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rPr>
              <a:t>2.认识论:实践和认识的辩证关系原理。从群众中来,到群众中去,是从实践到认识,再从认识到实践的过程。</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rPr>
              <a:t>3.辩证法:矛盾的普遍性和特殊性的辩证关系原理。从群众中来,到群众中去,遵循了从个别到一般,再从一般到个别的认识顺序。</a:t>
            </a:r>
          </a:p>
          <a:p>
            <a:pPr indent="0" algn="just"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4.唯物史观:①人民群众是历史的创造者,是社会实践的主体,要求我们坚持群众观点和群众路线;②正确的价值判断和价值选择要自觉站在最广大人民的立场上;③人的价值就在于创造价值,在于对社会的责任和贡献。从群众中来,到群众中去,有利于人们在个人和社会的统一中实现人生价值。</a:t>
            </a:r>
            <a:endParaRPr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000" y="278130"/>
            <a:ext cx="11173460" cy="737235"/>
          </a:xfrm>
          <a:prstGeom prst="rect">
            <a:avLst/>
          </a:prstGeom>
          <a:noFill/>
          <a:ln w="9525">
            <a:noFill/>
          </a:ln>
        </p:spPr>
        <p:txBody>
          <a:bodyPr wrap="square">
            <a:spAutoFit/>
          </a:bodyPr>
          <a:lstStyle/>
          <a:p>
            <a:pPr indent="0" fontAlgn="auto">
              <a:lnSpc>
                <a:spcPct val="150000"/>
              </a:lnSpc>
            </a:pPr>
            <a:r>
              <a:rPr lang="en-US" sz="2800" b="1">
                <a:latin typeface="微软雅黑" panose="020B0503020204020204" charset="-122"/>
                <a:ea typeface="微软雅黑" panose="020B0503020204020204" charset="-122"/>
                <a:cs typeface="微软雅黑" panose="020B0503020204020204" charset="-122"/>
              </a:rPr>
              <a:t>4.唯物史观与唯心史观的区别</a:t>
            </a:r>
          </a:p>
        </p:txBody>
      </p:sp>
      <p:graphicFrame>
        <p:nvGraphicFramePr>
          <p:cNvPr id="2" name="表格 1"/>
          <p:cNvGraphicFramePr/>
          <p:nvPr>
            <p:custDataLst>
              <p:tags r:id="rId1"/>
            </p:custDataLst>
          </p:nvPr>
        </p:nvGraphicFramePr>
        <p:xfrm>
          <a:off x="647700" y="1103630"/>
          <a:ext cx="11046460" cy="3502660"/>
        </p:xfrm>
        <a:graphic>
          <a:graphicData uri="http://schemas.openxmlformats.org/drawingml/2006/table">
            <a:tbl>
              <a:tblPr firstRow="1" bandRow="1">
                <a:tableStyleId>{5940675A-B579-460E-94D1-54222C63F5DA}</a:tableStyleId>
              </a:tblPr>
              <a:tblGrid>
                <a:gridCol w="2339975"/>
                <a:gridCol w="4351020"/>
                <a:gridCol w="4355465"/>
              </a:tblGrid>
              <a:tr h="7524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唯物史观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唯心史观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5018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二者对“社会存在和社会意识何者为第一性”这一问题的回答不同(最根本区别)</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社会存在决定社会意识,社会意识具有能动作用,但这种作用受社会存在的制约。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社会意识的改变是社会存在变化的根本原因,是社会意识决定社会存在,而不是社会存在决定社会意识。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10235" y="371475"/>
          <a:ext cx="11071860" cy="6236970"/>
        </p:xfrm>
        <a:graphic>
          <a:graphicData uri="http://schemas.openxmlformats.org/drawingml/2006/table">
            <a:tbl>
              <a:tblPr firstRow="1" bandRow="1">
                <a:tableStyleId>{5940675A-B579-460E-94D1-54222C63F5DA}</a:tableStyleId>
              </a:tblPr>
              <a:tblGrid>
                <a:gridCol w="2324100"/>
                <a:gridCol w="4447540"/>
                <a:gridCol w="4300220"/>
              </a:tblGrid>
              <a:tr h="7505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唯物史观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唯心史观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920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二者对“谁是历史的创造者”这一问题的回答不同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人民群众是历史的创造者。这一观点承认杰出人物在历史发展中的推动作用,但这种推动作用不起决定性作用,它必须通过广大人民群众的实践活动来实现。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人的思想、人的主观意志是社会历史发展的决定力量,特别是伟大人物的思想和意志是历史发展的决定力量,人类的历史是由伟大人物创造的。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047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二者对“人类社会有没有自身的客观规律”这一问题的回答不同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社会历史领域同自然界一样,有着自身的物质运动规律。生产力和生产关系、经济基础和上层建筑的矛盾运动规律是人类社会发展的基本规律。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人类社会现象是没有规律的,是不可捉摸的,社会历史仅仅是个人意志支配的偶然事件的堆积。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5945" y="151765"/>
            <a:ext cx="11041380" cy="655447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归纳总结 </a:t>
            </a:r>
          </a:p>
          <a:p>
            <a:pPr indent="0" algn="ctr"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从历史唯物主义角度分析国家根据形势作出某项决策的原因</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1.社会存在决定社会意识,社会存在的变化决定社会意识的变化。所以要根据社会形势作出新的决策。</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2.社会意识对社会存在具有反作用,先进的社会意识可以正确地预见社会发展的方向和趋势,对社会发展起促进作用。所以要通过制定正确的决策来推动社会发展。</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3.生产关系一定要适合生产力状况的规律,上层建筑一定要适合经济基础状况的规律,是在任何社会中都起作用的普遍规律。所以要改革生产关系以适合生产力的发展,改革上层建筑以适合经济基础的发展。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1510" y="341630"/>
            <a:ext cx="11041380" cy="5262245"/>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4.社会发展是在社会基本矛盾的不断解决中实现的,而社会主义社会基本矛盾的非对抗性决定了其只能通过社会主义的自我发展、自我完善来解决。改革是社会主义制度的自我发展和完善,是发展中国特色社会主义的强大动力。</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5.其他角度:主要结合决策的具体内容来分析,如涉及民生问题的,要调动人民群众是历史的创造者、坚持群众观点和群众路线、自觉站在最广大人民的立场上等知识;涉及价值观问题的,要调动价值观的导向作用等知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495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实现人生的价值</a:t>
            </a:r>
          </a:p>
        </p:txBody>
      </p:sp>
      <p:sp>
        <p:nvSpPr>
          <p:cNvPr id="100" name="文本框 99"/>
          <p:cNvSpPr txBox="1"/>
          <p:nvPr/>
        </p:nvSpPr>
        <p:spPr>
          <a:xfrm>
            <a:off x="587375" y="894080"/>
            <a:ext cx="11018520" cy="3969385"/>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1.价值和价值观</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(1)价值是指一事物对主体的积极意义,即一事物所具有的能够满足主体需要的积极功能和属性。它涵盖了各个不同领域事物的价值,具有高度的概括性和普遍性。</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(2)价值观是人们在认识各种具体事物的价值的基础上形成的对事物价值的总的看法和根本观点。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5945" y="303530"/>
            <a:ext cx="11041380"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sz="2800" b="1">
                <a:solidFill>
                  <a:schemeClr val="tx1"/>
                </a:solidFill>
                <a:latin typeface="微软雅黑" panose="020B0503020204020204" charset="-122"/>
                <a:ea typeface="微软雅黑" panose="020B0503020204020204" charset="-122"/>
                <a:cs typeface="微软雅黑" panose="020B0503020204020204" charset="-122"/>
              </a:rPr>
              <a:t>世界观、社会历史观、人生观、价值观的关系</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世界观是人们对整个世界的总的看法和根本观点。社会历史观是人们对社会及其发展规律的根本观点和总的看法。人生观是人们关于人生目的和意义的根本观点和总的看法。人生观内在地包含着价值观。价值观是人们对事物有无价值及价值大小的根本观点和总的看法。</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2.世界观是社会历史观、人生观、价值观的理论基础。以正确的世界观作指导,才能树立正确的社会历史观、人生观、价值观。</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3.社会历史观决定着人生观、价值观。人民群众是社会历史的创造者,要求我们站在人民群众的立场上去看待人生和评价事物的价值。</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社会存在与社会意识</a:t>
            </a:r>
          </a:p>
        </p:txBody>
      </p:sp>
      <p:sp>
        <p:nvSpPr>
          <p:cNvPr id="17" name="矩形 16">
            <a:hlinkClick r:id="rId2" action="ppaction://hlinksldjump"/>
          </p:cNvPr>
          <p:cNvSpPr/>
          <p:nvPr/>
        </p:nvSpPr>
        <p:spPr>
          <a:xfrm>
            <a:off x="689450" y="262004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社会基本矛盾运动</a:t>
            </a:r>
          </a:p>
        </p:txBody>
      </p:sp>
      <p:sp>
        <p:nvSpPr>
          <p:cNvPr id="4" name="矩形 3">
            <a:hlinkClick r:id="rId2" action="ppaction://hlinksldjump"/>
          </p:cNvPr>
          <p:cNvSpPr/>
          <p:nvPr/>
        </p:nvSpPr>
        <p:spPr>
          <a:xfrm>
            <a:off x="689450" y="369847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实现人生的价值</a:t>
            </a:r>
          </a:p>
        </p:txBody>
      </p:sp>
      <p:sp>
        <p:nvSpPr>
          <p:cNvPr id="6" name="矩形 5">
            <a:hlinkClick r:id="rId2" action="ppaction://hlinksldjump"/>
          </p:cNvPr>
          <p:cNvSpPr/>
          <p:nvPr/>
        </p:nvSpPr>
        <p:spPr>
          <a:xfrm>
            <a:off x="689450" y="31597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社会历史的主体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5310" y="404495"/>
            <a:ext cx="10991850" cy="526224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sz="2800" b="1">
                <a:solidFill>
                  <a:schemeClr val="tx1"/>
                </a:solidFill>
                <a:latin typeface="微软雅黑" panose="020B0503020204020204" charset="-122"/>
                <a:ea typeface="微软雅黑" panose="020B0503020204020204" charset="-122"/>
                <a:cs typeface="微软雅黑" panose="020B0503020204020204" charset="-122"/>
              </a:rPr>
              <a:t>准确理解哲学上的价值概念</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1.哲学上的价值与经济生活中的价值的区别。</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(1)价值表示的关系不同。哲学上的价值表示的是一种主客体关系,是对价值的最一般本质的抽象。商品的价值表示的是商品生产者之间相互交换劳动的关系,即商品经济条件下人与人之间的经济关系。</a:t>
            </a:r>
          </a:p>
          <a:p>
            <a:pPr indent="0"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(2)价值大小的评判标准不同。哲学上的价值是主客体之间的效用关系。判定一种事物是否有价值、价值的大与小,要考虑主体的需要和利益。因此哲学上的价值评价带有很明显的主观性。商品的价值量是由生产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010" y="328930"/>
            <a:ext cx="11016615" cy="526224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该商品的社会必要劳动时间决定的,商品的价值大小及由它决定的商品</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的价格不是由任何个人的主观意愿决定的,因此商品的价值明显地带有确定不移(一定条件下)的客观性。</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2.事物价值的确定性与不确定性。</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事物的价值是多样的、变化的,但是这种多样和变化的原因不是其属性和功能的不确定性。事物的属性是事物本身所固有的,具有客观性和确定性。事物的功能(即价值)既取决于事物本身,又与作为主体的人有关,是客观性与主观性、确定性与不确定性的统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5945" y="568325"/>
            <a:ext cx="10953750" cy="3322955"/>
          </a:xfrm>
          <a:prstGeom prst="rect">
            <a:avLst/>
          </a:prstGeom>
          <a:noFill/>
          <a:ln w="9525">
            <a:noFill/>
          </a:ln>
        </p:spPr>
        <p:txBody>
          <a:bodyPr wrap="square">
            <a:spAutoFit/>
          </a:bodyPr>
          <a:lstStyle/>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3.价值的实现以坚持真理为前提。</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价值是客体对主体的积极意义。客体价值能否形成和实现,受到主</a:t>
            </a:r>
            <a:r>
              <a:rPr lang="zh-CN" sz="2800">
                <a:solidFill>
                  <a:schemeClr val="tx1"/>
                </a:solidFill>
                <a:latin typeface="微软雅黑" panose="020B0503020204020204" charset="-122"/>
                <a:ea typeface="微软雅黑" panose="020B0503020204020204" charset="-122"/>
                <a:cs typeface="微软雅黑" panose="020B0503020204020204" charset="-122"/>
              </a:rPr>
              <a:t>体对客体属性和功能的认识的制约,也就是受到主体的价值判断的制约。因此,实现事物的价值要以坚持真理为前提,要以对事物的价值作出科学判断为前提。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6740" y="0"/>
            <a:ext cx="1101852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2.价值观的导向作用</a:t>
            </a:r>
            <a:r>
              <a:rPr sz="2800">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[2020全国卷Ⅰ第22题]</a:t>
            </a:r>
          </a:p>
        </p:txBody>
      </p:sp>
      <p:graphicFrame>
        <p:nvGraphicFramePr>
          <p:cNvPr id="2" name="表格 1"/>
          <p:cNvGraphicFramePr/>
          <p:nvPr>
            <p:custDataLst>
              <p:tags r:id="rId1"/>
            </p:custDataLst>
          </p:nvPr>
        </p:nvGraphicFramePr>
        <p:xfrm>
          <a:off x="627697" y="737235"/>
          <a:ext cx="10988675" cy="5951855"/>
        </p:xfrm>
        <a:graphic>
          <a:graphicData uri="http://schemas.openxmlformats.org/drawingml/2006/table">
            <a:tbl>
              <a:tblPr firstRow="1" bandRow="1">
                <a:tableStyleId>{5940675A-B579-460E-94D1-54222C63F5DA}</a:tableStyleId>
              </a:tblPr>
              <a:tblGrid>
                <a:gridCol w="1556385"/>
                <a:gridCol w="9432290"/>
              </a:tblGrid>
              <a:tr h="100584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从总体上讲</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价值观作为一种社会意识,对社会存在具有重大的反作用,对人们的行为具有重要的驱动、制约和导向作用。</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1752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从领域上看</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①价值观对人们认识和改造世界的活动有重要导向作用。一方面,价值观影响人们对事物的认识和评价。价值观不同,人们对事物的认识和评价就不同。另一方面,价值观影响人们改造世界的活动,影响人们的行为选择。②价值观是人生的重要向导。一个人走什么样的人生道路,选择什么样的生活方式,都是在一定世界观和价值观的指导下进行的。价值观不同,人们在面对公义与私利、生与死等冲突时作出的选择也不同。</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584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从性质上讲</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价值观性质不同,其作用就会不同。正确的价值观具有积极的导向作用,错误的价值观具有阻碍作用。</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2655">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方法论要求</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树立正确的价值观,克服错误的价值观,作出正确的价值判断与价值选择。</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7375" y="398780"/>
            <a:ext cx="11018520" cy="332295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3.价值判断与价值选择的关系</a:t>
            </a:r>
            <a:r>
              <a:rPr sz="2800">
                <a:latin typeface="微软雅黑" panose="020B0503020204020204" charset="-122"/>
                <a:ea typeface="微软雅黑" panose="020B0503020204020204" charset="-122"/>
                <a:cs typeface="微软雅黑" panose="020B0503020204020204" charset="-122"/>
              </a:rPr>
              <a:t> </a:t>
            </a:r>
            <a:r>
              <a:rPr sz="2800">
                <a:solidFill>
                  <a:srgbClr val="FF0000"/>
                </a:solidFill>
                <a:latin typeface="微软雅黑" panose="020B0503020204020204" charset="-122"/>
                <a:ea typeface="微软雅黑" panose="020B0503020204020204" charset="-122"/>
                <a:cs typeface="微软雅黑" panose="020B0503020204020204" charset="-122"/>
              </a:rPr>
              <a:t>[2018全国卷Ⅰ第23题]</a:t>
            </a:r>
          </a:p>
          <a:p>
            <a:pPr indent="0" fontAlgn="auto">
              <a:lnSpc>
                <a:spcPct val="150000"/>
              </a:lnSpc>
            </a:pPr>
            <a:r>
              <a:rPr sz="2800">
                <a:latin typeface="微软雅黑" panose="020B0503020204020204" charset="-122"/>
                <a:ea typeface="微软雅黑" panose="020B0503020204020204" charset="-122"/>
                <a:cs typeface="微软雅黑" panose="020B0503020204020204" charset="-122"/>
              </a:rPr>
              <a:t>　　人们的价值选择是在价值判断的基础上作出的。各种价值判断和价值选择都不是凭空产生的,而是在社会实践的基础上形成的,会随着社会历史的发展而变化。</a:t>
            </a:r>
          </a:p>
          <a:p>
            <a:pPr indent="0"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89585" y="1049020"/>
          <a:ext cx="11254740" cy="5486400"/>
        </p:xfrm>
        <a:graphic>
          <a:graphicData uri="http://schemas.openxmlformats.org/drawingml/2006/table">
            <a:tbl>
              <a:tblPr firstRow="1" bandRow="1">
                <a:tableStyleId>{5940675A-B579-460E-94D1-54222C63F5DA}</a:tableStyleId>
              </a:tblPr>
              <a:tblGrid>
                <a:gridCol w="735330"/>
                <a:gridCol w="3623945"/>
                <a:gridCol w="3736975"/>
                <a:gridCol w="3158490"/>
              </a:tblGrid>
              <a:tr h="54864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 </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社会历史性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阶级性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主体差异性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37760">
                <a:tc>
                  <a:txBody>
                    <a:bodyPr/>
                    <a:lstStyle/>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内</a:t>
                      </a:r>
                    </a:p>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涵</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随着时间的推移、地点的变化和条件的改变,一定事物的价值以及人们关于它的价值观念也会发生变化。因此,价值判断和价值选择会因时间、地点和条件的变化而不同。</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在阶级社会中,价值判断和价值选择具有阶级性。面对同一事物或行为,不同阶级和阶层的人会作出不同的甚至截然相反的价值判断和价值选择。</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价值判断与价值选择,往往因人而异。不同的人对同一事物可能作出不同的价值评价。面对同一问题,人们的不同表现体现出价值判断与价值选择的差异,产生不同价值判断与价值选择的冲突。</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89585" y="197485"/>
            <a:ext cx="5142865" cy="737235"/>
          </a:xfrm>
          <a:prstGeom prst="rect">
            <a:avLst/>
          </a:prstGeom>
          <a:noFill/>
        </p:spPr>
        <p:txBody>
          <a:bodyPr wrap="square" rtlCol="0">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4.价值判断与价值选择的特点</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73735" y="915670"/>
          <a:ext cx="11048365" cy="3667760"/>
        </p:xfrm>
        <a:graphic>
          <a:graphicData uri="http://schemas.openxmlformats.org/drawingml/2006/table">
            <a:tbl>
              <a:tblPr firstRow="1" bandRow="1">
                <a:tableStyleId>{5940675A-B579-460E-94D1-54222C63F5DA}</a:tableStyleId>
              </a:tblPr>
              <a:tblGrid>
                <a:gridCol w="721995"/>
                <a:gridCol w="4137025"/>
                <a:gridCol w="3164205"/>
                <a:gridCol w="3025140"/>
              </a:tblGrid>
              <a:tr h="611505">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 </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社会历史性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阶级性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主体差异性</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56255">
                <a:tc>
                  <a:txBody>
                    <a:bodyPr/>
                    <a:lstStyle/>
                    <a:p>
                      <a:pPr indent="0" fontAlgn="auto">
                        <a:lnSpc>
                          <a:spcPct val="150000"/>
                        </a:lnSpc>
                        <a:buNone/>
                      </a:pPr>
                      <a:endParaRPr lang="en-US" sz="2400" b="0">
                        <a:solidFill>
                          <a:srgbClr val="000000"/>
                        </a:solidFill>
                        <a:uFillTx/>
                        <a:latin typeface="微软雅黑" panose="020B0503020204020204" charset="-122"/>
                        <a:ea typeface="微软雅黑" panose="020B0503020204020204" charset="-122"/>
                        <a:cs typeface="NEU-BZ-S92" charset="0"/>
                      </a:endParaRPr>
                    </a:p>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要求</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正确评价历史和现实中的各种价值观念,防止简单化和片面化倾向;我们的价值观念必须与时俱进,从而作出正确的价值判断,进行正确的价值选择。</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自觉站在正确的立场上作出价值判断和价值选择。</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明确价值判断和价值选择的标准,分辨什么是对的、什么是错的,应该怎么做、不应该怎么做。</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1980" y="323215"/>
            <a:ext cx="11140440"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r>
              <a:rPr sz="2800" b="1">
                <a:latin typeface="微软雅黑" panose="020B0503020204020204" charset="-122"/>
                <a:ea typeface="微软雅黑" panose="020B0503020204020204" charset="-122"/>
                <a:cs typeface="微软雅黑" panose="020B0503020204020204" charset="-122"/>
              </a:rPr>
              <a:t>实践的价值判断和价值选择的主体差异性与</a:t>
            </a:r>
          </a:p>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                   真理的客观性、认识的主体差异性的联系</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1.由于人们的立场、观点和方法不同,每个人的知识结构、认识能力和认识水平不同,对同一个确定的对象会产生多种不同的认识,从而作出不同的价值判断和价值选择。</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2.实践是检验认识的真理性的唯一标准,对同一个确定的对象只能有一种正确的认识,即真理只有一个。</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3.正确的价值判断和价值选择必须坚持真理,遵循社会发展的客观规律,自觉站在最广大人民的立场上。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7375" y="176530"/>
            <a:ext cx="1101852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5.正确的价值判断与价值选择的标准 </a:t>
            </a:r>
            <a:r>
              <a:rPr sz="2800">
                <a:solidFill>
                  <a:srgbClr val="FF0000"/>
                </a:solidFill>
                <a:latin typeface="微软雅黑" panose="020B0503020204020204" charset="-122"/>
                <a:ea typeface="微软雅黑" panose="020B0503020204020204" charset="-122"/>
                <a:cs typeface="微软雅黑" panose="020B0503020204020204" charset="-122"/>
              </a:rPr>
              <a:t>[2017全国卷Ⅱ第23题]</a:t>
            </a:r>
          </a:p>
        </p:txBody>
      </p:sp>
      <p:graphicFrame>
        <p:nvGraphicFramePr>
          <p:cNvPr id="4" name="表格 3"/>
          <p:cNvGraphicFramePr/>
          <p:nvPr>
            <p:custDataLst>
              <p:tags r:id="rId1"/>
            </p:custDataLst>
          </p:nvPr>
        </p:nvGraphicFramePr>
        <p:xfrm>
          <a:off x="646112" y="978535"/>
          <a:ext cx="10937240" cy="4401820"/>
        </p:xfrm>
        <a:graphic>
          <a:graphicData uri="http://schemas.openxmlformats.org/drawingml/2006/table">
            <a:tbl>
              <a:tblPr firstRow="1" bandRow="1">
                <a:tableStyleId>{5940675A-B579-460E-94D1-54222C63F5DA}</a:tableStyleId>
              </a:tblPr>
              <a:tblGrid>
                <a:gridCol w="3138170"/>
                <a:gridCol w="7799070"/>
              </a:tblGrid>
              <a:tr h="7334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标准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748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自觉遵循社会发展的客观规律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树立正确的价值观,作出正确的价值判断和价值选择,必须坚持真理,遵循社会发展的客观规律,走历史的必由之路。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09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符合最广大人民的根本利益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自觉站在最广大人民的立场上,把人民群众的利益作为最高的价值标准,牢固树立为人民服务的思想,把献身人民的事业、维护人民的利益作为自己最高的价值追求。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87375" y="176530"/>
            <a:ext cx="11018520"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6.人生价值的两个方面</a:t>
            </a:r>
          </a:p>
        </p:txBody>
      </p:sp>
      <p:graphicFrame>
        <p:nvGraphicFramePr>
          <p:cNvPr id="2" name="表格 1"/>
          <p:cNvGraphicFramePr/>
          <p:nvPr>
            <p:custDataLst>
              <p:tags r:id="rId1"/>
            </p:custDataLst>
          </p:nvPr>
        </p:nvGraphicFramePr>
        <p:xfrm>
          <a:off x="677545" y="891540"/>
          <a:ext cx="10976610" cy="5486400"/>
        </p:xfrm>
        <a:graphic>
          <a:graphicData uri="http://schemas.openxmlformats.org/drawingml/2006/table">
            <a:tbl>
              <a:tblPr firstRow="1" bandRow="1">
                <a:tableStyleId>{5940675A-B579-460E-94D1-54222C63F5DA}</a:tableStyleId>
              </a:tblPr>
              <a:tblGrid>
                <a:gridCol w="1110615"/>
                <a:gridCol w="9865995"/>
              </a:tblGrid>
              <a:tr h="19843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社会价值:人的价值就在于创造价值,在于对社会的责任和贡献,即通过自己的活动满足社会、他人和自己的需要。②自我价值:一个人付出了心血和劳动,满足了社会和他人的需要,同时自己也获得相应的劳动报酬,得到社会对自己价值的承认,从而实现了对自我的满足。③人既是价值的创造者,又是价值的享受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809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评价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坚持两点论和重点论相统一的原则:人的价值是社会价值和自我价值的统一。对一个人的价值的评价归根到底是看他的贡献,最根本的是看他对社会发展和人类进步事业的贡献。②坚持具体问题具体分析的原则:在今天,人的贡献主要是对广大人民群众的贡献;评价一个人价值的大小,就是看他为社会、为人民贡献了什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56128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50000"/>
              </a:lnSpc>
            </a:pPr>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a:p>
            <a:pPr fontAlgn="auto">
              <a:lnSpc>
                <a:spcPct val="100000"/>
              </a:lnSpc>
            </a:pPr>
            <a:r>
              <a:rPr lang="zh-CN" altLang="en-US" sz="2800" b="1" dirty="0">
                <a:solidFill>
                  <a:srgbClr val="DA251C"/>
                </a:solidFill>
                <a:latin typeface="微软雅黑" panose="020B0503020204020204" charset="-122"/>
                <a:ea typeface="微软雅黑" panose="020B0503020204020204" charset="-122"/>
                <a:sym typeface="+mn-ea"/>
              </a:rPr>
              <a:t>            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endParaRPr lang="zh-CN" altLang="en-US" sz="2800" b="1" dirty="0">
              <a:solidFill>
                <a:srgbClr val="DA251C"/>
              </a:solidFill>
              <a:latin typeface="微软雅黑" panose="020B0503020204020204" charset="-122"/>
              <a:ea typeface="微软雅黑" panose="020B0503020204020204" charset="-122"/>
            </a:endParaRPr>
          </a:p>
          <a:p>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55547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漫画类试题</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知识体系法把握生活与哲学脉络</a:t>
            </a:r>
          </a:p>
        </p:txBody>
      </p:sp>
      <p:sp>
        <p:nvSpPr>
          <p:cNvPr id="2" name="矩形 1">
            <a:hlinkClick r:id="" action="ppaction://noaction"/>
          </p:cNvPr>
          <p:cNvSpPr/>
          <p:nvPr/>
        </p:nvSpPr>
        <p:spPr>
          <a:xfrm>
            <a:off x="601185" y="346310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408709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新时代劳动教育:全面育人的助推器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5780" y="133350"/>
            <a:ext cx="11140440" cy="138366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名师点拨    </a:t>
            </a:r>
          </a:p>
          <a:p>
            <a:pPr fontAlgn="auto">
              <a:lnSpc>
                <a:spcPct val="150000"/>
              </a:lnSpc>
              <a:buClrTx/>
              <a:buSzTx/>
              <a:buNone/>
            </a:pPr>
            <a:r>
              <a:rPr sz="2800" b="1">
                <a:latin typeface="微软雅黑" panose="020B0503020204020204" charset="-122"/>
                <a:ea typeface="微软雅黑" panose="020B0503020204020204" charset="-122"/>
                <a:cs typeface="微软雅黑" panose="020B0503020204020204" charset="-122"/>
              </a:rPr>
              <a:t>1.人的价值的两个方面之间的关系。</a:t>
            </a:r>
          </a:p>
        </p:txBody>
      </p:sp>
      <p:graphicFrame>
        <p:nvGraphicFramePr>
          <p:cNvPr id="2" name="表格 1"/>
          <p:cNvGraphicFramePr/>
          <p:nvPr>
            <p:custDataLst>
              <p:tags r:id="rId1"/>
            </p:custDataLst>
          </p:nvPr>
        </p:nvGraphicFramePr>
        <p:xfrm>
          <a:off x="609282" y="1526540"/>
          <a:ext cx="11038205" cy="4718050"/>
        </p:xfrm>
        <a:graphic>
          <a:graphicData uri="http://schemas.openxmlformats.org/drawingml/2006/table">
            <a:tbl>
              <a:tblPr firstRow="1" bandRow="1">
                <a:tableStyleId>{5940675A-B579-460E-94D1-54222C63F5DA}</a:tableStyleId>
              </a:tblPr>
              <a:tblGrid>
                <a:gridCol w="473710"/>
                <a:gridCol w="677545"/>
                <a:gridCol w="5340985"/>
                <a:gridCol w="4545965"/>
              </a:tblGrid>
              <a:tr h="71691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个人价值(自我价值)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社会价值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50340">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社会对个人的尊重和满足。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个人对社会的责任和贡献。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503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居于从属地位。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居于主导地位,是人生的真正价值。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045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社会价值的实现影响自我价值的实现,个人只有在社会中才能实现个人价值。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5780" y="151765"/>
            <a:ext cx="11140440" cy="6554470"/>
          </a:xfrm>
          <a:prstGeom prst="rect">
            <a:avLst/>
          </a:prstGeom>
          <a:noFill/>
          <a:ln w="9525">
            <a:noFill/>
          </a:ln>
        </p:spPr>
        <p:txBody>
          <a:bodyPr wrap="square">
            <a:spAutoFit/>
          </a:bodyPr>
          <a:lstStyle/>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2.个人对社会的贡献形式多样,有物质的也有精神的,且因人而异,评价一个人的人生价值不能只看其物质贡献,也不能只看其对某个人或某个团体的贡献,最根本的是看其对社会发展和人类进步事业的贡献。</a:t>
            </a:r>
          </a:p>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拓展延伸            </a:t>
            </a: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尊重劳动、尊重劳动者的哲学依据</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1.劳动创造了人和人类社会。在从猿到人的演化过程中,劳动起了决定性的作用。劳动创造了人的生理结构,形成了手脚分工。劳动使猿脑变成了人脑,形成了语言和意识。劳动使人结成了社会联系,形成了社会关系。</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2.广大劳动群众的生产活动是社会存在和发展的基础,尊重劳动是尊重社会发展规律的必然要求。决胜全面建成小康社会,建设社会主义现代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5780" y="151765"/>
            <a:ext cx="11140440" cy="6554470"/>
          </a:xfrm>
          <a:prstGeom prst="rect">
            <a:avLst/>
          </a:prstGeom>
          <a:noFill/>
          <a:ln w="9525">
            <a:noFill/>
          </a:ln>
        </p:spPr>
        <p:txBody>
          <a:bodyPr wrap="square">
            <a:spAutoFit/>
          </a:bodyPr>
          <a:lstStyle/>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化强国,根本上靠劳动,靠劳动者创造。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3.人民群众是历史的创造者,尊重劳动是尊重人民群众社会实践主体地位的要求。</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4.尊重劳动是以人民群众利益为最高价值标准的必然要求。</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5.要在劳动与奉献中实现人生价值:①劳动是人的存在方式。人只有在劳动中才能自由地彰显和发挥自己的智力和体力、意志和情感,创造和实现自己的价值。②人只有在劳动中才能创造价值。一个人在劳动中创造的财富越多,意味着他为满足社会和他人的需要所作的贡献就越大,他自身的价值就越大。③在社会主义社会,劳动是创造美好生活、促进人的自由全面发展的重要手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3390" y="188595"/>
            <a:ext cx="11285855" cy="5908040"/>
          </a:xfrm>
          <a:prstGeom prst="rect">
            <a:avLst/>
          </a:prstGeom>
          <a:noFill/>
          <a:ln w="9525">
            <a:noFill/>
          </a:ln>
        </p:spPr>
        <p:txBody>
          <a:bodyPr wrap="square">
            <a:spAutoFit/>
          </a:bodyPr>
          <a:lstStyle/>
          <a:p>
            <a:pPr indent="0" algn="just" fontAlgn="auto">
              <a:lnSpc>
                <a:spcPct val="150000"/>
              </a:lnSpc>
            </a:pPr>
            <a:r>
              <a:rPr sz="2800" b="1">
                <a:latin typeface="微软雅黑" panose="020B0503020204020204" charset="-122"/>
                <a:ea typeface="微软雅黑" panose="020B0503020204020204" charset="-122"/>
                <a:cs typeface="微软雅黑" panose="020B0503020204020204" charset="-122"/>
              </a:rPr>
              <a:t>7.影响人生价值实现的因素</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(1)客观因素:①必须坚持真理,遵循社会发展的客观规律,走历史的必由之路;②社会提供的客观条件是人们实现人生价值的前提。</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rPr>
              <a:t>(2)主观因素:①自觉站在最广大人民的立场上,把人民群众的利益作为最高的价值标准,牢固树立为人民服务的思想,把献身人民的事业、维护人民的利益作为自己最高的价值追求;②充分发挥主观能动性,在一定的客观条件下,主观能动性发挥得越充分,个人条件越成熟,个人对社会的贡献就越大,人生也就具有更大的价值;③全面提高个人素质;④树立坚定的理想信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7685" y="122555"/>
            <a:ext cx="11223625" cy="737235"/>
          </a:xfrm>
          <a:prstGeom prst="rect">
            <a:avLst/>
          </a:prstGeom>
          <a:noFill/>
          <a:ln w="9525">
            <a:noFill/>
          </a:ln>
        </p:spPr>
        <p:txBody>
          <a:bodyPr wrap="square">
            <a:spAutoFit/>
          </a:bodyPr>
          <a:lstStyle/>
          <a:p>
            <a:pPr indent="0" fontAlgn="auto">
              <a:lnSpc>
                <a:spcPct val="150000"/>
              </a:lnSpc>
            </a:pPr>
            <a:r>
              <a:rPr sz="2800" b="1">
                <a:latin typeface="微软雅黑" panose="020B0503020204020204" charset="-122"/>
                <a:ea typeface="微软雅黑" panose="020B0503020204020204" charset="-122"/>
                <a:cs typeface="微软雅黑" panose="020B0503020204020204" charset="-122"/>
              </a:rPr>
              <a:t>8.价值的创造与实现 </a:t>
            </a:r>
            <a:r>
              <a:rPr sz="2800">
                <a:solidFill>
                  <a:srgbClr val="FF0000"/>
                </a:solidFill>
                <a:latin typeface="微软雅黑" panose="020B0503020204020204" charset="-122"/>
                <a:ea typeface="微软雅黑" panose="020B0503020204020204" charset="-122"/>
                <a:cs typeface="微软雅黑" panose="020B0503020204020204" charset="-122"/>
              </a:rPr>
              <a:t>[2019浙江4月选考第31题]</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58812" y="859790"/>
          <a:ext cx="10961370" cy="4770120"/>
        </p:xfrm>
        <a:graphic>
          <a:graphicData uri="http://schemas.openxmlformats.org/drawingml/2006/table">
            <a:tbl>
              <a:tblPr firstRow="1" bandRow="1">
                <a:tableStyleId>{5940675A-B579-460E-94D1-54222C63F5DA}</a:tableStyleId>
              </a:tblPr>
              <a:tblGrid>
                <a:gridCol w="2044065"/>
                <a:gridCol w="5619115"/>
                <a:gridCol w="3298190"/>
              </a:tblGrid>
              <a:tr h="56388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原理</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理解</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方法论</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29940">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在劳动和奉献中创造价值(实现人生价值的根本途径)</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劳动是人的存在方式。人只有在劳动中才能自由地彰显和发挥自己的智力和体力、意志和情感,创造和实现自己的价值。②在社会主义社会,劳动是创造美好生活、促进人的自由全面发展的重要手段。③努力奉献的人是幸福的。积极投身为人民服务的实践,是实现人生价值的必由之路,也是拥有幸福人生的根本途径。</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我们要积极投身为人民服务的实践,在劳动与奉献中创造和实现自己的价值。</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58812" y="859790"/>
          <a:ext cx="10961370" cy="4420870"/>
        </p:xfrm>
        <a:graphic>
          <a:graphicData uri="http://schemas.openxmlformats.org/drawingml/2006/table">
            <a:tbl>
              <a:tblPr firstRow="1" bandRow="1">
                <a:tableStyleId>{5940675A-B579-460E-94D1-54222C63F5DA}</a:tableStyleId>
              </a:tblPr>
              <a:tblGrid>
                <a:gridCol w="2044065"/>
                <a:gridCol w="5619115"/>
                <a:gridCol w="3298190"/>
              </a:tblGrid>
              <a:tr h="740410">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原理</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理解</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uFillTx/>
                          <a:latin typeface="微软雅黑" panose="020B0503020204020204" charset="-122"/>
                          <a:ea typeface="微软雅黑" panose="020B0503020204020204" charset="-122"/>
                          <a:cs typeface="NEU-BZ-S92" charset="0"/>
                        </a:rPr>
                        <a:t>方法论</a:t>
                      </a:r>
                      <a:endParaRPr lang="en-US" altLang="en-US" sz="23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0505">
                <a:tc>
                  <a:txBody>
                    <a:bodyPr/>
                    <a:lstStyle/>
                    <a:p>
                      <a:pPr indent="0"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在个人与社会的统一中实现价值(实现人生价值的客观条件)</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①社会提供的生存条件、发展条件、享受条件和工作条件等客观条件是人们实现人生价值的前提。②我们强调在与社会的统一中实现个人的价值,并不否认追求人的个性发展。但是,这种个性不应表现为人的怪异和陋习,而应表现为对他人、对社会的独特的贡献方式。</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充分利用社会提供的有利客观条件,克服不利条件,坚持个人与社会的统一,在奉献社会中创造和实现自己的价值。</a:t>
                      </a:r>
                      <a:endParaRPr lang="en-US" altLang="en-US" sz="23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46112" y="355600"/>
          <a:ext cx="10960100" cy="6309360"/>
        </p:xfrm>
        <a:graphic>
          <a:graphicData uri="http://schemas.openxmlformats.org/drawingml/2006/table">
            <a:tbl>
              <a:tblPr firstRow="1" bandRow="1">
                <a:tableStyleId>{5940675A-B579-460E-94D1-54222C63F5DA}</a:tableStyleId>
              </a:tblPr>
              <a:tblGrid>
                <a:gridCol w="2044065"/>
                <a:gridCol w="6324600"/>
                <a:gridCol w="2591435"/>
              </a:tblGrid>
              <a:tr h="525780">
                <a:tc>
                  <a:txBody>
                    <a:bodyPr/>
                    <a:lstStyle/>
                    <a:p>
                      <a:pPr indent="0" algn="ctr" fontAlgn="auto">
                        <a:lnSpc>
                          <a:spcPct val="150000"/>
                        </a:lnSpc>
                        <a:buNone/>
                      </a:pPr>
                      <a:r>
                        <a:rPr lang="en-US" sz="2300" b="0">
                          <a:solidFill>
                            <a:srgbClr val="000000"/>
                          </a:solidFill>
                          <a:latin typeface="微软雅黑" panose="020B0503020204020204" charset="-122"/>
                          <a:ea typeface="微软雅黑" panose="020B0503020204020204" charset="-122"/>
                          <a:cs typeface="NEU-BZ-S92" charset="0"/>
                        </a:rPr>
                        <a:t>原理</a:t>
                      </a:r>
                      <a:endParaRPr lang="en-US" altLang="en-US" sz="23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latin typeface="微软雅黑" panose="020B0503020204020204" charset="-122"/>
                          <a:ea typeface="微软雅黑" panose="020B0503020204020204" charset="-122"/>
                          <a:cs typeface="NEU-BZ-S92" charset="0"/>
                        </a:rPr>
                        <a:t>理解</a:t>
                      </a:r>
                      <a:endParaRPr lang="en-US" altLang="en-US" sz="23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300" b="0">
                          <a:solidFill>
                            <a:srgbClr val="000000"/>
                          </a:solidFill>
                          <a:latin typeface="微软雅黑" panose="020B0503020204020204" charset="-122"/>
                          <a:ea typeface="微软雅黑" panose="020B0503020204020204" charset="-122"/>
                          <a:cs typeface="NEU-BZ-S92" charset="0"/>
                        </a:rPr>
                        <a:t>方法论</a:t>
                      </a:r>
                      <a:endParaRPr lang="en-US" altLang="en-US" sz="23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83580">
                <a:tc>
                  <a:txBody>
                    <a:bodyPr/>
                    <a:lstStyle/>
                    <a:p>
                      <a:pPr indent="0" fontAlgn="auto">
                        <a:lnSpc>
                          <a:spcPct val="150000"/>
                        </a:lnSpc>
                        <a:buNone/>
                      </a:pPr>
                      <a:endParaRPr lang="en-US" sz="23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sz="23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sz="23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在砥砺自我中走向成功(实现人生价值的主观条件)</a:t>
                      </a:r>
                      <a:endParaRPr lang="en-US" altLang="en-US" sz="23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①实现人生价值,需要充分发挥主观能动性,需要顽强拼搏、自强不息的精神。</a:t>
                      </a:r>
                    </a:p>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②实现人生价值,需要努力发展自己的才能,全面提高个人素质。全面的能力可以帮助人们应对不同的生活场景,解决多样的人生难题,把握难得的人生机遇,从而为人生价值的实现提供更加广阔的空间。③实现人生价值,需要有坚定的理想信念,需要正确价值观的指引。需要我们学会辨别是与非,排除外界的干扰,坚持正确的理想信念,时刻用正确的价值观指导自己,沿着正确的人生道路前进。</a:t>
                      </a:r>
                      <a:endParaRPr lang="en-US" altLang="en-US" sz="23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①充分发挥主观能动性,发扬顽强拼搏、自强不息的精神;</a:t>
                      </a:r>
                    </a:p>
                    <a:p>
                      <a:pPr indent="0"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②努力发展自己的才能,全面提高个人素质;③坚定正确的理想信念,坚持正确价值观的指引。</a:t>
                      </a:r>
                      <a:endParaRPr lang="en-US" altLang="en-US" sz="23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7990" y="655955"/>
            <a:ext cx="11159490" cy="396938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高考链接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1.[2017全国卷Ⅲ,22,③]理想信念是衡量价值观正确与否的标准。(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2.[2017浙江下半年选考,32,④]只有满足自我才能实现人生价值。(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3.[2018全国卷Ⅱ,23,③]奋斗能让理想摆脱条件制约而变为现实。(　　)</a:t>
            </a:r>
          </a:p>
          <a:p>
            <a:pPr indent="0" algn="just"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4.[2020浙江7月选考,30,③]人只有在劳动中才能创造和实现自己的价值。	(　　)</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3885" y="429260"/>
            <a:ext cx="10983595" cy="5262245"/>
          </a:xfrm>
          <a:prstGeom prst="rect">
            <a:avLst/>
          </a:prstGeom>
          <a:noFill/>
          <a:ln w="9525">
            <a:noFill/>
          </a:ln>
        </p:spPr>
        <p:txBody>
          <a:bodyPr wrap="square">
            <a:spAutoFit/>
          </a:bodyPr>
          <a:lstStyle/>
          <a:p>
            <a:pPr indent="0"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答案：</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1.✕　(个人价值观是否正确,要看其是否符合事物发展的客观规律,是否自觉站在最广大人民的立场上。)</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2.✕　(人的真正价值在于创造价值,在于对社会的责任和贡献。)</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3.✕　(人发挥主观能动性让理想变为现实需要以尊重客观规律为前提。)</a:t>
            </a:r>
          </a:p>
          <a:p>
            <a:pPr indent="0" algn="just"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4.√</a:t>
            </a:r>
          </a:p>
          <a:p>
            <a:pPr indent="0"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31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社会存在与社会意识</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社会基本矛盾运动</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zh-CN" altLang="en-US" sz="2800" dirty="0">
                <a:solidFill>
                  <a:schemeClr val="tx1">
                    <a:lumMod val="95000"/>
                    <a:lumOff val="5000"/>
                  </a:schemeClr>
                </a:solidFill>
                <a:latin typeface="微软雅黑" panose="020B0503020204020204" charset="-122"/>
                <a:ea typeface="微软雅黑" panose="020B0503020204020204" charset="-122"/>
              </a:rPr>
              <a:t>社会历史的主体</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4   </a:t>
            </a:r>
            <a:r>
              <a:rPr lang="zh-CN" altLang="en-US" sz="2800" dirty="0">
                <a:solidFill>
                  <a:schemeClr val="tx1">
                    <a:lumMod val="95000"/>
                    <a:lumOff val="5000"/>
                  </a:schemeClr>
                </a:solidFill>
                <a:latin typeface="微软雅黑" panose="020B0503020204020204" charset="-122"/>
                <a:ea typeface="微软雅黑" panose="020B0503020204020204" charset="-122"/>
              </a:rPr>
              <a:t>实现人生的价值</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499492;FounderCES"/>
          <p:cNvPicPr>
            <a:picLocks noChangeAspect="1"/>
          </p:cNvPicPr>
          <p:nvPr/>
        </p:nvPicPr>
        <p:blipFill>
          <a:blip r:embed="rId4"/>
          <a:stretch>
            <a:fillRect/>
          </a:stretch>
        </p:blipFill>
        <p:spPr>
          <a:xfrm>
            <a:off x="563880" y="884555"/>
            <a:ext cx="11019790" cy="395605"/>
          </a:xfrm>
          <a:prstGeom prst="rect">
            <a:avLst/>
          </a:prstGeom>
        </p:spPr>
      </p:pic>
      <p:graphicFrame>
        <p:nvGraphicFramePr>
          <p:cNvPr id="2" name="表格 1"/>
          <p:cNvGraphicFramePr/>
          <p:nvPr>
            <p:custDataLst>
              <p:tags r:id="rId1"/>
            </p:custDataLst>
          </p:nvPr>
        </p:nvGraphicFramePr>
        <p:xfrm>
          <a:off x="570865" y="1273175"/>
          <a:ext cx="11000740" cy="4570095"/>
        </p:xfrm>
        <a:graphic>
          <a:graphicData uri="http://schemas.openxmlformats.org/drawingml/2006/table">
            <a:tbl>
              <a:tblPr firstRow="1" bandRow="1">
                <a:tableStyleId>{5940675A-B579-460E-94D1-54222C63F5DA}</a:tableStyleId>
              </a:tblPr>
              <a:tblGrid>
                <a:gridCol w="3145790"/>
                <a:gridCol w="2096770"/>
                <a:gridCol w="1894840"/>
                <a:gridCol w="1657350"/>
                <a:gridCol w="2205990"/>
              </a:tblGrid>
              <a:tr h="1404620">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领悟社会存在决定社会意识。</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社会存在与社会意识</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社会存在与社会意识</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2020全国卷Ⅰ,</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T23</a:t>
                      </a:r>
                    </a:p>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2020海南高考,</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T19</a:t>
                      </a: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buNone/>
                      </a:pPr>
                      <a:endParaRPr lang="en-US" sz="1900" b="0">
                        <a:solidFill>
                          <a:srgbClr val="000000"/>
                        </a:solidFill>
                        <a:uFillTx/>
                        <a:latin typeface="微软雅黑" panose="020B0503020204020204" charset="-122"/>
                        <a:ea typeface="微软雅黑" panose="020B0503020204020204" charset="-122"/>
                        <a:cs typeface="微软雅黑" panose="020B0503020204020204" charset="-122"/>
                      </a:endParaRP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认同人民群众是社会历史的创造者,要在个人与社会的统一中实现人生价值;能够正确认识社会存在与社会意识的关系、社会基本矛盾运动规律、社会历史发展的总趋势;能够积极参与社会主义现代化建设,努力在奉献社会的过程中实现自身价值。</a:t>
                      </a: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4460">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 </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社会基本矛盾运动</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社会基本矛盾运动</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2020全国卷Ⅲ,</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T23</a:t>
                      </a:r>
                    </a:p>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2017天津高考,</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T11</a:t>
                      </a: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771015">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 </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人民群众是历史的创造者</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社会历史的主体</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2019全国卷Ⅱ,</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T40(1)</a:t>
                      </a:r>
                    </a:p>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2017海南高考,</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T20</a:t>
                      </a: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0710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社会存在与社会意识</a:t>
            </a:r>
          </a:p>
        </p:txBody>
      </p:sp>
      <p:graphicFrame>
        <p:nvGraphicFramePr>
          <p:cNvPr id="2" name="表格 1"/>
          <p:cNvGraphicFramePr/>
          <p:nvPr>
            <p:custDataLst>
              <p:tags r:id="rId1"/>
            </p:custDataLst>
          </p:nvPr>
        </p:nvGraphicFramePr>
        <p:xfrm>
          <a:off x="644207" y="914400"/>
          <a:ext cx="11029950" cy="5385435"/>
        </p:xfrm>
        <a:graphic>
          <a:graphicData uri="http://schemas.openxmlformats.org/drawingml/2006/table">
            <a:tbl>
              <a:tblPr firstRow="1" bandRow="1">
                <a:tableStyleId>{5940675A-B579-460E-94D1-54222C63F5DA}</a:tableStyleId>
              </a:tblPr>
              <a:tblGrid>
                <a:gridCol w="756920"/>
                <a:gridCol w="10273030"/>
              </a:tblGrid>
              <a:tr h="3217545">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命题分析</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近年高考对社会存在与社会意识的考查逐渐增强,主要考查社会存在与社会意识的关系、社会意识的相对独立性,考查考生的辨识与判断能力。考查形式以选择题居多,情境设置涉及面较广,既有国家大政方针的出台过程,也有人们价值观念、思想意识的转变,旨在培养考生的政治认同、公共参与核心素养。备考时,要关注“十四五”规划的出台、中国共产党成立100周年过程中党的指导思想的不断发展等,掌握社会存在与社会意识的辩证关系,理解社会意识的相对独立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5835">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已考视角</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1社会存在与社会意识的关系</a:t>
                      </a:r>
                    </a:p>
                    <a:p>
                      <a:pPr indent="0" algn="just"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2.社会意识的相对独立性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6330">
                <a:tc>
                  <a:txBody>
                    <a:bodyPr/>
                    <a:lstStyle/>
                    <a:p>
                      <a:pPr indent="0" algn="ctr" fontAlgn="auto">
                        <a:lnSpc>
                          <a:spcPct val="150000"/>
                        </a:lnSpc>
                        <a:buNone/>
                      </a:pPr>
                      <a:r>
                        <a:rPr lang="en-US" sz="2300" b="1">
                          <a:solidFill>
                            <a:schemeClr val="tx1"/>
                          </a:solidFill>
                          <a:latin typeface="微软雅黑" panose="020B0503020204020204" charset="-122"/>
                          <a:ea typeface="微软雅黑" panose="020B0503020204020204" charset="-122"/>
                          <a:cs typeface="NEU-BZ-S92" charset="0"/>
                        </a:rPr>
                        <a:t>预测视角</a:t>
                      </a:r>
                      <a:endParaRPr lang="en-US" altLang="en-US" sz="2300" b="1">
                        <a:solidFill>
                          <a:schemeClr val="tx1"/>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latin typeface="微软雅黑" panose="020B0503020204020204" charset="-122"/>
                          <a:ea typeface="微软雅黑" panose="020B0503020204020204" charset="-122"/>
                          <a:cs typeface="微软雅黑" panose="020B0503020204020204" charset="-122"/>
                        </a:rPr>
                        <a:t>社会意识对社会存在的反作用</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0550" y="151765"/>
            <a:ext cx="11010900"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spc="-100">
                <a:solidFill>
                  <a:schemeClr val="tx1"/>
                </a:solidFill>
                <a:uFillTx/>
                <a:latin typeface="微软雅黑" panose="020B0503020204020204" charset="-122"/>
                <a:ea typeface="微软雅黑" panose="020B0503020204020204" charset="-122"/>
                <a:cs typeface="微软雅黑" panose="020B0503020204020204" charset="-122"/>
              </a:rPr>
              <a:t>[2020全国卷Ⅰ,23,4]广西某山村有许多珍稀鸟类,但一直存在打鸟、捕鸟等现象。近年来,该村引导村民树立“绿水青山就是金山银山”的理念,建设观鸟基地,吸引天南海北的“鸟友”前来参观,以护鸟观鸟</a:t>
            </a:r>
            <a:r>
              <a:rPr lang="zh-CN" sz="2800" b="0" spc="-100">
                <a:solidFill>
                  <a:schemeClr val="tx1"/>
                </a:solidFill>
                <a:uFillTx/>
                <a:latin typeface="微软雅黑" panose="020B0503020204020204" charset="-122"/>
                <a:ea typeface="微软雅黑" panose="020B0503020204020204" charset="-122"/>
                <a:cs typeface="微软雅黑" panose="020B0503020204020204" charset="-122"/>
              </a:rPr>
              <a:t>、</a:t>
            </a:r>
            <a:r>
              <a:rPr sz="2800" b="0" spc="-100">
                <a:solidFill>
                  <a:schemeClr val="tx1"/>
                </a:solidFill>
                <a:uFillTx/>
                <a:latin typeface="微软雅黑" panose="020B0503020204020204" charset="-122"/>
                <a:ea typeface="微软雅黑" panose="020B0503020204020204" charset="-122"/>
                <a:cs typeface="微软雅黑" panose="020B0503020204020204" charset="-122"/>
              </a:rPr>
              <a:t>旅游观光、休闲度假为特色的产业蓬勃发展,以前打鸟、捕鸟的村民成为爱鸟、护鸟的“土专家”和良好生态环境的自觉守护者。这表明</a:t>
            </a:r>
          </a:p>
          <a:p>
            <a:pPr indent="0" algn="just" fontAlgn="auto">
              <a:lnSpc>
                <a:spcPct val="150000"/>
              </a:lnSpc>
            </a:pPr>
            <a:r>
              <a:rPr sz="2800" b="0" spc="-100">
                <a:solidFill>
                  <a:schemeClr val="tx1"/>
                </a:solidFill>
                <a:uFillTx/>
                <a:latin typeface="微软雅黑" panose="020B0503020204020204" charset="-122"/>
                <a:ea typeface="微软雅黑" panose="020B0503020204020204" charset="-122"/>
                <a:cs typeface="微软雅黑" panose="020B0503020204020204" charset="-122"/>
              </a:rPr>
              <a:t>①社会意识的发展变化根源于生产生活的发展变化</a:t>
            </a:r>
          </a:p>
          <a:p>
            <a:pPr indent="0" algn="just" fontAlgn="auto">
              <a:lnSpc>
                <a:spcPct val="150000"/>
              </a:lnSpc>
            </a:pPr>
            <a:r>
              <a:rPr sz="2800" b="0" spc="-100">
                <a:solidFill>
                  <a:schemeClr val="tx1"/>
                </a:solidFill>
                <a:uFillTx/>
                <a:latin typeface="微软雅黑" panose="020B0503020204020204" charset="-122"/>
                <a:ea typeface="微软雅黑" panose="020B0503020204020204" charset="-122"/>
                <a:cs typeface="微软雅黑" panose="020B0503020204020204" charset="-122"/>
              </a:rPr>
              <a:t>②不与社会存在同步变化的社会意识是落后的社会意识</a:t>
            </a:r>
          </a:p>
          <a:p>
            <a:pPr indent="0" algn="just" fontAlgn="auto">
              <a:lnSpc>
                <a:spcPct val="150000"/>
              </a:lnSpc>
            </a:pPr>
            <a:r>
              <a:rPr sz="2800" b="0" spc="-100">
                <a:solidFill>
                  <a:schemeClr val="tx1"/>
                </a:solidFill>
                <a:uFillTx/>
                <a:latin typeface="微软雅黑" panose="020B0503020204020204" charset="-122"/>
                <a:ea typeface="微软雅黑" panose="020B0503020204020204" charset="-122"/>
                <a:cs typeface="微软雅黑" panose="020B0503020204020204" charset="-122"/>
              </a:rPr>
              <a:t>③社会意识能够转化为改变社会存在的物质力量</a:t>
            </a:r>
          </a:p>
          <a:p>
            <a:pPr indent="0" algn="just" fontAlgn="auto">
              <a:lnSpc>
                <a:spcPct val="150000"/>
              </a:lnSpc>
            </a:pPr>
            <a:r>
              <a:rPr sz="2800" b="0" spc="-100">
                <a:solidFill>
                  <a:schemeClr val="tx1"/>
                </a:solidFill>
                <a:uFillTx/>
                <a:latin typeface="微软雅黑" panose="020B0503020204020204" charset="-122"/>
                <a:ea typeface="微软雅黑" panose="020B0503020204020204" charset="-122"/>
                <a:cs typeface="微软雅黑" panose="020B0503020204020204" charset="-122"/>
              </a:rPr>
              <a:t>④社会意识能否推动社会发展取决于其是否反映社会存在　　　　　 　　　　　　 　　　　　　 </a:t>
            </a:r>
          </a:p>
          <a:p>
            <a:pPr indent="0" algn="just" fontAlgn="auto">
              <a:lnSpc>
                <a:spcPct val="150000"/>
              </a:lnSpc>
            </a:pPr>
            <a:r>
              <a:rPr sz="2800" b="0" spc="-100">
                <a:solidFill>
                  <a:schemeClr val="tx1"/>
                </a:solidFill>
                <a:uFillTx/>
                <a:latin typeface="微软雅黑" panose="020B0503020204020204" charset="-122"/>
                <a:ea typeface="微软雅黑" panose="020B0503020204020204" charset="-122"/>
                <a:cs typeface="微软雅黑" panose="020B0503020204020204" charset="-122"/>
              </a:rPr>
              <a:t>A.①②	B.①③	C.②④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2"/>
          <a:stretch>
            <a:fillRect/>
          </a:stretch>
        </p:blipFill>
        <p:spPr>
          <a:xfrm>
            <a:off x="675005" y="397510"/>
            <a:ext cx="726440" cy="3848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035" y="631190"/>
            <a:ext cx="11123295"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b="1" spc="1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该村村民以前对保护自然认识不足,后来在“绿水青山就是金山银山”理念的引导下,放弃打鸟、捕鸟,建设观鸟基地,发展特色产业,成为爱鸟、护鸟的“土专家”和良好生态环境的自觉守护者,这表明社会意识的发展变化根源于生产生活的发展变化(社会存在决定社会意识),先进的社会意识对社会发展起积极的推动作用(社会意识对社会存在的反作用),社会意识通过社会实践能够转化为物质力量,①③正确。社会意识与社会存在的发展具有不完全同步性(社会意识的相对独立性),它有时会落后于社会存在,有时</a:t>
            </a:r>
            <a:r>
              <a:rPr lang="zh-CN" sz="2800" spc="-100">
                <a:uFillTx/>
                <a:latin typeface="微软雅黑" panose="020B0503020204020204" charset="-122"/>
                <a:ea typeface="微软雅黑" panose="020B0503020204020204" charset="-122"/>
                <a:cs typeface="微软雅黑" panose="020B0503020204020204" charset="-122"/>
                <a:sym typeface="+mn-ea"/>
              </a:rPr>
              <a:t>又会先于社会存在而</a:t>
            </a:r>
            <a:r>
              <a:rPr lang="zh-CN" sz="2800">
                <a:latin typeface="微软雅黑" panose="020B0503020204020204" charset="-122"/>
                <a:ea typeface="微软雅黑" panose="020B0503020204020204" charset="-122"/>
                <a:cs typeface="微软雅黑" panose="020B0503020204020204" charset="-122"/>
                <a:sym typeface="+mn-ea"/>
              </a:rPr>
              <a:t>   </a:t>
            </a: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5470" y="781685"/>
            <a:ext cx="10921365" cy="2676525"/>
          </a:xfrm>
          <a:prstGeom prst="rect">
            <a:avLst/>
          </a:prstGeom>
          <a:noFill/>
          <a:ln w="9525">
            <a:noFill/>
          </a:ln>
        </p:spPr>
        <p:txBody>
          <a:bodyPr wrap="square">
            <a:spAutoFit/>
          </a:bodyPr>
          <a:lstStyle/>
          <a:p>
            <a:pPr indent="0" algn="just" fontAlgn="auto">
              <a:lnSpc>
                <a:spcPct val="150000"/>
              </a:lnSpc>
            </a:pP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变化、发展,②说法错误。社会意识能否推动社会发展取决于其本身是不是先进的、科学的社会意识,是否正确反映社会存在,而不是其是否反映社会存在,④说法错误。</a:t>
            </a:r>
            <a:endPar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sz="2800" b="1" spc="-100">
                <a:solidFill>
                  <a:schemeClr val="tx1"/>
                </a:solidFill>
                <a:uFillTx/>
                <a:latin typeface="微软雅黑" panose="020B0503020204020204" charset="-122"/>
                <a:ea typeface="微软雅黑" panose="020B0503020204020204" charset="-122"/>
                <a:cs typeface="微软雅黑" panose="020B0503020204020204" charset="-122"/>
                <a:sym typeface="+mn-ea"/>
              </a:rPr>
              <a:t>答案 </a:t>
            </a:r>
            <a:r>
              <a:rPr 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en-US" altLang="zh-CN" sz="2800" spc="-100">
                <a:solidFill>
                  <a:schemeClr val="tx1"/>
                </a:solidFill>
                <a:uFillTx/>
                <a:latin typeface="微软雅黑" panose="020B0503020204020204" charset="-122"/>
                <a:ea typeface="微软雅黑" panose="020B0503020204020204" charset="-122"/>
                <a:cs typeface="微软雅黑" panose="020B0503020204020204" charset="-122"/>
                <a:sym typeface="+mn-ea"/>
              </a:rPr>
              <a:t>B</a:t>
            </a:r>
            <a:r>
              <a:rPr lang="zh-CN" sz="2800">
                <a:latin typeface="微软雅黑" panose="020B0503020204020204" charset="-122"/>
                <a:ea typeface="微软雅黑" panose="020B0503020204020204" charset="-122"/>
                <a:cs typeface="微软雅黑" panose="020B0503020204020204" charset="-122"/>
                <a:sym typeface="+mn-ea"/>
              </a:rPr>
              <a:t>    </a:t>
            </a: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4695" y="1130300"/>
            <a:ext cx="10844530"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试题分析</a:t>
            </a:r>
            <a:r>
              <a:rPr sz="2800">
                <a:latin typeface="微软雅黑" panose="020B0503020204020204" charset="-122"/>
                <a:ea typeface="微软雅黑" panose="020B0503020204020204" charset="-122"/>
                <a:cs typeface="微软雅黑" panose="020B0503020204020204" charset="-122"/>
                <a:sym typeface="+mn-ea"/>
              </a:rPr>
              <a:t>　本题以广西某山村村民由打鸟、捕鸟到爱鸟、护鸟的变化为背景,考查“绿水青山就是金山银山”理念在现实生活中的运用以及实现人与自然和谐发展的绿色发展理念,意在培养考生的政治认同、公共参与意识。试题难度中等,可以结合材料得出相应结论。</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447665" cy="676974"/>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社会基本矛盾运动</a:t>
            </a:r>
          </a:p>
        </p:txBody>
      </p:sp>
      <p:graphicFrame>
        <p:nvGraphicFramePr>
          <p:cNvPr id="2" name="表格 1"/>
          <p:cNvGraphicFramePr/>
          <p:nvPr>
            <p:custDataLst>
              <p:tags r:id="rId1"/>
            </p:custDataLst>
          </p:nvPr>
        </p:nvGraphicFramePr>
        <p:xfrm>
          <a:off x="268605" y="843280"/>
          <a:ext cx="11477625" cy="5895975"/>
        </p:xfrm>
        <a:graphic>
          <a:graphicData uri="http://schemas.openxmlformats.org/drawingml/2006/table">
            <a:tbl>
              <a:tblPr firstRow="1" bandRow="1">
                <a:tableStyleId>{5940675A-B579-460E-94D1-54222C63F5DA}</a:tableStyleId>
              </a:tblPr>
              <a:tblGrid>
                <a:gridCol w="1186815"/>
                <a:gridCol w="10290810"/>
              </a:tblGrid>
              <a:tr h="4206240">
                <a:tc>
                  <a:txBody>
                    <a:bodyPr/>
                    <a:lstStyle/>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命题分析</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高考对社会基本矛盾运动的考查近年呈上升趋势。试题注重以社会重大改革,如经济体制改革、政治体制改革、文化体制改革等为背景,考查生产力与生产关系的辩证关系、经济基础与上层建筑的辩证关系,有时还会涉及社会存在与社会意识的辩证关系。考查形式以选择题居多,非选择题也有所涉及。一般非选择题切口较小,知识限定明确,侧重考查考生深入分析、论证问题的能力,凸显政治认同、科学精神核心素养。备考时,要关注我国改革进程中的具体事例,如深圳经济特区建立40多年来取得的发展成就,准确区分生产关系与上层建筑,深刻理解两对基本矛盾和社会发展的基本规律。</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已考视角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1.生产力与生产关系的辩证关系</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2.经济基础与上层建筑的辩证关系</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8175">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预测视角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300" b="0">
                          <a:solidFill>
                            <a:srgbClr val="000000"/>
                          </a:solidFill>
                          <a:uFillTx/>
                          <a:latin typeface="微软雅黑" panose="020B0503020204020204" charset="-122"/>
                          <a:ea typeface="微软雅黑" panose="020B0503020204020204" charset="-122"/>
                          <a:cs typeface="微软雅黑" panose="020B0503020204020204" charset="-122"/>
                        </a:rPr>
                        <a:t>经济基础与上层建筑的辩证关系</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3265" y="76200"/>
            <a:ext cx="10917555" cy="655447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sz="2800" b="0">
                <a:latin typeface="微软雅黑" panose="020B0503020204020204" charset="-122"/>
                <a:ea typeface="微软雅黑" panose="020B0503020204020204" charset="-122"/>
                <a:cs typeface="微软雅黑" panose="020B0503020204020204" charset="-122"/>
              </a:rPr>
              <a:t>[2018全国卷Ⅰ,40(1),10]阅读材料,完成下列要求。</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2018年是改革开放40周年。我国改革开始于农村,安徽省凤阳县小岗村是我国农村改革的主要发源地。我国农村改革始终是在党的领导下进行的。</a:t>
            </a:r>
          </a:p>
          <a:p>
            <a:pPr indent="0" algn="dist" fontAlgn="auto">
              <a:lnSpc>
                <a:spcPct val="150000"/>
              </a:lnSpc>
            </a:pP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材料一</a:t>
            </a:r>
            <a:r>
              <a:rPr sz="2800" b="0">
                <a:latin typeface="微软雅黑" panose="020B0503020204020204" charset="-122"/>
                <a:ea typeface="微软雅黑" panose="020B0503020204020204" charset="-122"/>
                <a:cs typeface="微软雅黑" panose="020B0503020204020204" charset="-122"/>
              </a:rPr>
              <a:t>　1978年冬,小岗村的18户村民以“敢为天下先”的精神,在一纸大包干的“秘密契约”上按下鲜红的手印,拉开了中国农村改革的序幕。改革如同释放了魔力,次年,小岗村迎来大丰收,粮食总产达13.3万斤,一举结束20余年吃国家救济粮的历史,并首次归还国家贷款800元。进入新时代,小岗村大力推进土地“三权分置”改革,完成土地承包经营权确权登记颁证工作;成立集体资产股份合作社并发放股</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840740" y="322580"/>
            <a:ext cx="802005" cy="3771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6425" y="346075"/>
            <a:ext cx="11112500" cy="5908040"/>
          </a:xfrm>
          <a:prstGeom prst="rect">
            <a:avLst/>
          </a:prstGeom>
          <a:noFill/>
          <a:ln w="9525">
            <a:noFill/>
          </a:ln>
        </p:spPr>
        <p:txBody>
          <a:bodyPr wrap="square">
            <a:spAutoFit/>
          </a:bodyPr>
          <a:lstStyle/>
          <a:p>
            <a:pPr indent="0" algn="dist" fontAlgn="auto">
              <a:lnSpc>
                <a:spcPct val="150000"/>
              </a:lnSpc>
            </a:pPr>
            <a:r>
              <a:rPr sz="2800" b="0">
                <a:latin typeface="微软雅黑" panose="020B0503020204020204" charset="-122"/>
                <a:ea typeface="微软雅黑" panose="020B0503020204020204" charset="-122"/>
                <a:cs typeface="微软雅黑" panose="020B0503020204020204" charset="-122"/>
              </a:rPr>
              <a:t>权证,实现了村民从“户户包田”到“人人持股”的转变。2017年,小岗村集体收入突破820万元,农民人均收入比2012年增长70%以上。</a:t>
            </a:r>
          </a:p>
          <a:p>
            <a:pPr indent="0" algn="dist" fontAlgn="auto">
              <a:lnSpc>
                <a:spcPct val="150000"/>
              </a:lnSpc>
            </a:pPr>
            <a:r>
              <a:rPr sz="2800" b="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材料二</a:t>
            </a:r>
            <a:r>
              <a:rPr sz="2800" b="0">
                <a:latin typeface="微软雅黑" panose="020B0503020204020204" charset="-122"/>
                <a:ea typeface="微软雅黑" panose="020B0503020204020204" charset="-122"/>
                <a:cs typeface="微软雅黑" panose="020B0503020204020204" charset="-122"/>
              </a:rPr>
              <a:t>　为发展农村生产力,满足广大农民摆脱贫困、过上富裕生活的期盼,党中央先后出台了一系列关于农业改革发展的文件,如1982年发布《全国农村工作会议纪要》,明确肯定“包干到户”等形式的责任制的社会主义性质;1991年颁发《中共中央关于进一步加强农业和农村工作的决定》,把以家庭联产承包经营为主的责任制和统分结合的双层经营体制确立为我国农村的一项基本经营制度;2016年制定《关于完善农村土地所有权承包权经营权分置办法的意见》,推进“三权分置”</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6425" y="346075"/>
            <a:ext cx="11112500" cy="2676525"/>
          </a:xfrm>
          <a:prstGeom prst="rect">
            <a:avLst/>
          </a:prstGeom>
          <a:noFill/>
          <a:ln w="9525">
            <a:noFill/>
          </a:ln>
        </p:spPr>
        <p:txBody>
          <a:bodyPr wrap="square">
            <a:spAutoFit/>
          </a:bodyPr>
          <a:lstStyle/>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改革;2018年出台《中共中央 国务院关于实施乡村振兴战略的意见》,指导农村改革发展不断深入。</a:t>
            </a:r>
          </a:p>
          <a:p>
            <a:pPr indent="0" algn="just" fontAlgn="auto">
              <a:lnSpc>
                <a:spcPct val="150000"/>
              </a:lnSpc>
            </a:pPr>
            <a:r>
              <a:rPr sz="2800" b="0">
                <a:latin typeface="微软雅黑" panose="020B0503020204020204" charset="-122"/>
                <a:ea typeface="微软雅黑" panose="020B0503020204020204" charset="-122"/>
                <a:cs typeface="微软雅黑" panose="020B0503020204020204" charset="-122"/>
              </a:rPr>
              <a:t>      小岗村的改革发展实践证明,唯改革才有出路,改革要常讲常新,运用生产力和生产关系的辩证关系原理加以说明。</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307975"/>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579437" y="1094105"/>
          <a:ext cx="11191240" cy="4389120"/>
        </p:xfrm>
        <a:graphic>
          <a:graphicData uri="http://schemas.openxmlformats.org/drawingml/2006/table">
            <a:tbl>
              <a:tblPr firstRow="1" bandRow="1">
                <a:tableStyleId>{5940675A-B579-460E-94D1-54222C63F5DA}</a:tableStyleId>
              </a:tblPr>
              <a:tblGrid>
                <a:gridCol w="3246755"/>
                <a:gridCol w="2554605"/>
                <a:gridCol w="5389880"/>
              </a:tblGrid>
              <a:tr h="48006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材料信息</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对应角度</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组成答案</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20240">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唯改革才有出路,改革要常讲常新。</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生产力和生产关系的辩证关系原理。</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生产力决定生产关系,生产关系反作用于生产力,适合生产力状况的生产关系推动生产力的发展,不适合生产力状况的生产关系阻碍生产力的发展。</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40180">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在我国经济发展中,存在着生产关系与生产力不相适应的情况。</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改革生产关系,解放了生产力,推动了经济社会发展。</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在社会主义社会,改革是解决生产力和生产关系矛盾、解放生产力的基本方式,是推动经济社会发展的强大动力。</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表头新_1.jpg" descr="id:2147499492;FounderCES"/>
          <p:cNvPicPr>
            <a:picLocks noChangeAspect="1"/>
          </p:cNvPicPr>
          <p:nvPr/>
        </p:nvPicPr>
        <p:blipFill>
          <a:blip r:embed="rId4"/>
          <a:stretch>
            <a:fillRect/>
          </a:stretch>
        </p:blipFill>
        <p:spPr>
          <a:xfrm>
            <a:off x="570865" y="313690"/>
            <a:ext cx="11019790" cy="395605"/>
          </a:xfrm>
          <a:prstGeom prst="rect">
            <a:avLst/>
          </a:prstGeom>
        </p:spPr>
      </p:pic>
      <p:graphicFrame>
        <p:nvGraphicFramePr>
          <p:cNvPr id="2" name="表格 1"/>
          <p:cNvGraphicFramePr/>
          <p:nvPr>
            <p:custDataLst>
              <p:tags r:id="rId1"/>
            </p:custDataLst>
          </p:nvPr>
        </p:nvGraphicFramePr>
        <p:xfrm>
          <a:off x="570865" y="715645"/>
          <a:ext cx="11012805" cy="5782945"/>
        </p:xfrm>
        <a:graphic>
          <a:graphicData uri="http://schemas.openxmlformats.org/drawingml/2006/table">
            <a:tbl>
              <a:tblPr firstRow="1" bandRow="1">
                <a:tableStyleId>{5940675A-B579-460E-94D1-54222C63F5DA}</a:tableStyleId>
              </a:tblPr>
              <a:tblGrid>
                <a:gridCol w="3121660"/>
                <a:gridCol w="2145030"/>
                <a:gridCol w="1858645"/>
                <a:gridCol w="1657350"/>
                <a:gridCol w="2230120"/>
              </a:tblGrid>
              <a:tr h="2597785">
                <a:tc>
                  <a:txBody>
                    <a:bodyPr/>
                    <a:lstStyle/>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理解价值观的形成与时代和环境密切相关。解析价值观差异与冲突产生的社会根源,能够进行合理的价值判断和行为选择。理解价值观对人们行为的导向作用,探寻实现人生价值的条件和途径,践行社会主义核心价值观。</a:t>
                      </a: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实现人生的价值</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a:solidFill>
                            <a:srgbClr val="000000"/>
                          </a:solidFill>
                          <a:uFillTx/>
                          <a:latin typeface="微软雅黑" panose="020B0503020204020204" charset="-122"/>
                          <a:ea typeface="微软雅黑" panose="020B0503020204020204" charset="-122"/>
                          <a:cs typeface="NEU-BZ-S92" charset="0"/>
                        </a:rPr>
                        <a:t>实现人生的价值</a:t>
                      </a:r>
                      <a:endParaRPr lang="en-US" altLang="en-US" sz="19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2020全国卷Ⅰ,</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T22</a:t>
                      </a:r>
                    </a:p>
                    <a:p>
                      <a:pPr indent="0">
                        <a:buNone/>
                      </a:pPr>
                      <a:r>
                        <a:rPr lang="en-US" sz="1900" b="0" spc="-100">
                          <a:solidFill>
                            <a:srgbClr val="000000"/>
                          </a:solidFill>
                          <a:uFillTx/>
                          <a:latin typeface="微软雅黑" panose="020B0503020204020204" charset="-122"/>
                          <a:ea typeface="微软雅黑" panose="020B0503020204020204" charset="-122"/>
                          <a:cs typeface="微软雅黑" panose="020B0503020204020204" charset="-122"/>
                        </a:rPr>
                        <a:t>2020海南高考,</a:t>
                      </a:r>
                    </a:p>
                    <a:p>
                      <a:pPr indent="0">
                        <a:buNone/>
                      </a:pPr>
                      <a:r>
                        <a:rPr lang="en-US" sz="1900" b="0">
                          <a:solidFill>
                            <a:srgbClr val="000000"/>
                          </a:solidFill>
                          <a:uFillTx/>
                          <a:latin typeface="微软雅黑" panose="020B0503020204020204" charset="-122"/>
                          <a:ea typeface="微软雅黑" panose="020B0503020204020204" charset="-122"/>
                          <a:cs typeface="微软雅黑" panose="020B0503020204020204" charset="-122"/>
                        </a:rPr>
                        <a:t>T20</a:t>
                      </a: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r>
              <a:tr h="1060450">
                <a:tc>
                  <a:txBody>
                    <a:bodyPr/>
                    <a:lstStyle/>
                    <a:p>
                      <a:pPr indent="0" algn="ctr">
                        <a:buNone/>
                      </a:pPr>
                      <a:r>
                        <a:rPr lang="en-US" sz="1900" b="1">
                          <a:solidFill>
                            <a:srgbClr val="000000"/>
                          </a:solidFill>
                          <a:uFillTx/>
                          <a:latin typeface="微软雅黑" panose="020B0503020204020204" charset="-122"/>
                          <a:ea typeface="微软雅黑" panose="020B0503020204020204" charset="-122"/>
                          <a:cs typeface="NEU-BZ-S92" charset="0"/>
                        </a:rPr>
                        <a:t>高考怎么考</a:t>
                      </a:r>
                      <a:endParaRPr lang="en-US" altLang="en-US" sz="1900" b="1">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buNone/>
                      </a:pPr>
                      <a:r>
                        <a:rPr lang="en-US" sz="1900" b="1">
                          <a:solidFill>
                            <a:srgbClr val="000000"/>
                          </a:solidFill>
                          <a:uFillTx/>
                          <a:latin typeface="微软雅黑" panose="020B0503020204020204" charset="-122"/>
                          <a:ea typeface="微软雅黑" panose="020B0503020204020204" charset="-122"/>
                          <a:cs typeface="微软雅黑" panose="020B0503020204020204" charset="-122"/>
                        </a:rPr>
                        <a:t>基础性:</a:t>
                      </a:r>
                      <a:r>
                        <a:rPr lang="en-US" sz="1900" b="0">
                          <a:solidFill>
                            <a:srgbClr val="000000"/>
                          </a:solidFill>
                          <a:uFillTx/>
                          <a:latin typeface="微软雅黑" panose="020B0503020204020204" charset="-122"/>
                          <a:ea typeface="微软雅黑" panose="020B0503020204020204" charset="-122"/>
                          <a:cs typeface="微软雅黑" panose="020B0503020204020204" charset="-122"/>
                        </a:rPr>
                        <a:t>主要考查社会存在与社会意识的辩证关系、人民群众的地位和作用、价值观的导向作用、价值的创造与实现等主干知识。</a:t>
                      </a:r>
                    </a:p>
                    <a:p>
                      <a:pPr indent="0">
                        <a:buNone/>
                      </a:pPr>
                      <a:r>
                        <a:rPr lang="en-US" sz="1900" b="1">
                          <a:solidFill>
                            <a:srgbClr val="000000"/>
                          </a:solidFill>
                          <a:uFillTx/>
                          <a:latin typeface="微软雅黑" panose="020B0503020204020204" charset="-122"/>
                          <a:ea typeface="微软雅黑" panose="020B0503020204020204" charset="-122"/>
                          <a:cs typeface="微软雅黑" panose="020B0503020204020204" charset="-122"/>
                        </a:rPr>
                        <a:t>综合性:</a:t>
                      </a:r>
                      <a:r>
                        <a:rPr lang="en-US" sz="1900" b="0">
                          <a:solidFill>
                            <a:srgbClr val="000000"/>
                          </a:solidFill>
                          <a:uFillTx/>
                          <a:latin typeface="微软雅黑" panose="020B0503020204020204" charset="-122"/>
                          <a:ea typeface="微软雅黑" panose="020B0503020204020204" charset="-122"/>
                          <a:cs typeface="微软雅黑" panose="020B0503020204020204" charset="-122"/>
                        </a:rPr>
                        <a:t>选取生活化素材,将价值观的导向作用、价值判断与价值选择的标准和价值的创造与实现等知识相结合进行综合命题;以我国的改革措施为背景,将基本矛盾运动、改革、人民群众的地位和作用等知识相结合进行综合命题。</a:t>
                      </a:r>
                    </a:p>
                    <a:p>
                      <a:pPr indent="0">
                        <a:buNone/>
                      </a:pPr>
                      <a:r>
                        <a:rPr lang="en-US" sz="1900" b="1">
                          <a:solidFill>
                            <a:srgbClr val="000000"/>
                          </a:solidFill>
                          <a:uFillTx/>
                          <a:latin typeface="微软雅黑" panose="020B0503020204020204" charset="-122"/>
                          <a:ea typeface="微软雅黑" panose="020B0503020204020204" charset="-122"/>
                          <a:cs typeface="微软雅黑" panose="020B0503020204020204" charset="-122"/>
                        </a:rPr>
                        <a:t>应用性:</a:t>
                      </a:r>
                      <a:r>
                        <a:rPr lang="en-US" sz="1900" b="0">
                          <a:solidFill>
                            <a:srgbClr val="000000"/>
                          </a:solidFill>
                          <a:uFillTx/>
                          <a:latin typeface="微软雅黑" panose="020B0503020204020204" charset="-122"/>
                          <a:ea typeface="微软雅黑" panose="020B0503020204020204" charset="-122"/>
                          <a:cs typeface="微软雅黑" panose="020B0503020204020204" charset="-122"/>
                        </a:rPr>
                        <a:t>结合十四五规划的出台、国家发展战略等设置情境,让考生运用所学知识分析国家出台政策的原因、意义等;结合国家模范人物的评选,论证价值的创造与实现等,侧重考查考生分析、论证有关问题的能力。</a:t>
                      </a:r>
                    </a:p>
                    <a:p>
                      <a:pPr indent="0">
                        <a:buNone/>
                      </a:pPr>
                      <a:r>
                        <a:rPr lang="en-US" sz="1900" b="1">
                          <a:solidFill>
                            <a:srgbClr val="000000"/>
                          </a:solidFill>
                          <a:uFillTx/>
                          <a:latin typeface="微软雅黑" panose="020B0503020204020204" charset="-122"/>
                          <a:ea typeface="微软雅黑" panose="020B0503020204020204" charset="-122"/>
                          <a:cs typeface="微软雅黑" panose="020B0503020204020204" charset="-122"/>
                        </a:rPr>
                        <a:t>创新性:</a:t>
                      </a:r>
                      <a:r>
                        <a:rPr lang="en-US" sz="1900" b="0">
                          <a:solidFill>
                            <a:srgbClr val="000000"/>
                          </a:solidFill>
                          <a:uFillTx/>
                          <a:latin typeface="微软雅黑" panose="020B0503020204020204" charset="-122"/>
                          <a:ea typeface="微软雅黑" panose="020B0503020204020204" charset="-122"/>
                          <a:cs typeface="微软雅黑" panose="020B0503020204020204" charset="-122"/>
                        </a:rPr>
                        <a:t>以不断涌现的人民群众喜闻乐见的文化形式、先进人物的表彰等内容为载体,以漫画、简洁的文字等为呈现方式,考查考生的创新思维。</a:t>
                      </a:r>
                      <a:endParaRPr lang="en-US" altLang="en-US" sz="19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579437" y="1081405"/>
          <a:ext cx="11191240" cy="3291840"/>
        </p:xfrm>
        <a:graphic>
          <a:graphicData uri="http://schemas.openxmlformats.org/drawingml/2006/table">
            <a:tbl>
              <a:tblPr firstRow="1" bandRow="1">
                <a:tableStyleId>{5940675A-B579-460E-94D1-54222C63F5DA}</a:tableStyleId>
              </a:tblPr>
              <a:tblGrid>
                <a:gridCol w="3246755"/>
                <a:gridCol w="2554605"/>
                <a:gridCol w="5389880"/>
              </a:tblGrid>
              <a:tr h="480060">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材料信息</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对应角度</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uFillTx/>
                          <a:latin typeface="微软雅黑" panose="020B0503020204020204" charset="-122"/>
                          <a:ea typeface="微软雅黑" panose="020B0503020204020204" charset="-122"/>
                          <a:cs typeface="NEU-BZ-S92" charset="0"/>
                        </a:rPr>
                        <a:t>组成答案</a:t>
                      </a:r>
                      <a:endParaRPr lang="en-US" altLang="en-US" sz="24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00300">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小岗村进行“大包干”改革、推进土地承包经营权确权和土地流转,发展集体股份经济。</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粮食大丰收,结束了吃国家救济粮的历史;集体收入和农民人均收入都实现增长。</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小岗村进行“大包干”改革、推进土地承包经营权确权和土地流转,发展集体股份经济,不断破除阻碍农业生产力发展的经济体制和经营机制弊端,极大地解放了生产力,促进了经济发展。</a:t>
                      </a:r>
                      <a:endParaRPr lang="en-US" altLang="en-US" sz="24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8990" y="610235"/>
            <a:ext cx="10899775" cy="5262245"/>
          </a:xfrm>
          <a:prstGeom prst="rect">
            <a:avLst/>
          </a:prstGeom>
          <a:noFill/>
          <a:ln w="9525">
            <a:noFill/>
          </a:ln>
        </p:spPr>
        <p:txBody>
          <a:bodyPr wrap="square">
            <a:spAutoFit/>
          </a:bodyPr>
          <a:lstStyle/>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生产力决定生产关系,生产关系反作用于生产力,适合生产力状况的生产关系推动生产力的发展,不适合生产力状况的生产关系阻碍生产力的发展。在社会主义社会,改革是解决生产力和生产关系矛盾、解放生产力的基本方式,是推动经济社会发展的强大动力。小岗村进行“大包干”改革、推进土地承包经营权确权和土地流转,发展集体股份经济,不断破除阻碍农业生产力发展的经济体制和经营机制弊端,极大地解放了生产力,促进了经济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783590"/>
            <a:ext cx="11040110" cy="332295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一般来说,我国的经济体制改革调整和完善的是生产关系中与生产力不相适应的方面和环节,我国的政治体制改革调整和完善的是上层建筑中与经济基础不相适应的方面和环节。</a:t>
            </a:r>
          </a:p>
          <a:p>
            <a:pPr indent="0" algn="just"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社会主义改革不是从根本上改变生产关系,而是改变同生产力发展不相适应的生产关系和上层建筑,是社会主义制度的自我完善和发展。</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8127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社会历史的主体</a:t>
            </a:r>
          </a:p>
        </p:txBody>
      </p:sp>
      <p:graphicFrame>
        <p:nvGraphicFramePr>
          <p:cNvPr id="2" name="表格 1"/>
          <p:cNvGraphicFramePr/>
          <p:nvPr>
            <p:custDataLst>
              <p:tags r:id="rId1"/>
            </p:custDataLst>
          </p:nvPr>
        </p:nvGraphicFramePr>
        <p:xfrm>
          <a:off x="318452" y="977265"/>
          <a:ext cx="11452225" cy="4582160"/>
        </p:xfrm>
        <a:graphic>
          <a:graphicData uri="http://schemas.openxmlformats.org/drawingml/2006/table">
            <a:tbl>
              <a:tblPr firstRow="1" bandRow="1">
                <a:tableStyleId>{5940675A-B579-460E-94D1-54222C63F5DA}</a:tableStyleId>
              </a:tblPr>
              <a:tblGrid>
                <a:gridCol w="1396365"/>
                <a:gridCol w="10055860"/>
              </a:tblGrid>
              <a:tr h="2628900">
                <a:tc>
                  <a:txBody>
                    <a:bodyPr/>
                    <a:lstStyle/>
                    <a:p>
                      <a:pPr indent="0" algn="ctr" fontAlgn="auto">
                        <a:lnSpc>
                          <a:spcPct val="150000"/>
                        </a:lnSpc>
                        <a:buNone/>
                      </a:pPr>
                      <a:endParaRPr lang="en-US" sz="23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命题分析</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高考对社会历史的主体的考查较多,常以先进模范人物或英雄群体的事迹为素材设置情境,考查人民群众是历史的创造者、群众观点和群众路线,旨在培养考生政治认同核心素养。考查形式以非选择题居多,以体现类、说明类题型为主,侧重考查考生综合运用所学知识分析与综合、推理与论证的能力。备考时,要关注中国共产党成立100年来优秀共产党员的先进事迹等,充分理解人民群众是历史的创造者、群众观点和群众路线。</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已考视角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1.人民群众是历史的创造者</a:t>
                      </a:r>
                    </a:p>
                    <a:p>
                      <a:pPr indent="0" algn="just" fontAlgn="auto">
                        <a:lnSpc>
                          <a:spcPct val="150000"/>
                        </a:lnSpc>
                        <a:buNone/>
                      </a:pPr>
                      <a:r>
                        <a:rPr lang="en-US" sz="2300" b="0">
                          <a:solidFill>
                            <a:srgbClr val="000000"/>
                          </a:solidFill>
                          <a:uFillTx/>
                          <a:latin typeface="微软雅黑" panose="020B0503020204020204" charset="-122"/>
                          <a:ea typeface="微软雅黑" panose="020B0503020204020204" charset="-122"/>
                          <a:cs typeface="微软雅黑" panose="020B0503020204020204" charset="-122"/>
                        </a:rPr>
                        <a:t>2.群众观点和群众路线</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1700">
                <a:tc>
                  <a:txBody>
                    <a:bodyPr/>
                    <a:lstStyle/>
                    <a:p>
                      <a:pPr indent="0" algn="ctr" fontAlgn="auto">
                        <a:lnSpc>
                          <a:spcPct val="150000"/>
                        </a:lnSpc>
                        <a:buNone/>
                      </a:pPr>
                      <a:r>
                        <a:rPr lang="en-US" sz="2300" b="1" spc="-200">
                          <a:solidFill>
                            <a:schemeClr val="tx1"/>
                          </a:solidFill>
                          <a:latin typeface="微软雅黑" panose="020B0503020204020204" charset="-122"/>
                          <a:ea typeface="微软雅黑" panose="020B0503020204020204" charset="-122"/>
                          <a:cs typeface="NEU-BZ-S92" charset="0"/>
                        </a:rPr>
                        <a:t>预测视角</a:t>
                      </a:r>
                      <a:endParaRPr lang="en-US" altLang="en-US" sz="23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300" b="0">
                          <a:solidFill>
                            <a:srgbClr val="000000"/>
                          </a:solidFill>
                          <a:uFillTx/>
                          <a:latin typeface="微软雅黑" panose="020B0503020204020204" charset="-122"/>
                          <a:ea typeface="微软雅黑" panose="020B0503020204020204" charset="-122"/>
                          <a:cs typeface="微软雅黑" panose="020B0503020204020204" charset="-122"/>
                        </a:rPr>
                        <a:t>群众观点和群众路线</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635" y="200660"/>
            <a:ext cx="11175365" cy="5971540"/>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a:t>
            </a: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3  [2019全国卷Ⅱ,40(1),12]阅读材料,完成下列要求。</a:t>
            </a:r>
          </a:p>
          <a:p>
            <a:pPr indent="0" algn="just" fontAlgn="auto">
              <a:lnSpc>
                <a:spcPct val="14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国家主席习近平在2019年新年贺词中说:“2019年,有机遇也有挑战,大家还要一起拼搏、一起奋斗……这个时候,快递小哥、环卫工人、出租车司机以及千千万万的劳动者,还在辛勤工作,我们要感谢这些美好生活的创造者、守护者。”</a:t>
            </a:r>
          </a:p>
          <a:p>
            <a:pPr indent="0" algn="just" fontAlgn="auto">
              <a:lnSpc>
                <a:spcPct val="14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四川甘孜藏族自治州有一条往返1 208千米、平均海拔3 500米以上的雪线邮路。它是沟通藏区与内地的邮政主动脉,党中央的声音和各种邮件通过邮车送上雪域高原。</a:t>
            </a:r>
          </a:p>
          <a:p>
            <a:pPr indent="0" algn="dist" fontAlgn="auto">
              <a:lnSpc>
                <a:spcPct val="140000"/>
              </a:lnSpc>
            </a:pPr>
            <a:r>
              <a:rPr lang="en-US" altLang="zh-CN" sz="2700" b="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2700">
                <a:uFillTx/>
                <a:latin typeface="微软雅黑" panose="020B0503020204020204" charset="-122"/>
                <a:ea typeface="微软雅黑" panose="020B0503020204020204" charset="-122"/>
                <a:cs typeface="微软雅黑" panose="020B0503020204020204" charset="-122"/>
                <a:sym typeface="+mn-ea"/>
              </a:rPr>
              <a:t>邮车驾驶员其美多吉秉持“人在,邮件在!”的敬业精神,凭借精湛的驾驶技术和丰富的出车经验,克服缺氧、“风搅雪”、孤寂等困难,驾驶邮车</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38810" y="443865"/>
            <a:ext cx="747395" cy="3911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900" y="125730"/>
            <a:ext cx="11251565" cy="6594475"/>
          </a:xfrm>
          <a:prstGeom prst="rect">
            <a:avLst/>
          </a:prstGeom>
          <a:noFill/>
          <a:ln w="9525">
            <a:noFill/>
          </a:ln>
        </p:spPr>
        <p:txBody>
          <a:bodyPr wrap="square">
            <a:spAutoFit/>
          </a:bodyPr>
          <a:lstStyle/>
          <a:p>
            <a:pPr indent="0" algn="just" fontAlgn="auto">
              <a:lnSpc>
                <a:spcPct val="140000"/>
              </a:lnSpc>
            </a:pPr>
            <a:r>
              <a:rPr lang="en-US" altLang="zh-CN" sz="2800">
                <a:uFillTx/>
                <a:latin typeface="微软雅黑" panose="020B0503020204020204" charset="-122"/>
                <a:ea typeface="微软雅黑" panose="020B0503020204020204" charset="-122"/>
                <a:cs typeface="微软雅黑" panose="020B0503020204020204" charset="-122"/>
                <a:sym typeface="+mn-ea"/>
              </a:rPr>
              <a:t>奔驰在白雪皑皑的“生命禁区”,服务藏区30年,未发生一次责任事故,给雪域高原的人们带去美好生活的希望。“我只是一名普普通通的邮车驾驶员,但看到老百姓拆包裹的样子,心里就开心。”2018年,其美多吉带领班组的康巴汉子们安全行驶62.49万千米,向西藏运送邮件41万件,运送省内邮件37万件。他们用奉献、忠诚与生命铸就了爱岗敬</a:t>
            </a:r>
            <a:r>
              <a:rPr lang="en-US" altLang="zh-CN" sz="2700">
                <a:latin typeface="微软雅黑" panose="020B0503020204020204" charset="-122"/>
                <a:ea typeface="微软雅黑" panose="020B0503020204020204" charset="-122"/>
                <a:cs typeface="微软雅黑" panose="020B0503020204020204" charset="-122"/>
                <a:sym typeface="+mn-ea"/>
              </a:rPr>
              <a:t>业、顽强拼搏的雪线邮路精神。2018年,其美多吉所在的康定—德格邮路被交通部命名为“其美多吉雪线邮路”。</a:t>
            </a:r>
            <a:endParaRPr lang="en-US" altLang="zh-CN" sz="2700" b="0">
              <a:latin typeface="微软雅黑" panose="020B0503020204020204" charset="-122"/>
              <a:ea typeface="微软雅黑" panose="020B0503020204020204" charset="-122"/>
              <a:cs typeface="微软雅黑" panose="020B0503020204020204" charset="-122"/>
            </a:endParaRPr>
          </a:p>
          <a:p>
            <a:pPr indent="0" algn="just" fontAlgn="auto">
              <a:lnSpc>
                <a:spcPct val="140000"/>
              </a:lnSpc>
            </a:pPr>
            <a:r>
              <a:rPr lang="en-US" altLang="zh-CN" sz="2700">
                <a:latin typeface="微软雅黑" panose="020B0503020204020204" charset="-122"/>
                <a:ea typeface="微软雅黑" panose="020B0503020204020204" charset="-122"/>
                <a:cs typeface="微软雅黑" panose="020B0503020204020204" charset="-122"/>
                <a:sym typeface="+mn-ea"/>
              </a:rPr>
              <a:t>       其美多吉被评为“时代楷模”和“感动中国2018年度人物”。</a:t>
            </a:r>
            <a:endParaRPr lang="en-US" altLang="zh-CN" sz="2700" b="0">
              <a:latin typeface="微软雅黑" panose="020B0503020204020204" charset="-122"/>
              <a:ea typeface="微软雅黑" panose="020B0503020204020204" charset="-122"/>
              <a:cs typeface="微软雅黑" panose="020B0503020204020204" charset="-122"/>
            </a:endParaRPr>
          </a:p>
          <a:p>
            <a:pPr indent="0" algn="just" fontAlgn="auto">
              <a:lnSpc>
                <a:spcPct val="140000"/>
              </a:lnSpc>
            </a:pPr>
            <a:r>
              <a:rPr lang="en-US" altLang="zh-CN" sz="2700">
                <a:latin typeface="微软雅黑" panose="020B0503020204020204" charset="-122"/>
                <a:ea typeface="微软雅黑" panose="020B0503020204020204" charset="-122"/>
                <a:cs typeface="微软雅黑" panose="020B0503020204020204" charset="-122"/>
                <a:sym typeface="+mn-ea"/>
              </a:rPr>
              <a:t>       以其美多吉为代表的雪线邮路劳动者的事迹,生动诠释了“千千万万的劳动者是美好生活的创造者、守护者”的道理,运用社会历史主体的知识加以说明。</a:t>
            </a:r>
            <a:endParaRPr lang="en-US" altLang="zh-CN" sz="2700" b="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11684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2" name="图片 1"/>
          <p:cNvPicPr>
            <a:picLocks noChangeAspect="1"/>
          </p:cNvPicPr>
          <p:nvPr/>
        </p:nvPicPr>
        <p:blipFill>
          <a:blip r:embed="rId2"/>
          <a:stretch>
            <a:fillRect/>
          </a:stretch>
        </p:blipFill>
        <p:spPr>
          <a:xfrm>
            <a:off x="1519555" y="366395"/>
            <a:ext cx="9153525" cy="61245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8845" y="877570"/>
            <a:ext cx="10110470" cy="3969385"/>
          </a:xfrm>
          <a:prstGeom prst="rect">
            <a:avLst/>
          </a:prstGeom>
          <a:noFill/>
          <a:ln w="9525">
            <a:noFill/>
          </a:ln>
        </p:spPr>
        <p:txBody>
          <a:bodyPr wrap="square">
            <a:spAutoFit/>
          </a:bodyPr>
          <a:lstStyle/>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人是社会历史的主体,人民群众是社会物质财富和精神财富的创造者,是社会变革的决定力量。邮车驾驶员们是平凡的劳动者,他们用辛勤的劳动为藏区人民创造美好生活做出贡献;用奉献、忠诚和生命熔铸的雪线邮路精神是宝贵的精神财富,激励人们在平凡岗位建功立业。</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361315"/>
            <a:ext cx="11124565" cy="5908040"/>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sz="2800">
                <a:latin typeface="微软雅黑" panose="020B0503020204020204" charset="-122"/>
                <a:ea typeface="微软雅黑" panose="020B0503020204020204" charset="-122"/>
                <a:cs typeface="微软雅黑" panose="020B0503020204020204" charset="-122"/>
                <a:sym typeface="+mn-ea"/>
              </a:rPr>
              <a:t>历史唯物主义关于人民群众的地位与作用的观点属于政治生活、生活与哲学、文化生活各模块之间的交叉知识。从政治生活角度,考生可以结合我国的国家性质,我国的人民民主是最广泛、最真实、最管用的民主,党的性质与宗旨,政府的职能与原则等知识系统掌握;从经济生活角度,考生可以联系社会主义的本质、新发展理念等知识系统掌握;从文化生活角度,考生需要注意结合人民群众是文化创造的主体、发展人民大众喜闻乐见的文化等知识系统掌握;从生活与哲学角度,考生可以联系价值判断和价值选择的最高标准等知识系统掌握。是认识的目的”强调的是认识要回到实践中去,服务于实践,指导实践。</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0827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实现人生的价值</a:t>
            </a:r>
          </a:p>
        </p:txBody>
      </p:sp>
      <p:graphicFrame>
        <p:nvGraphicFramePr>
          <p:cNvPr id="2" name="表格 1"/>
          <p:cNvGraphicFramePr/>
          <p:nvPr>
            <p:custDataLst>
              <p:tags r:id="rId1"/>
            </p:custDataLst>
          </p:nvPr>
        </p:nvGraphicFramePr>
        <p:xfrm>
          <a:off x="232727" y="906780"/>
          <a:ext cx="11502390" cy="5426710"/>
        </p:xfrm>
        <a:graphic>
          <a:graphicData uri="http://schemas.openxmlformats.org/drawingml/2006/table">
            <a:tbl>
              <a:tblPr firstRow="1" bandRow="1">
                <a:tableStyleId>{5940675A-B579-460E-94D1-54222C63F5DA}</a:tableStyleId>
              </a:tblPr>
              <a:tblGrid>
                <a:gridCol w="1369060"/>
                <a:gridCol w="10133330"/>
              </a:tblGrid>
              <a:tr h="3291840">
                <a:tc>
                  <a:txBody>
                    <a:bodyPr/>
                    <a:lstStyle/>
                    <a:p>
                      <a:pPr indent="0" algn="ctr" fontAlgn="auto">
                        <a:lnSpc>
                          <a:spcPct val="10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0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0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0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00000"/>
                        </a:lnSpc>
                        <a:buNone/>
                      </a:pPr>
                      <a:r>
                        <a:rPr lang="en-US" sz="2400" b="1" spc="-200">
                          <a:solidFill>
                            <a:schemeClr val="tx1"/>
                          </a:solidFill>
                          <a:latin typeface="微软雅黑" panose="020B0503020204020204" charset="-122"/>
                          <a:ea typeface="微软雅黑" panose="020B0503020204020204" charset="-122"/>
                          <a:cs typeface="NEU-BZ-S92" charset="0"/>
                        </a:rPr>
                        <a:t>命题分析</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0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实现人生的价值一直是近年高考的高频考点。试题常以国家领导人的讲话节选、先进模范人物或英雄群体的事迹等为背景,主要考查价值观的导向作用、价值判断与价值选择的关系、实现人生价值的途径和条件等知识点。考查形式以选择题居多,非选择题也有所涉及。以非选择题形式考查时,通常设问切口小,知识限定明确(如价值观的知识),侧重考查考生分析与论证问题、评价观点的能力,培养考生的政治认同、科学精神核心素养。备考时,要关注年度优秀共产党员的先进事迹、国家领导人对青年提出的殷切期望等,自觉树立正确的价值观、坚持正确的价值判断与价值选择、在劳动和奉献中创造价值。</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795">
                <a:tc>
                  <a:txBody>
                    <a:bodyPr/>
                    <a:lstStyle/>
                    <a:p>
                      <a:pPr indent="0" algn="ctr" fontAlgn="auto">
                        <a:lnSpc>
                          <a:spcPct val="100000"/>
                        </a:lnSpc>
                        <a:buNone/>
                      </a:pPr>
                      <a:endParaRPr lang="en-US" sz="2400" b="1" spc="-200">
                        <a:solidFill>
                          <a:schemeClr val="tx1"/>
                        </a:solidFill>
                        <a:latin typeface="微软雅黑" panose="020B0503020204020204" charset="-122"/>
                        <a:ea typeface="微软雅黑" panose="020B0503020204020204" charset="-122"/>
                        <a:cs typeface="NEU-BZ-S92" charset="0"/>
                      </a:endParaRPr>
                    </a:p>
                    <a:p>
                      <a:pPr indent="0" algn="ctr" fontAlgn="auto">
                        <a:lnSpc>
                          <a:spcPct val="100000"/>
                        </a:lnSpc>
                        <a:buNone/>
                      </a:pPr>
                      <a:r>
                        <a:rPr lang="en-US" sz="2400" b="1" spc="-200">
                          <a:solidFill>
                            <a:schemeClr val="tx1"/>
                          </a:solidFill>
                          <a:latin typeface="微软雅黑" panose="020B0503020204020204" charset="-122"/>
                          <a:ea typeface="微软雅黑" panose="020B0503020204020204" charset="-122"/>
                          <a:cs typeface="NEU-BZ-S92" charset="0"/>
                        </a:rPr>
                        <a:t>已考视角</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1.价值观的导向作用  </a:t>
                      </a:r>
                    </a:p>
                    <a:p>
                      <a:pPr indent="0" fontAlgn="auto">
                        <a:lnSpc>
                          <a:spcPct val="10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2.价值判断与价值选择的关系  </a:t>
                      </a:r>
                    </a:p>
                    <a:p>
                      <a:pPr indent="0" fontAlgn="auto">
                        <a:lnSpc>
                          <a:spcPct val="100000"/>
                        </a:lnSpc>
                        <a:buNone/>
                      </a:pPr>
                      <a:r>
                        <a:rPr lang="en-US" sz="2400" b="0">
                          <a:solidFill>
                            <a:srgbClr val="000000"/>
                          </a:solidFill>
                          <a:uFillTx/>
                          <a:latin typeface="微软雅黑" panose="020B0503020204020204" charset="-122"/>
                          <a:ea typeface="微软雅黑" panose="020B0503020204020204" charset="-122"/>
                          <a:cs typeface="微软雅黑" panose="020B0503020204020204" charset="-122"/>
                        </a:rPr>
                        <a:t>3.实现人生价值的途径与条件</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4075">
                <a:tc>
                  <a:txBody>
                    <a:bodyPr/>
                    <a:lstStyle/>
                    <a:p>
                      <a:pPr indent="0" algn="ctr" fontAlgn="auto">
                        <a:lnSpc>
                          <a:spcPct val="100000"/>
                        </a:lnSpc>
                        <a:buNone/>
                      </a:pPr>
                      <a:r>
                        <a:rPr lang="en-US" sz="2400" b="1" spc="-200">
                          <a:solidFill>
                            <a:schemeClr val="tx1"/>
                          </a:solidFill>
                          <a:latin typeface="微软雅黑" panose="020B0503020204020204" charset="-122"/>
                          <a:ea typeface="微软雅黑" panose="020B0503020204020204" charset="-122"/>
                          <a:cs typeface="NEU-BZ-S92" charset="0"/>
                        </a:rPr>
                        <a:t>预测视角</a:t>
                      </a:r>
                      <a:endParaRPr lang="en-US" altLang="en-US" sz="2400" b="1" spc="-200">
                        <a:solidFill>
                          <a:schemeClr val="tx1"/>
                        </a:solidFill>
                        <a:latin typeface="微软雅黑" panose="020B0503020204020204" charset="-122"/>
                        <a:ea typeface="微软雅黑" panose="020B0503020204020204" charset="-122"/>
                        <a:cs typeface="NEU-BZ-S92" charset="0"/>
                      </a:endParaRPr>
                    </a:p>
                  </a:txBody>
                  <a:tcPr marL="0" marR="0"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en-US" sz="2400" b="0">
                          <a:solidFill>
                            <a:srgbClr val="000000"/>
                          </a:solidFill>
                          <a:uFillTx/>
                          <a:latin typeface="微软雅黑" panose="020B0503020204020204" charset="-122"/>
                          <a:ea typeface="微软雅黑" panose="020B0503020204020204" charset="-122"/>
                          <a:cs typeface="微软雅黑" panose="020B0503020204020204" charset="-122"/>
                        </a:rPr>
                        <a:t>如何实现人生价值</a:t>
                      </a: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 name="图片 2"/>
          <p:cNvPicPr>
            <a:picLocks noChangeAspect="1"/>
          </p:cNvPicPr>
          <p:nvPr/>
        </p:nvPicPr>
        <p:blipFill>
          <a:blip r:embed="rId2"/>
          <a:stretch>
            <a:fillRect/>
          </a:stretch>
        </p:blipFill>
        <p:spPr>
          <a:xfrm>
            <a:off x="1468755" y="986790"/>
            <a:ext cx="8915400" cy="52006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7050" y="178435"/>
            <a:ext cx="11139170" cy="526224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4  [2020海南高考,20,2]中国工程院陈薇院士多年来从事防疫工作,对人类卫生健康事业做出了重要贡献。有人问她:“您天天跟病毒打交道,怕过吗?”陈薇回答:“要说不怕,那可不是真心话……如果我们承担了更多的怕,你和其他人可能就少一点怕了。”这启示我们</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①正确价值观指引人们实现人生价值　②投身社会为人民服务是实现人生价值的必由之路　③价值观是衡量价值判断正确与否的尺度　</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④正确的价值判断以正确的价值选择为基础 </a:t>
            </a:r>
          </a:p>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A.①②	B.②③	C.①④	D.③④</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617220" y="400685"/>
            <a:ext cx="721995" cy="3905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035" y="631190"/>
            <a:ext cx="11123295" cy="5262245"/>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如果我们承担了更多的怕,你和其他人可能就少一点怕了”,这体现了以人民利益为重的正确的价值观,正是在这一价值观的指引下,陈薇院士做出了重要贡献(价值观的导向作用),①符合题意。陈薇院士多年来从事防疫工作,对人类卫生健康事业做出了重要贡献,实现了人生价值,②正确。价值观属于社会意识的范畴,不能成为衡量价值判断正确与否的尺度,③犯了唯心主义的错误。价值判断是价值选择的基础,④颠倒了二者的关系。</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r>
              <a:rPr lang="zh-CN" sz="2800">
                <a:latin typeface="微软雅黑" panose="020B0503020204020204" charset="-122"/>
                <a:ea typeface="微软雅黑" panose="020B0503020204020204" charset="-122"/>
                <a:cs typeface="微软雅黑" panose="020B0503020204020204" charset="-122"/>
                <a:sym typeface="+mn-ea"/>
              </a:rPr>
              <a:t>  </a:t>
            </a: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916940"/>
            <a:ext cx="11124565" cy="396938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试题分析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本题以先进人物的事迹为素材构建简单情境,考查人生价值的实现等知识。先进模范人物或英雄群体的事迹,是高考政治考查文化生活中社会主义核心价值观、思想道德建设,生活与哲学中价值观、价值的创造与实现等知识时最常用的素材。考生在复习时,要注意关注国家表彰的各类先进人物及其事迹,并结合理论知识探究他们的事迹带给人们的启示,分析学习这些先进人物的意义。</a:t>
            </a: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sz="28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010" y="353060"/>
            <a:ext cx="11175365" cy="5908040"/>
          </a:xfrm>
          <a:prstGeom prst="rect">
            <a:avLst/>
          </a:prstGeom>
          <a:noFill/>
          <a:ln w="9525">
            <a:noFill/>
          </a:ln>
        </p:spPr>
        <p:txBody>
          <a:bodyPr wrap="square">
            <a:spAutoFit/>
          </a:bodyPr>
          <a:lstStyle/>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5  [2018全国卷Ⅲ,40(1),10]阅读材料,完成下列要求。</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开国将军甘祖昌,参加过井冈山斗争、五次反“围剿”、长征、抗日战争、解放战争,荣获过八一勋章、独立自由勋章、解放勋章。</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长征路上,甘祖昌和同村战友约好,革命成功后,一起回家搞建设,让乡亲们过上好日子;革命胜利后,曾经的誓言让他心中的乡愁越酿越浓。1957年8月,他主动辞去军队领导职务,秉持“共产党人不能享清福,要艰苦奋斗一辈子”的信念,举家回到家乡沿背村务农。他把70%的工资捐给了家乡的建设事业,有关部门按照规定要给他盖房配车,被他一一拒绝。他领着乡亲们修水利,建电站,架桥梁,绿化荒山,改造冬水田……一项项利</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40410" y="570230"/>
            <a:ext cx="721995" cy="3778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010" y="353060"/>
            <a:ext cx="11175365" cy="4615815"/>
          </a:xfrm>
          <a:prstGeom prst="rect">
            <a:avLst/>
          </a:prstGeom>
          <a:noFill/>
          <a:ln w="9525">
            <a:noFill/>
          </a:ln>
        </p:spPr>
        <p:txBody>
          <a:bodyPr wrap="square">
            <a:spAutoFit/>
          </a:bodyPr>
          <a:lstStyle/>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民工程帮助村民摆脱贫穷、走向富裕。1986年,甘祖昌病逝,留给妻子和儿女的唯一遗产是三枚勋章。</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将军农民的事迹被编入小学课本,教育了一代又一代人。习近平总书记高度评价甘祖昌将军的艰苦奋斗精神,强调不仅我们这代人要传承,下一代也要弘扬,要一代一代传承下去。</a:t>
            </a:r>
          </a:p>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运用价值观的知识,说明甘祖昌的一生是如何体现不忘初心、一心为民的共产党员情怀的。</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8475" y="116840"/>
            <a:ext cx="11196320" cy="737235"/>
          </a:xfrm>
          <a:prstGeom prst="rect">
            <a:avLst/>
          </a:prstGeom>
          <a:noFill/>
          <a:ln w="9525">
            <a:noFill/>
          </a:ln>
        </p:spPr>
        <p:txBody>
          <a:bodyPr wrap="square">
            <a:spAutoFit/>
          </a:bodyPr>
          <a:lstStyle/>
          <a:p>
            <a:pPr indent="0"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endParaRPr 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2" name="表格 1"/>
          <p:cNvGraphicFramePr/>
          <p:nvPr>
            <p:custDataLst>
              <p:tags r:id="rId1"/>
            </p:custDataLst>
          </p:nvPr>
        </p:nvGraphicFramePr>
        <p:xfrm>
          <a:off x="614997" y="846455"/>
          <a:ext cx="11176000" cy="5542280"/>
        </p:xfrm>
        <a:graphic>
          <a:graphicData uri="http://schemas.openxmlformats.org/drawingml/2006/table">
            <a:tbl>
              <a:tblPr firstRow="1" bandRow="1">
                <a:tableStyleId>{5940675A-B579-460E-94D1-54222C63F5DA}</a:tableStyleId>
              </a:tblPr>
              <a:tblGrid>
                <a:gridCol w="4925060"/>
                <a:gridCol w="1932940"/>
                <a:gridCol w="4318000"/>
              </a:tblGrid>
              <a:tr h="313690">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材料信息</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对应角度</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组织答案</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44805">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甘祖昌的一生不忘初心、一心为民。</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价值观的知识。</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价值观是人生的重要向导,影响人们对事物的认识和评价,影响人们的行为选择,影响改造世界的活动。</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18920">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他主动辞去军队领导职务,秉持“共产党人不能享清福,要艰苦奋斗一辈子”的信念,举家回到家乡沿背村务农。</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在价值观的指导下进行了行为选择。</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不忘初心,淡泊名利,始终坚守为人民谋幸福的信念。</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9220">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他把70%的工资捐给了家乡的建设事业,拒绝了有关部门给他盖房配车;他领着乡亲们建设家乡,帮助村民摆脱贫穷、走向富裕。</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NEU-BZ-S92" charset="0"/>
                        </a:rPr>
                        <a:t>价值观影响人们改造世界的活动。</a:t>
                      </a:r>
                      <a:endParaRPr lang="en-US" altLang="en-US" sz="2200" b="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a:solidFill>
                            <a:srgbClr val="000000"/>
                          </a:solidFill>
                          <a:uFillTx/>
                          <a:latin typeface="微软雅黑" panose="020B0503020204020204" charset="-122"/>
                          <a:ea typeface="微软雅黑" panose="020B0503020204020204" charset="-122"/>
                          <a:cs typeface="微软雅黑" panose="020B0503020204020204" charset="-122"/>
                        </a:rPr>
                        <a:t>艰苦奋斗,无私奉献,为社会为人民贡献了毕生精力。</a:t>
                      </a:r>
                      <a:endParaRPr lang="en-US" altLang="en-US" sz="2200" b="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8845" y="877570"/>
            <a:ext cx="10110470" cy="3322955"/>
          </a:xfrm>
          <a:prstGeom prst="rect">
            <a:avLst/>
          </a:prstGeom>
          <a:noFill/>
          <a:ln w="9525">
            <a:noFill/>
          </a:ln>
        </p:spPr>
        <p:txBody>
          <a:bodyPr wrap="square">
            <a:spAutoFit/>
          </a:bodyPr>
          <a:lstStyle/>
          <a:p>
            <a:pPr indent="0"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sym typeface="+mn-ea"/>
              </a:rPr>
              <a:t>答案  </a:t>
            </a:r>
          </a:p>
          <a:p>
            <a:pPr indent="0" algn="just" fontAlgn="auto">
              <a:lnSpc>
                <a:spcPct val="150000"/>
              </a:lnSpc>
            </a:pPr>
            <a:r>
              <a:rPr sz="2800" spc="-130">
                <a:solidFill>
                  <a:schemeClr val="tx1"/>
                </a:solidFill>
                <a:uFillTx/>
                <a:latin typeface="微软雅黑" panose="020B0503020204020204" charset="-122"/>
                <a:ea typeface="微软雅黑" panose="020B0503020204020204" charset="-122"/>
                <a:cs typeface="微软雅黑" panose="020B0503020204020204" charset="-122"/>
                <a:sym typeface="+mn-ea"/>
              </a:rPr>
              <a:t>         价值观是人生的重要导向,影响人们对事物的认识和评价,影响人们的行为选择,影响改造世界的活动。不忘初心,淡泊名利,始终坚守为人民谋幸福的信念;艰苦奋斗,无私奉献,为社会为人民贡献了毕生精力。</a:t>
            </a: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916940"/>
            <a:ext cx="11124565" cy="2676525"/>
          </a:xfrm>
          <a:prstGeom prst="rect">
            <a:avLst/>
          </a:prstGeom>
          <a:noFill/>
          <a:ln w="9525">
            <a:noFill/>
          </a:ln>
        </p:spPr>
        <p:txBody>
          <a:bodyPr wrap="square">
            <a:spAutoFit/>
          </a:bodyPr>
          <a:lstStyle/>
          <a:p>
            <a:pPr indent="0" algn="just"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运用价值观的知识”分析解决问题属于小切口设问,需要明确价值观的知识包括价值观的含义和导向作用,而对于价值观的导向作用需要注意从价值观是人生的重要向导、影响人们对事物的认识和评价、影响人们的行为选择、影响改造世界的活动等角度分析。</a:t>
            </a: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sz="28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9730" y="838200"/>
            <a:ext cx="673354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漫画</a:t>
            </a:r>
            <a:r>
              <a:rPr sz="2800" dirty="0">
                <a:solidFill>
                  <a:schemeClr val="tx1">
                    <a:lumMod val="95000"/>
                    <a:lumOff val="5000"/>
                  </a:schemeClr>
                </a:solidFill>
                <a:latin typeface="微软雅黑" panose="020B0503020204020204" charset="-122"/>
                <a:ea typeface="微软雅黑" panose="020B0503020204020204" charset="-122"/>
              </a:rPr>
              <a:t>类试题</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方法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知识体系法把握生活与哲学脉络</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a:t>
            </a:r>
            <a:r>
              <a:rPr lang="zh-CN" altLang="en-US" sz="2800" spc="-200" dirty="0">
                <a:solidFill>
                  <a:schemeClr val="tx1">
                    <a:lumMod val="95000"/>
                    <a:lumOff val="5000"/>
                  </a:schemeClr>
                </a:solidFill>
                <a:uFillTx/>
                <a:latin typeface="微软雅黑" panose="020B0503020204020204" charset="-122"/>
                <a:ea typeface="微软雅黑" panose="020B0503020204020204" charset="-122"/>
              </a:rPr>
              <a:t>新时代劳动教育:全面育人的助推器</a:t>
            </a:r>
          </a:p>
        </p:txBody>
      </p:sp>
      <p:sp>
        <p:nvSpPr>
          <p:cNvPr id="6" name="文本框 5"/>
          <p:cNvSpPr txBox="1"/>
          <p:nvPr/>
        </p:nvSpPr>
        <p:spPr>
          <a:xfrm>
            <a:off x="0" y="267081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35991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漫画类试题</a:t>
            </a:r>
          </a:p>
        </p:txBody>
      </p:sp>
      <p:sp>
        <p:nvSpPr>
          <p:cNvPr id="100" name="文本框 99"/>
          <p:cNvSpPr txBox="1"/>
          <p:nvPr/>
        </p:nvSpPr>
        <p:spPr>
          <a:xfrm>
            <a:off x="842645" y="951865"/>
            <a:ext cx="10759440" cy="461581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题型解读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哲学源于人们在实践中对世界的追问和思考。对社会现象的追问和思考,以艺术的形式表现出来,这就是哲学中的漫画。漫画题常以选择题形式出现,主要有两种情形:一是题目提供一幅漫画,设问直接要求分析漫画讽刺了什么;(如2019年全国卷Ⅰ第21题)二是题目给定的漫画和设置的选项均蕴含一定的哲学道理,判断、选择与漫画蕴含哲理相同或相近的选项。(如2019年江苏高考第30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3951"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社会存在与社会意识</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uFillTx/>
                <a:latin typeface="微软雅黑" panose="020B0503020204020204" charset="-122"/>
                <a:ea typeface="微软雅黑" panose="020B0503020204020204" charset="-122"/>
                <a:cs typeface="NEU-BZ-S92" charset="0"/>
                <a:sym typeface="+mn-ea"/>
              </a:rPr>
              <a:t>社会基本矛盾运动</a:t>
            </a:r>
            <a:endParaRPr lang="en-US" sz="2800">
              <a:solidFill>
                <a:srgbClr val="000000"/>
              </a:solidFill>
              <a:latin typeface="微软雅黑" panose="020B0503020204020204" charset="-122"/>
              <a:ea typeface="微软雅黑" panose="020B0503020204020204" charset="-122"/>
              <a:cs typeface="NEU-BZ-S92" charset="0"/>
              <a:sym typeface="+mn-ea"/>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   </a:t>
            </a:r>
            <a:r>
              <a:rPr lang="en-US" sz="2800">
                <a:solidFill>
                  <a:srgbClr val="000000"/>
                </a:solidFill>
                <a:uFillTx/>
                <a:latin typeface="微软雅黑" panose="020B0503020204020204" charset="-122"/>
                <a:ea typeface="微软雅黑" panose="020B0503020204020204" charset="-122"/>
                <a:cs typeface="NEU-BZ-S92" charset="0"/>
                <a:sym typeface="+mn-ea"/>
              </a:rPr>
              <a:t>人民群众是历史的创造者</a:t>
            </a:r>
            <a:endParaRPr lang="en-US" sz="2800">
              <a:solidFill>
                <a:srgbClr val="000000"/>
              </a:solidFill>
              <a:latin typeface="微软雅黑" panose="020B0503020204020204" charset="-122"/>
              <a:ea typeface="微软雅黑" panose="020B0503020204020204" charset="-122"/>
              <a:cs typeface="NEU-BZ-S92" charset="0"/>
              <a:sym typeface="+mn-ea"/>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en-US" sz="2800">
                <a:solidFill>
                  <a:srgbClr val="000000"/>
                </a:solidFill>
                <a:uFillTx/>
                <a:latin typeface="微软雅黑" panose="020B0503020204020204" charset="-122"/>
                <a:ea typeface="微软雅黑" panose="020B0503020204020204" charset="-122"/>
                <a:cs typeface="NEU-BZ-S92" charset="0"/>
                <a:sym typeface="+mn-ea"/>
              </a:rPr>
              <a:t>实现人生的价值</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8980" y="474980"/>
            <a:ext cx="11019790" cy="5908040"/>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解题指导</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审漫画,明确漫画寓意。一看标题。标题是漫画的“眼睛”,透过“眼睛”,可洞察漫画的主题。二看漫画中的人、物、事,知道漫画说了什么事,涉及了什么人、什么物。三看人、物、事之间的关系,即漫画构成要素之间存在着什么样的关系。四看漫画中的文字,通过文字整体上把握漫画主题。五联系教材,实现从现象到本质、从表意到寓意的飞跃。</a:t>
            </a:r>
          </a:p>
          <a:p>
            <a:pPr indent="0" algn="just"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(2)审题干,明确题目要求。明确题目要求的条件、范围、角度、程度等才能准确取舍。</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0" name="文本框 99"/>
          <p:cNvSpPr txBox="1"/>
          <p:nvPr/>
        </p:nvSpPr>
        <p:spPr>
          <a:xfrm>
            <a:off x="2911792" y="3854450"/>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3969385"/>
          </a:xfrm>
          <a:prstGeom prst="rect">
            <a:avLst/>
          </a:prstGeom>
          <a:noFill/>
          <a:ln w="9525">
            <a:noFill/>
          </a:ln>
        </p:spPr>
        <p:txBody>
          <a:bodyPr wrap="square">
            <a:spAutoFit/>
          </a:bodyPr>
          <a:lstStyle/>
          <a:p>
            <a:pPr indent="0"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1  </a:t>
            </a:r>
            <a:r>
              <a:rPr sz="2800" b="0">
                <a:latin typeface="微软雅黑" panose="020B0503020204020204" charset="-122"/>
                <a:ea typeface="微软雅黑" panose="020B0503020204020204" charset="-122"/>
                <a:cs typeface="微软雅黑" panose="020B0503020204020204" charset="-122"/>
              </a:rPr>
              <a:t>[2019全国卷Ⅰ,21]漫画主要讽刺了</a:t>
            </a: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13105" y="494665"/>
            <a:ext cx="786130" cy="393700"/>
          </a:xfrm>
          <a:prstGeom prst="rect">
            <a:avLst/>
          </a:prstGeom>
        </p:spPr>
      </p:pic>
      <p:pic>
        <p:nvPicPr>
          <p:cNvPr id="2" name="图片 1"/>
          <p:cNvPicPr>
            <a:picLocks noChangeAspect="1"/>
          </p:cNvPicPr>
          <p:nvPr/>
        </p:nvPicPr>
        <p:blipFill>
          <a:blip r:embed="rId4"/>
          <a:stretch>
            <a:fillRect/>
          </a:stretch>
        </p:blipFill>
        <p:spPr>
          <a:xfrm>
            <a:off x="1786890" y="888365"/>
            <a:ext cx="5362575" cy="3000375"/>
          </a:xfrm>
          <a:prstGeom prst="rect">
            <a:avLst/>
          </a:prstGeom>
        </p:spPr>
      </p:pic>
      <p:sp>
        <p:nvSpPr>
          <p:cNvPr id="100" name="文本框 99"/>
          <p:cNvSpPr txBox="1"/>
          <p:nvPr/>
        </p:nvSpPr>
        <p:spPr>
          <a:xfrm>
            <a:off x="811530" y="3855720"/>
            <a:ext cx="10570210" cy="2676525"/>
          </a:xfrm>
          <a:prstGeom prst="rect">
            <a:avLst/>
          </a:prstGeom>
          <a:noFill/>
          <a:ln w="9525">
            <a:noFill/>
          </a:ln>
        </p:spPr>
        <p:txBody>
          <a:bodyPr wrap="square">
            <a:spAutoFit/>
          </a:bodyPr>
          <a:lstStyle/>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a:t>
            </a:r>
            <a:r>
              <a:rPr lang="zh-CN" sz="2800" b="0">
                <a:solidFill>
                  <a:srgbClr val="000000"/>
                </a:solidFill>
                <a:latin typeface="微软雅黑" panose="020B0503020204020204" charset="-122"/>
                <a:ea typeface="微软雅黑" panose="020B0503020204020204" charset="-122"/>
                <a:cs typeface="微软雅黑" panose="020B0503020204020204" charset="-122"/>
              </a:rPr>
              <a:t>不能具体问题具体分析的现象　</a:t>
            </a:r>
            <a:r>
              <a:rPr lang="en-US" sz="2800" b="0">
                <a:solidFill>
                  <a:srgbClr val="000000"/>
                </a:solidFill>
                <a:latin typeface="微软雅黑" panose="020B0503020204020204" charset="-122"/>
                <a:ea typeface="微软雅黑" panose="020B0503020204020204" charset="-122"/>
                <a:cs typeface="微软雅黑" panose="020B0503020204020204" charset="-122"/>
              </a:rPr>
              <a:t>②</a:t>
            </a:r>
            <a:r>
              <a:rPr lang="zh-CN" sz="2800" b="0">
                <a:solidFill>
                  <a:srgbClr val="000000"/>
                </a:solidFill>
                <a:latin typeface="微软雅黑" panose="020B0503020204020204" charset="-122"/>
                <a:ea typeface="微软雅黑" panose="020B0503020204020204" charset="-122"/>
                <a:cs typeface="微软雅黑" panose="020B0503020204020204" charset="-122"/>
              </a:rPr>
              <a:t>脱离生活实际而拘泥于书本知识的现象　</a:t>
            </a:r>
            <a:r>
              <a:rPr lang="en-US" sz="2800" b="0">
                <a:solidFill>
                  <a:srgbClr val="000000"/>
                </a:solidFill>
                <a:latin typeface="微软雅黑" panose="020B0503020204020204" charset="-122"/>
                <a:ea typeface="微软雅黑" panose="020B0503020204020204" charset="-122"/>
                <a:cs typeface="微软雅黑" panose="020B0503020204020204" charset="-122"/>
              </a:rPr>
              <a:t>③</a:t>
            </a:r>
            <a:r>
              <a:rPr lang="zh-CN" sz="2800" b="0">
                <a:solidFill>
                  <a:srgbClr val="000000"/>
                </a:solidFill>
                <a:latin typeface="微软雅黑" panose="020B0503020204020204" charset="-122"/>
                <a:ea typeface="微软雅黑" panose="020B0503020204020204" charset="-122"/>
                <a:cs typeface="微软雅黑" panose="020B0503020204020204" charset="-122"/>
              </a:rPr>
              <a:t>否认实践是检验认识的真理性标准的现象　</a:t>
            </a:r>
            <a:r>
              <a:rPr lang="en-US" sz="2800" b="0">
                <a:solidFill>
                  <a:srgbClr val="000000"/>
                </a:solidFill>
                <a:latin typeface="微软雅黑" panose="020B0503020204020204" charset="-122"/>
                <a:ea typeface="微软雅黑" panose="020B0503020204020204" charset="-122"/>
                <a:cs typeface="微软雅黑" panose="020B0503020204020204" charset="-122"/>
              </a:rPr>
              <a:t>④</a:t>
            </a:r>
            <a:r>
              <a:rPr lang="zh-CN" sz="2800" b="0">
                <a:solidFill>
                  <a:srgbClr val="000000"/>
                </a:solidFill>
                <a:latin typeface="微软雅黑" panose="020B0503020204020204" charset="-122"/>
                <a:ea typeface="微软雅黑" panose="020B0503020204020204" charset="-122"/>
                <a:cs typeface="微软雅黑" panose="020B0503020204020204" charset="-122"/>
              </a:rPr>
              <a:t>书本知识不符合客观实际的现象</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A.①②</a:t>
            </a:r>
            <a:r>
              <a:rPr lang="zh-CN"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B.①③</a:t>
            </a:r>
            <a:r>
              <a:rPr lang="zh-CN"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C.②④</a:t>
            </a:r>
            <a:r>
              <a:rPr lang="zh-CN"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D.③④</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4505" y="151765"/>
            <a:ext cx="11224260" cy="655447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本题属于第一种情形。解答时,首先要找到漫画中的错误、不合理之处,然后回归教材,看看其违反了哪些哲学原理或方法论。</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本题漫画中的人照搬书本知识,不考虑客观实际,这属于教条主义的做法。从辩证法角度看,漫画中的做法没有对具体问题进行具体分析;从认识论角度看,漫画中的做法脱离实际,照搬书本,犯了教条主义的错误,①②正确且符合题意。漫画讽刺了某些人照搬书本知识,脱离生活实际,并没有涉及实践是检验认识的真理性的唯一标准,③与题意不符。漫画讽刺的是某些人不会活用书本知识,而不是讽刺书本知识不符合客观实际,④不选。</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r>
              <a:rPr lang="zh-CN" sz="2800">
                <a:latin typeface="微软雅黑" panose="020B0503020204020204" charset="-122"/>
                <a:ea typeface="微软雅黑" panose="020B0503020204020204" charset="-122"/>
                <a:cs typeface="微软雅黑" panose="020B0503020204020204" charset="-122"/>
                <a:sym typeface="+mn-ea"/>
              </a:rPr>
              <a:t>  </a:t>
            </a: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905" y="271145"/>
            <a:ext cx="11115040" cy="3969385"/>
          </a:xfrm>
          <a:prstGeom prst="rect">
            <a:avLst/>
          </a:prstGeom>
          <a:noFill/>
          <a:ln w="9525">
            <a:noFill/>
          </a:ln>
        </p:spPr>
        <p:txBody>
          <a:bodyPr wrap="square">
            <a:spAutoFit/>
          </a:bodyPr>
          <a:lstStyle/>
          <a:p>
            <a:pPr indent="0" algn="just" fontAlgn="auto">
              <a:lnSpc>
                <a:spcPct val="150000"/>
              </a:lnSpc>
            </a:pPr>
            <a:r>
              <a:rPr lang="en-US" altLang="zh-CN" sz="2800" b="0">
                <a:latin typeface="微软雅黑" panose="020B0503020204020204" charset="-122"/>
                <a:ea typeface="微软雅黑" panose="020B0503020204020204" charset="-122"/>
                <a:cs typeface="微软雅黑" panose="020B0503020204020204" charset="-122"/>
              </a:rPr>
              <a:t>        2  </a:t>
            </a:r>
            <a:r>
              <a:rPr sz="2800" b="0">
                <a:latin typeface="微软雅黑" panose="020B0503020204020204" charset="-122"/>
                <a:ea typeface="微软雅黑" panose="020B0503020204020204" charset="-122"/>
                <a:cs typeface="微软雅黑" panose="020B0503020204020204" charset="-122"/>
              </a:rPr>
              <a:t>[2019江苏高考,30]下面漫画《忧心忡忡》给我们的启迪与下列选项蕴含哲理相近的是</a:t>
            </a: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sz="28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pic>
        <p:nvPicPr>
          <p:cNvPr id="135" name="示例_1.jpg" descr="id:2147500184;FounderCES"/>
          <p:cNvPicPr>
            <a:picLocks noChangeAspect="1"/>
          </p:cNvPicPr>
          <p:nvPr/>
        </p:nvPicPr>
        <p:blipFill>
          <a:blip r:embed="rId3"/>
          <a:stretch>
            <a:fillRect/>
          </a:stretch>
        </p:blipFill>
        <p:spPr>
          <a:xfrm>
            <a:off x="713740" y="494665"/>
            <a:ext cx="786130" cy="393700"/>
          </a:xfrm>
          <a:prstGeom prst="rect">
            <a:avLst/>
          </a:prstGeom>
        </p:spPr>
      </p:pic>
      <p:sp>
        <p:nvSpPr>
          <p:cNvPr id="100" name="文本框 99"/>
          <p:cNvSpPr txBox="1"/>
          <p:nvPr/>
        </p:nvSpPr>
        <p:spPr>
          <a:xfrm>
            <a:off x="811530" y="3704590"/>
            <a:ext cx="10570210" cy="2676525"/>
          </a:xfrm>
          <a:prstGeom prst="rect">
            <a:avLst/>
          </a:prstGeom>
          <a:noFill/>
          <a:ln w="9525">
            <a:noFill/>
          </a:ln>
        </p:spPr>
        <p:txBody>
          <a:bodyPr wrap="square">
            <a:spAutoFit/>
          </a:bodyPr>
          <a:lstStyle/>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A.离离原上草,一岁一枯荣</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B.坚车能载重,渡河不如舟</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C.路遥知马力,日久见人心</a:t>
            </a:r>
          </a:p>
          <a:p>
            <a:pPr indent="0" algn="just" fontAlgn="auto">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D.射人先射马,擒贼先擒王</a:t>
            </a:r>
          </a:p>
        </p:txBody>
      </p:sp>
      <p:pic>
        <p:nvPicPr>
          <p:cNvPr id="3" name="图片 2"/>
          <p:cNvPicPr>
            <a:picLocks noChangeAspect="1"/>
          </p:cNvPicPr>
          <p:nvPr/>
        </p:nvPicPr>
        <p:blipFill>
          <a:blip r:embed="rId4"/>
          <a:stretch>
            <a:fillRect/>
          </a:stretch>
        </p:blipFill>
        <p:spPr>
          <a:xfrm>
            <a:off x="2899410" y="1543685"/>
            <a:ext cx="4019550" cy="24568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4505" y="151765"/>
            <a:ext cx="11224260" cy="5908040"/>
          </a:xfrm>
          <a:prstGeom prst="rect">
            <a:avLst/>
          </a:prstGeom>
          <a:noFill/>
          <a:ln w="9525">
            <a:noFill/>
          </a:ln>
        </p:spPr>
        <p:txBody>
          <a:bodyPr wrap="square">
            <a:spAutoFit/>
          </a:bodyPr>
          <a:lstStyle/>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本题属于第二种情形。解答时,首先要将漫画中的语言或者行为转换为教材原理或方法论,然后判断选择各选项所折射的原理或方法论与漫画相符合的。</a:t>
            </a:r>
          </a:p>
          <a:p>
            <a:pPr indent="0" algn="just"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从漫画《忧心忡忡》中人物的语言可以看出,这株草与其他草不同,有自己的特点,但漫画中的主人公却忽视了矛盾的特殊性,要把它修剪成和其他的草一样。“坚车能载重,渡河不如舟”强调“车”和“舟”各有其特点,B符合题意;A强调事物的发展具有规律性,与题意不符;C强调事物量变的重要性,不符合题意;D强调要抓住主要矛盾,不符合题意。</a:t>
            </a:r>
          </a:p>
          <a:p>
            <a:pPr indent="0" algn="just"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r>
              <a:rPr lang="zh-CN" sz="2800">
                <a:latin typeface="微软雅黑" panose="020B0503020204020204" charset="-122"/>
                <a:ea typeface="微软雅黑" panose="020B0503020204020204" charset="-122"/>
                <a:cs typeface="微软雅黑" panose="020B0503020204020204" charset="-122"/>
                <a:sym typeface="+mn-ea"/>
              </a:rPr>
              <a:t>  </a:t>
            </a:r>
            <a:endParaRPr lang="zh-CN"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9" name="文本框 8"/>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2" name="文本框 11"/>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5" name="文本框 14"/>
          <p:cNvSpPr txBox="1"/>
          <p:nvPr/>
        </p:nvSpPr>
        <p:spPr>
          <a:xfrm>
            <a:off x="3556317" y="3855720"/>
            <a:ext cx="5080000" cy="368300"/>
          </a:xfrm>
          <a:prstGeom prst="rect">
            <a:avLst/>
          </a:prstGeom>
          <a:noFill/>
          <a:ln w="9525">
            <a:noFill/>
          </a:ln>
        </p:spPr>
        <p:txBody>
          <a:bodyPr>
            <a:spAutoFit/>
          </a:bodyPr>
          <a:lstStyle/>
          <a:p>
            <a:pPr indent="0"/>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
        <p:nvSpPr>
          <p:cNvPr id="101" name="文本框 100"/>
          <p:cNvSpPr txBox="1"/>
          <p:nvPr/>
        </p:nvSpPr>
        <p:spPr>
          <a:xfrm>
            <a:off x="5943917" y="2640965"/>
            <a:ext cx="5080000" cy="36830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931785"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cs typeface="微软雅黑" panose="020B0503020204020204" charset="-122"/>
                <a:sym typeface="+mn-ea"/>
              </a:rPr>
              <a:t>方法</a:t>
            </a:r>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知识体系法把握生活与哲学脉络</a:t>
            </a:r>
          </a:p>
        </p:txBody>
      </p:sp>
      <p:sp>
        <p:nvSpPr>
          <p:cNvPr id="100" name="文本框 99"/>
          <p:cNvSpPr txBox="1"/>
          <p:nvPr/>
        </p:nvSpPr>
        <p:spPr>
          <a:xfrm>
            <a:off x="754380" y="686435"/>
            <a:ext cx="10507345" cy="73723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唯物论</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1619885" y="1423670"/>
            <a:ext cx="8448675" cy="44958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4380" y="288290"/>
            <a:ext cx="10507345" cy="73723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认识论</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stretch>
            <a:fillRect/>
          </a:stretch>
        </p:blipFill>
        <p:spPr>
          <a:xfrm>
            <a:off x="1096645" y="1025525"/>
            <a:ext cx="9344025" cy="52863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4380" y="288290"/>
            <a:ext cx="10507345" cy="73723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唯物辩证法</a:t>
            </a:r>
          </a:p>
        </p:txBody>
      </p:sp>
      <p:pic>
        <p:nvPicPr>
          <p:cNvPr id="2" name="图片 1"/>
          <p:cNvPicPr>
            <a:picLocks noChangeAspect="1"/>
          </p:cNvPicPr>
          <p:nvPr/>
        </p:nvPicPr>
        <p:blipFill>
          <a:blip r:embed="rId2"/>
          <a:stretch>
            <a:fillRect/>
          </a:stretch>
        </p:blipFill>
        <p:spPr>
          <a:xfrm>
            <a:off x="1112520" y="1025525"/>
            <a:ext cx="9286875" cy="51435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4380" y="288290"/>
            <a:ext cx="10507345" cy="737235"/>
          </a:xfrm>
          <a:prstGeom prst="rect">
            <a:avLst/>
          </a:prstGeom>
          <a:noFill/>
          <a:ln w="9525">
            <a:noFill/>
          </a:ln>
        </p:spPr>
        <p:txBody>
          <a:bodyPr wrap="square">
            <a:spAutoFit/>
          </a:bodyPr>
          <a:lstStyle/>
          <a:p>
            <a:pPr indent="0" algn="just" fontAlgn="auto">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历史唯物主义</a:t>
            </a:r>
          </a:p>
        </p:txBody>
      </p:sp>
      <p:pic>
        <p:nvPicPr>
          <p:cNvPr id="3" name="图片 2"/>
          <p:cNvPicPr>
            <a:picLocks noChangeAspect="1"/>
          </p:cNvPicPr>
          <p:nvPr/>
        </p:nvPicPr>
        <p:blipFill>
          <a:blip r:embed="rId2"/>
          <a:stretch>
            <a:fillRect/>
          </a:stretch>
        </p:blipFill>
        <p:spPr>
          <a:xfrm>
            <a:off x="1101725" y="1025525"/>
            <a:ext cx="9610725" cy="49625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121650" cy="676952"/>
          </a:xfrm>
        </p:spPr>
        <p:txBody>
          <a:bodyPr wrap="square"/>
          <a:lstStyle/>
          <a:p>
            <a:r>
              <a:rPr lang="en-US" altLang="zh-CN" sz="36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热点</a:t>
            </a:r>
            <a:r>
              <a:rPr lang="en-US" altLang="zh-CN" sz="32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  新时代劳动教育:全面育人的助推器</a:t>
            </a:r>
          </a:p>
        </p:txBody>
      </p:sp>
      <p:sp>
        <p:nvSpPr>
          <p:cNvPr id="100" name="文本框 99"/>
          <p:cNvSpPr txBox="1"/>
          <p:nvPr/>
        </p:nvSpPr>
        <p:spPr>
          <a:xfrm>
            <a:off x="563245" y="808990"/>
            <a:ext cx="11078210" cy="5262245"/>
          </a:xfrm>
          <a:prstGeom prst="rect">
            <a:avLst/>
          </a:prstGeom>
          <a:noFill/>
          <a:ln w="9525">
            <a:noFill/>
          </a:ln>
        </p:spPr>
        <p:txBody>
          <a:bodyPr wrap="square">
            <a:spAutoFit/>
          </a:bodyPr>
          <a:lstStyle/>
          <a:p>
            <a:pPr indent="0" algn="just" fontAlgn="auto">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热点导览</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劳动教育是中国特色社会主义教育制度的重要内容,直接决定社会主义建设者和接班人的劳动精神面貌、劳动价值取向和劳动技能水平。</a:t>
            </a:r>
          </a:p>
          <a:p>
            <a:pPr indent="0" algn="just"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2020年3月,中共中央、国务院印发了《关于全面加强新时代大中小学劳动教育的意见》。《意见》要求把劳动教育纳入人才培养全过程,贯通大中小学各学段,贯穿家庭、学校、社会各方面,与德育、智育、体育、美育相融合,紧密结合经济社会发展变化和学生生活实际,积极探索具有中国特色的劳动教育模式,创新体制机制。着力提升学生综合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0a264e6a-acf9-49be-a0da-cde680d99848}"/>
  <p:tag name="TABLE_ENDDRAG_ORIGIN_RECT" val="867*356"/>
  <p:tag name="TABLE_ENDDRAG_RECT" val="43*102*867*356"/>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37410229-d095-4e96-a8d7-e6bca9233ad7}"/>
  <p:tag name="TABLE_ENDDRAG_ORIGIN_RECT" val="870*389"/>
  <p:tag name="TABLE_ENDDRAG_RECT" val="51*72*870*389"/>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74e2f1d4-f50d-4437-8a87-3a3abde9b2c8}"/>
  <p:tag name="TABLE_ENDDRAG_ORIGIN_RECT" val="869*752"/>
  <p:tag name="TABLE_ENDDRAG_RECT" val="51*62*869*75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74e2f1d4-f50d-4437-8a87-3a3abde9b2c8}"/>
  <p:tag name="TABLE_ENDDRAG_ORIGIN_RECT" val="863*290"/>
  <p:tag name="TABLE_ENDDRAG_RECT" val="53*75*863*290"/>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bf0e9d4f-eab9-44ff-924e-9ae0e5c2b6c8}"/>
  <p:tag name="TABLE_ENDDRAG_ORIGIN_RECT" val="865*462"/>
  <p:tag name="TABLE_ENDDRAG_RECT" val="49*58*865*462"/>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5204688e-8369-46ef-a376-826b6f7b981b}"/>
  <p:tag name="TABLE_ENDDRAG_ORIGIN_RECT" val="886*423"/>
  <p:tag name="TABLE_ENDDRAG_RECT" val="38*82*886*423"/>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5204688e-8369-46ef-a376-826b6f7b981b}"/>
  <p:tag name="TABLE_ENDDRAG_ORIGIN_RECT" val="869*288"/>
  <p:tag name="TABLE_ENDDRAG_RECT" val="53*72*869*288"/>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2b88f83c-1c4b-4aa3-9431-17d78fdd7d3d}"/>
  <p:tag name="TABLE_ENDDRAG_ORIGIN_RECT" val="861*346"/>
  <p:tag name="TABLE_ENDDRAG_RECT" val="63*80*861*346"/>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f269a9bf-8522-443d-9a7c-a8901b15f104}"/>
  <p:tag name="TABLE_ENDDRAG_ORIGIN_RECT" val="864*351"/>
  <p:tag name="TABLE_ENDDRAG_RECT" val="58*68*864*351"/>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f2bc65b3-6531-475d-a8fd-7532afbc6e24}"/>
  <p:tag name="TABLE_ENDDRAG_ORIGIN_RECT" val="869*371"/>
  <p:tag name="TABLE_ENDDRAG_RECT" val="49*127*869*371"/>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f68126d2-2833-4553-ad3f-66929307d44f}"/>
  <p:tag name="TABLE_ENDDRAG_ORIGIN_RECT" val="863*295"/>
  <p:tag name="TABLE_ENDDRAG_RECT" val="51*70*863*29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a264e6a-acf9-49be-a0da-cde680d99848}"/>
  <p:tag name="TABLE_ENDDRAG_ORIGIN_RECT" val="837*278"/>
  <p:tag name="TABLE_ENDDRAG_RECT" val="45*102*837*278"/>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f68126d2-2833-4553-ad3f-66929307d44f}"/>
  <p:tag name="TABLE_ENDDRAG_ORIGIN_RECT" val="863*295"/>
  <p:tag name="TABLE_ENDDRAG_RECT" val="51*70*863*295"/>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f68126d2-2833-4553-ad3f-66929307d44f}"/>
  <p:tag name="TABLE_ENDDRAG_ORIGIN_RECT" val="863*491"/>
  <p:tag name="TABLE_ENDDRAG_RECT" val="51*30*863*491"/>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fb4faec4-73c8-4a73-9f9a-3d7de996ea12}"/>
  <p:tag name="TABLE_ENDDRAG_ORIGIN_RECT" val="868*459"/>
  <p:tag name="TABLE_ENDDRAG_RECT" val="54*69*868*459"/>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903*463"/>
  <p:tag name="TABLE_ENDDRAG_RECT" val="21*66*903*463"/>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a6346717-694c-4853-b9fd-c2120dbee25e}"/>
  <p:tag name="TABLE_ENDDRAG_ORIGIN_RECT" val="881*449"/>
  <p:tag name="TABLE_ENDDRAG_RECT" val="44*52*881*449"/>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a6346717-694c-4853-b9fd-c2120dbee25e}"/>
  <p:tag name="TABLE_ENDDRAG_ORIGIN_RECT" val="881*449"/>
  <p:tag name="TABLE_ENDDRAG_RECT" val="44*52*881*449"/>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901*344"/>
  <p:tag name="TABLE_ENDDRAG_RECT" val="25*76*901*344"/>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3cc6f960-c6c6-4702-a6de-dd66ade8db88}"/>
  <p:tag name="TABLE_ENDDRAG_ORIGIN_RECT" val="905*422"/>
  <p:tag name="TABLE_ENDDRAG_RECT" val="18*71*905*422"/>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36ef65e5-30c6-412a-96f4-5f53019125ce}"/>
  <p:tag name="TABLE_ENDDRAG_ORIGIN_RECT" val="880*271"/>
  <p:tag name="TABLE_ENDDRAG_RECT" val="48*65*880*27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32526923-114f-477e-814d-d7a74c2c8a2e}"/>
  <p:tag name="TABLE_ENDDRAG_ORIGIN_RECT" val="857*185"/>
  <p:tag name="TABLE_ENDDRAG_RECT" val="55*132*857*185"/>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32526923-114f-477e-814d-d7a74c2c8a2e}"/>
  <p:tag name="TABLE_ENDDRAG_ORIGIN_RECT" val="857*185"/>
  <p:tag name="TABLE_ENDDRAG_RECT" val="55*132*857*18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4e7993c3-10d1-4461-bf6e-ba090fea2861}"/>
  <p:tag name="TABLE_ENDDRAG_ORIGIN_RECT" val="886*693"/>
  <p:tag name="TABLE_ENDDRAG_RECT" val="41*71*886*69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4e7993c3-10d1-4461-bf6e-ba090fea2861}"/>
  <p:tag name="TABLE_ENDDRAG_ORIGIN_RECT" val="886*693"/>
  <p:tag name="TABLE_ENDDRAG_RECT" val="41*71*886*693"/>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3917d9ff-7af6-4cc9-aa3d-4802c6c40e19}"/>
  <p:tag name="TABLE_ENDDRAG_ORIGIN_RECT" val="856*272"/>
  <p:tag name="TABLE_ENDDRAG_RECT" val="59*79*856*272"/>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3917d9ff-7af6-4cc9-aa3d-4802c6c40e19}"/>
  <p:tag name="TABLE_ENDDRAG_ORIGIN_RECT" val="856*306"/>
  <p:tag name="TABLE_ENDDRAG_RECT" val="55*40*856*30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46c6ee1-8d15-462d-8026-6d512b7f8b98}"/>
  <p:tag name="TABLE_ENDDRAG_ORIGIN_RECT" val="843*375"/>
  <p:tag name="TABLE_ENDDRAG_RECT" val="56*115*843*37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4545</Words>
  <Application>WPS 演示</Application>
  <PresentationFormat>自定义</PresentationFormat>
  <Paragraphs>818</Paragraphs>
  <Slides>103</Slides>
  <Notes>20</Notes>
  <HiddenSlides>0</HiddenSlides>
  <MMClips>0</MMClips>
  <ScaleCrop>false</ScaleCrop>
  <HeadingPairs>
    <vt:vector size="4" baseType="variant">
      <vt:variant>
        <vt:lpstr>主题</vt:lpstr>
      </vt:variant>
      <vt:variant>
        <vt:i4>1</vt:i4>
      </vt:variant>
      <vt:variant>
        <vt:lpstr>幻灯片标题</vt:lpstr>
      </vt:variant>
      <vt:variant>
        <vt:i4>103</vt:i4>
      </vt:variant>
    </vt:vector>
  </HeadingPairs>
  <TitlesOfParts>
    <vt:vector size="104" baseType="lpstr">
      <vt:lpstr>Office 主题​​</vt:lpstr>
      <vt:lpstr>幻灯片 1</vt:lpstr>
      <vt:lpstr>专题十六  认识社会与价值选择</vt:lpstr>
      <vt:lpstr>幻灯片 3</vt:lpstr>
      <vt:lpstr>幻灯片 4</vt:lpstr>
      <vt:lpstr>幻灯片 5</vt:lpstr>
      <vt:lpstr>  考情解读</vt:lpstr>
      <vt:lpstr>幻灯片 7</vt:lpstr>
      <vt:lpstr>  知识体系构建</vt:lpstr>
      <vt:lpstr>幻灯片 9</vt:lpstr>
      <vt:lpstr>  考点1   社会存在与社会意识</vt:lpstr>
      <vt:lpstr>幻灯片 11</vt:lpstr>
      <vt:lpstr>幻灯片 12</vt:lpstr>
      <vt:lpstr>幻灯片 13</vt:lpstr>
      <vt:lpstr>幻灯片 14</vt:lpstr>
      <vt:lpstr>幻灯片 15</vt:lpstr>
      <vt:lpstr>  考点2  社会基本矛盾运动</vt:lpstr>
      <vt:lpstr>幻灯片 17</vt:lpstr>
      <vt:lpstr>幻灯片 18</vt:lpstr>
      <vt:lpstr>幻灯片 19</vt:lpstr>
      <vt:lpstr>幻灯片 20</vt:lpstr>
      <vt:lpstr>幻灯片 21</vt:lpstr>
      <vt:lpstr>幻灯片 22</vt:lpstr>
      <vt:lpstr>幻灯片 23</vt:lpstr>
      <vt:lpstr>幻灯片 24</vt:lpstr>
      <vt:lpstr>  考点3  人民群众是历史的创造者</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  考点4  实现人生的价值</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  考法1   社会存在与社会意识</vt:lpstr>
      <vt:lpstr>幻灯片 61</vt:lpstr>
      <vt:lpstr>幻灯片 62</vt:lpstr>
      <vt:lpstr>幻灯片 63</vt:lpstr>
      <vt:lpstr>幻灯片 64</vt:lpstr>
      <vt:lpstr>  考法2   社会基本矛盾运动</vt:lpstr>
      <vt:lpstr>幻灯片 66</vt:lpstr>
      <vt:lpstr>幻灯片 67</vt:lpstr>
      <vt:lpstr>幻灯片 68</vt:lpstr>
      <vt:lpstr>幻灯片 69</vt:lpstr>
      <vt:lpstr>幻灯片 70</vt:lpstr>
      <vt:lpstr>幻灯片 71</vt:lpstr>
      <vt:lpstr>幻灯片 72</vt:lpstr>
      <vt:lpstr>  考法3   社会历史的主体</vt:lpstr>
      <vt:lpstr>幻灯片 74</vt:lpstr>
      <vt:lpstr>幻灯片 75</vt:lpstr>
      <vt:lpstr>幻灯片 76</vt:lpstr>
      <vt:lpstr>幻灯片 77</vt:lpstr>
      <vt:lpstr>幻灯片 78</vt:lpstr>
      <vt:lpstr>  考法4   实现人生的价值</vt:lpstr>
      <vt:lpstr>幻灯片 80</vt:lpstr>
      <vt:lpstr>幻灯片 81</vt:lpstr>
      <vt:lpstr>幻灯片 82</vt:lpstr>
      <vt:lpstr>幻灯片 83</vt:lpstr>
      <vt:lpstr>幻灯片 84</vt:lpstr>
      <vt:lpstr>幻灯片 85</vt:lpstr>
      <vt:lpstr>幻灯片 86</vt:lpstr>
      <vt:lpstr>幻灯片 87</vt:lpstr>
      <vt:lpstr>幻灯片 88</vt:lpstr>
      <vt:lpstr>  方法1   漫画类试题</vt:lpstr>
      <vt:lpstr>幻灯片 90</vt:lpstr>
      <vt:lpstr>幻灯片 91</vt:lpstr>
      <vt:lpstr>幻灯片 92</vt:lpstr>
      <vt:lpstr>幻灯片 93</vt:lpstr>
      <vt:lpstr>幻灯片 94</vt:lpstr>
      <vt:lpstr>  方法2   知识体系法把握生活与哲学脉络</vt:lpstr>
      <vt:lpstr>幻灯片 96</vt:lpstr>
      <vt:lpstr>幻灯片 97</vt:lpstr>
      <vt:lpstr>幻灯片 98</vt:lpstr>
      <vt:lpstr>  热点   新时代劳动教育:全面育人的助推器</vt:lpstr>
      <vt:lpstr>幻灯片 100</vt:lpstr>
      <vt:lpstr>幻灯片 101</vt:lpstr>
      <vt:lpstr>幻灯片 102</vt:lpstr>
      <vt:lpstr>幻灯片 103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49</cp:revision>
  <dcterms:created xsi:type="dcterms:W3CDTF">2021-01-08T01:23:00Z</dcterms:created>
  <dcterms:modified xsi:type="dcterms:W3CDTF">2021-09-23T12:58:56Z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