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slideLayouts/slideLayout76.xml" ContentType="application/vnd.openxmlformats-officedocument.presentationml.slideLayout+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slideMasters/slideMaster6.xml" ContentType="application/vnd.openxmlformats-officedocument.presentationml.slideMaster+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slideLayouts/slideLayout78.xml" ContentType="application/vnd.openxmlformats-officedocument.presentationml.slideLayout+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 id="2147483714" r:id="rId6"/>
  </p:sldMasterIdLst>
  <p:notesMasterIdLst>
    <p:notesMasterId r:id="rId41"/>
  </p:notesMasterIdLst>
  <p:handoutMasterIdLst>
    <p:handoutMasterId r:id="rId42"/>
  </p:handoutMasterIdLst>
  <p:sldIdLst>
    <p:sldId id="482" r:id="rId7"/>
    <p:sldId id="332" r:id="rId8"/>
    <p:sldId id="686" r:id="rId9"/>
    <p:sldId id="516" r:id="rId10"/>
    <p:sldId id="483" r:id="rId11"/>
    <p:sldId id="517" r:id="rId12"/>
    <p:sldId id="687" r:id="rId13"/>
    <p:sldId id="688" r:id="rId14"/>
    <p:sldId id="261" r:id="rId15"/>
    <p:sldId id="488" r:id="rId16"/>
    <p:sldId id="518" r:id="rId17"/>
    <p:sldId id="719" r:id="rId18"/>
    <p:sldId id="272" r:id="rId19"/>
    <p:sldId id="502" r:id="rId20"/>
    <p:sldId id="422" r:id="rId21"/>
    <p:sldId id="503" r:id="rId22"/>
    <p:sldId id="504" r:id="rId23"/>
    <p:sldId id="547" r:id="rId24"/>
    <p:sldId id="548" r:id="rId25"/>
    <p:sldId id="549" r:id="rId26"/>
    <p:sldId id="670" r:id="rId27"/>
    <p:sldId id="720" r:id="rId28"/>
    <p:sldId id="721" r:id="rId29"/>
    <p:sldId id="722" r:id="rId30"/>
    <p:sldId id="273" r:id="rId31"/>
    <p:sldId id="557" r:id="rId32"/>
    <p:sldId id="497" r:id="rId33"/>
    <p:sldId id="500" r:id="rId34"/>
    <p:sldId id="637" r:id="rId35"/>
    <p:sldId id="638" r:id="rId36"/>
    <p:sldId id="639" r:id="rId37"/>
    <p:sldId id="646" r:id="rId38"/>
    <p:sldId id="647" r:id="rId39"/>
    <p:sldId id="648"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热点专题三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坚持绿色发展</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热点专题三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坚持绿色发展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热点专题三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坚持绿色发展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热点专题三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坚持绿色发展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2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1.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82116"/>
            <a:ext cx="6228000" cy="973498"/>
            <a:chOff x="3027246" y="1999158"/>
            <a:chExt cx="5990707" cy="889476"/>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1999158"/>
              <a:ext cx="4838313" cy="758313"/>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数据共享  热点聚焦</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69206"/>
            <a:ext cx="6228000" cy="933256"/>
            <a:chOff x="3043127" y="3192041"/>
            <a:chExt cx="5992288" cy="93325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192041"/>
              <a:ext cx="4329600" cy="829945"/>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3327"/>
            <a:ext cx="6228000" cy="911878"/>
            <a:chOff x="3027246" y="4416744"/>
            <a:chExt cx="5990707" cy="91187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1" action="ppaction://hlinksldjump"/>
            </p:cNvPr>
            <p:cNvSpPr txBox="1"/>
            <p:nvPr/>
          </p:nvSpPr>
          <p:spPr>
            <a:xfrm>
              <a:off x="4532448" y="4416744"/>
              <a:ext cx="4015810" cy="829945"/>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38590"/>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热点专题三  坚持绿色发展</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787879"/>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数据分类  题组演练</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93373" y="1379940"/>
            <a:ext cx="10577736" cy="507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5.保护自然环境就是保护人类自己，建设生态文明就是造福人类。</a:t>
            </a:r>
          </a:p>
          <a:p>
            <a:pPr>
              <a:lnSpc>
                <a:spcPct val="150000"/>
              </a:lnSpc>
            </a:pPr>
            <a:r>
              <a:rPr sz="2400" b="1" dirty="0">
                <a:latin typeface="宋体" panose="02010600030101010101" pitchFamily="2" charset="-122"/>
                <a:ea typeface="宋体" panose="02010600030101010101" pitchFamily="2" charset="-122"/>
                <a:sym typeface="+mn-ea"/>
              </a:rPr>
              <a:t>6.自然为人类生存与发展提供滋养和必要条件。作为自然的一部分，人类也有责任避免自然受到不必要的伤害，同时要为开发和利用自然做出必要的补偿和修复。</a:t>
            </a:r>
          </a:p>
          <a:p>
            <a:pPr>
              <a:lnSpc>
                <a:spcPct val="150000"/>
              </a:lnSpc>
            </a:pPr>
            <a:r>
              <a:rPr sz="2400" b="1" dirty="0">
                <a:latin typeface="宋体" panose="02010600030101010101" pitchFamily="2" charset="-122"/>
                <a:ea typeface="宋体" panose="02010600030101010101" pitchFamily="2" charset="-122"/>
                <a:sym typeface="+mn-ea"/>
              </a:rPr>
              <a:t>7.人类开发和利用自然，但不能肆意凌驾于自然之上，必须遵循自然规律，尊重自然，善待自然，热爱自然。</a:t>
            </a:r>
          </a:p>
          <a:p>
            <a:pPr>
              <a:lnSpc>
                <a:spcPct val="150000"/>
              </a:lnSpc>
            </a:pPr>
            <a:r>
              <a:rPr sz="2400" b="1" dirty="0">
                <a:latin typeface="宋体" panose="02010600030101010101" pitchFamily="2" charset="-122"/>
                <a:ea typeface="宋体" panose="02010600030101010101" pitchFamily="2" charset="-122"/>
                <a:sym typeface="+mn-ea"/>
              </a:rPr>
              <a:t>8.坚持绿色发展，走生产发展、生活富裕、生态良好的文明发展道路。</a:t>
            </a:r>
          </a:p>
          <a:p>
            <a:pPr>
              <a:lnSpc>
                <a:spcPct val="150000"/>
              </a:lnSpc>
            </a:pPr>
            <a:r>
              <a:rPr sz="2400" b="1" dirty="0">
                <a:latin typeface="宋体" panose="02010600030101010101" pitchFamily="2" charset="-122"/>
                <a:ea typeface="宋体" panose="02010600030101010101" pitchFamily="2" charset="-122"/>
                <a:sym typeface="+mn-ea"/>
              </a:rPr>
              <a:t>9.正确处理经济发展与生态环境保护的关系，绝不能以牺牲环境、浪费资源为代价，换取一时的经济增长。</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3270" y="1417955"/>
            <a:ext cx="10701655" cy="4523105"/>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sym typeface="+mn-ea"/>
              </a:rPr>
              <a:t>10.坚持节约资源，保护环境的基本国策，走绿色发展道路。</a:t>
            </a:r>
          </a:p>
          <a:p>
            <a:pPr algn="l">
              <a:lnSpc>
                <a:spcPct val="150000"/>
              </a:lnSpc>
              <a:buNone/>
            </a:pPr>
            <a:r>
              <a:rPr sz="2400" b="1" dirty="0">
                <a:latin typeface="宋体" panose="02010600030101010101" pitchFamily="2" charset="-122"/>
                <a:ea typeface="宋体" panose="02010600030101010101" pitchFamily="2" charset="-122"/>
                <a:sym typeface="+mn-ea"/>
              </a:rPr>
              <a:t>11.公民应增强环保意识，积极参与环保行动，形成节约资源和保护环境的生活方式和生产方式。</a:t>
            </a:r>
          </a:p>
          <a:p>
            <a:pPr algn="l">
              <a:lnSpc>
                <a:spcPct val="150000"/>
              </a:lnSpc>
              <a:buNone/>
            </a:pPr>
            <a:r>
              <a:rPr sz="2400" b="1" dirty="0">
                <a:latin typeface="宋体" panose="02010600030101010101" pitchFamily="2" charset="-122"/>
                <a:ea typeface="宋体" panose="02010600030101010101" pitchFamily="2" charset="-122"/>
                <a:sym typeface="+mn-ea"/>
              </a:rPr>
              <a:t>12.生态兴则文明兴，生态衰则文明衰。生态文明作为一种新型的社会文明形态是人类的共识，也是时代的选择，建设生态文明就是造福人类。</a:t>
            </a:r>
          </a:p>
          <a:p>
            <a:pPr algn="l">
              <a:lnSpc>
                <a:spcPct val="150000"/>
              </a:lnSpc>
              <a:buNone/>
            </a:pPr>
            <a:r>
              <a:rPr sz="2400" b="1" dirty="0">
                <a:latin typeface="宋体" panose="02010600030101010101" pitchFamily="2" charset="-122"/>
                <a:ea typeface="宋体" panose="02010600030101010101" pitchFamily="2" charset="-122"/>
                <a:sym typeface="+mn-ea"/>
              </a:rPr>
              <a:t>13.建设生态文明，促进人与自然和谐共生，要坚持节约资源、保护环境的基本国策，使青山常在、绿水长流、空气常新，坚持创新、协调、绿色、开放、共享的发展理念，实现中华民族永续发展。</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3270" y="1442085"/>
            <a:ext cx="10701655" cy="3415030"/>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sym typeface="+mn-ea"/>
              </a:rPr>
              <a:t>14.走绿色发展道路，坚持绿色富国，让人民群众切实感受到经济发展带来的环境效益。坚持绿色惠民，将良好生态环境作为最普惠的民生福祉，激发人民群众的绿色创造热情，实现绿色富国之梦。</a:t>
            </a:r>
          </a:p>
          <a:p>
            <a:pPr algn="l">
              <a:lnSpc>
                <a:spcPct val="150000"/>
              </a:lnSpc>
              <a:buNone/>
            </a:pPr>
            <a:r>
              <a:rPr sz="2400" b="1" dirty="0">
                <a:latin typeface="宋体" panose="02010600030101010101" pitchFamily="2" charset="-122"/>
                <a:ea typeface="宋体" panose="02010600030101010101" pitchFamily="2" charset="-122"/>
                <a:sym typeface="+mn-ea"/>
              </a:rPr>
              <a:t>15.走绿色循环低碳发展之路，要坚持节约优先，保护优先，自然恢复为主的方针，大力倡导节能环保，低碳文明的绿色生产生活方式，让绿色发展理念渗透到人们日常生活细节中，成为每个社会成员的自觉行动。</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260" y="2359025"/>
            <a:ext cx="10527030" cy="3415030"/>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1.从法治角度看《北京市生活垃圾管理条例》的实施，你能得出什么结论？</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（1）我国坚持全面依法治国的基本方略。</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（2）我国坚持厉行法治，推进严格执法。</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（3）法治能够为人们提供良好的生活秩序。</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（4）法律保护生态文明建设。</a:t>
            </a:r>
          </a:p>
          <a:p>
            <a:pPr>
              <a:lnSpc>
                <a:spcPct val="150000"/>
              </a:lnSpc>
              <a:spcAft>
                <a:spcPts val="0"/>
              </a:spcAft>
            </a:pP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485265"/>
            <a:ext cx="10638790" cy="3415030"/>
          </a:xfrm>
          <a:prstGeom prst="rect">
            <a:avLst/>
          </a:prstGeom>
          <a:noFill/>
        </p:spPr>
        <p:txBody>
          <a:bodyPr wrap="square" rtlCol="0" anchor="t">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2.简述《北京市生活垃圾管理条例》实施的意义。</a:t>
            </a: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（1）有利于制裁不按规定分类投放垃圾的行为，减少垃圾污染。</a:t>
            </a:r>
            <a:endPar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endParaRP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（2）有利于落实节约资源和保护环境的基本国策，提高资源利用率，建设资源节约型、环境友好型社会。</a:t>
            </a:r>
            <a:endPar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endParaRP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（3）有利于走绿色发展道路，实现人与自然和谐共生，推进生态文明建设，建设美丽中国。</a:t>
            </a: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4050" y="1781810"/>
            <a:ext cx="10883900" cy="3415030"/>
          </a:xfrm>
          <a:prstGeom prst="rect">
            <a:avLst/>
          </a:prstGeom>
          <a:noFill/>
        </p:spPr>
        <p:txBody>
          <a:bodyPr wrap="square" rtlCol="0" anchor="t">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3.简要说明中国实现“碳达峰、碳中和”目标的理由。</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（1）我国资源环境形势严峻，“碳达峰、碳中和”目标是节约资源、保护环境的要求。</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（2）实现这一目标才能实现中国绿色发展、生态文明建设，有利于建设美丽中国。</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（3）中国要以实际行动参与全球气候治理，推动构建人与自然生命共同体。</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0410" y="1099185"/>
            <a:ext cx="10711815" cy="563118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4.为什么说保护好生态环境是“国之大者”？</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当前，我国资源日益短缺，环境污染严重，生态系统退化，经济发展与资源、环境之间的矛盾日益突出，已经成为我国经济社会发展必须面对的严峻挑战。</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当前，我国生态环境虽总体有所改善，但生态环境形势仍不容乐观。</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环境恶化加剧自然灾害的发生，严重破坏生态环境，威胁人民的生命安全和身体健康。</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走绿色发展道路，建设生态文明，已经成为当代中国的发展共识。</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5</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是落实节约资源和保护环境基本国策的需要。</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6</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是建设资源节约型、环境友好型社会和建设美丽中国的必然要求。</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4550" y="1395730"/>
            <a:ext cx="10503535" cy="563118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5.概括落实“绿水青山就是金山银山理念”产生的影响。</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促进经济发展与生态环境保护协同推进，推动经济社会持续健康发展。</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促进人与自然和谐共生，推动美丽中国建设。</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不断满足人民日益增长的美好生活需要，增强人民的获得感和幸福感。</a:t>
            </a:r>
          </a:p>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6.国家为什么要加强环保督察？</a:t>
            </a:r>
            <a:endParaRPr sz="2400" b="1">
              <a:solidFill>
                <a:srgbClr val="000000"/>
              </a:solidFill>
              <a:latin typeface="宋体" panose="02010600030101010101" pitchFamily="2" charset="-122"/>
              <a:ea typeface="宋体" panose="02010600030101010101" pitchFamily="2"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目前我国环境形势依然严峻，不容乐观。</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是完善环保制度，落实环保法律法规的客观要求。</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是贯彻落实绿色发展理念，推进美丽中国建设的必然要求。</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是建设生态文明，满足人民群众对美好生活环境需要的要求。</a:t>
            </a:r>
            <a:endParaRPr sz="2400" b="1">
              <a:solidFill>
                <a:srgbClr val="000000"/>
              </a:solidFill>
              <a:latin typeface="楷体_GB2312" panose="02010609030101010101" charset="-122"/>
              <a:ea typeface="楷体_GB2312" panose="02010609030101010101" charset="-122"/>
            </a:endParaRPr>
          </a:p>
          <a:p>
            <a:pPr indent="0">
              <a:lnSpc>
                <a:spcPct val="150000"/>
              </a:lnSpc>
            </a:pPr>
            <a:endParaRPr sz="2400" b="1">
              <a:solidFill>
                <a:srgbClr val="000000"/>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745" y="1591945"/>
            <a:ext cx="10601325"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7</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国家加大环保监管执法力度</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开展环境保护督察工作有何意义</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NEU-BZ-S92" charset="0"/>
              </a:rPr>
              <a:t>（</a:t>
            </a:r>
            <a:r>
              <a:rPr lang="en-US" altLang="zh-CN" sz="2400" b="1">
                <a:solidFill>
                  <a:srgbClr val="000000"/>
                </a:solidFill>
                <a:latin typeface="楷体_GB2312" panose="02010609030101010101" charset="-122"/>
                <a:ea typeface="楷体_GB2312" panose="02010609030101010101" charset="-122"/>
                <a:cs typeface="NEU-BZ-S92" charset="0"/>
              </a:rPr>
              <a:t>1</a:t>
            </a:r>
            <a:r>
              <a:rPr lang="zh-CN" altLang="en-US" sz="2400" b="1">
                <a:solidFill>
                  <a:srgbClr val="000000"/>
                </a:solidFill>
                <a:latin typeface="楷体_GB2312" panose="02010609030101010101" charset="-122"/>
                <a:ea typeface="楷体_GB2312" panose="02010609030101010101" charset="-122"/>
                <a:cs typeface="NEU-BZ-S92"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有利于为保护环境提供法律保障</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建设环境友好型社会。</a:t>
            </a: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NEU-BZ-S92" charset="0"/>
              </a:rPr>
              <a:t>（</a:t>
            </a:r>
            <a:r>
              <a:rPr lang="en-US" altLang="zh-CN" sz="2400" b="1">
                <a:solidFill>
                  <a:srgbClr val="000000"/>
                </a:solidFill>
                <a:latin typeface="楷体_GB2312" panose="02010609030101010101" charset="-122"/>
                <a:ea typeface="楷体_GB2312" panose="02010609030101010101" charset="-122"/>
                <a:cs typeface="NEU-BZ-S92" charset="0"/>
              </a:rPr>
              <a:t>2</a:t>
            </a:r>
            <a:r>
              <a:rPr lang="zh-CN" altLang="en-US" sz="2400" b="1">
                <a:solidFill>
                  <a:srgbClr val="000000"/>
                </a:solidFill>
                <a:latin typeface="楷体_GB2312" panose="02010609030101010101" charset="-122"/>
                <a:ea typeface="楷体_GB2312" panose="02010609030101010101" charset="-122"/>
                <a:cs typeface="NEU-BZ-S92"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有利于震慑破坏环境的违法行为</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推进全面依法治国。</a:t>
            </a: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NEU-BZ-S92" charset="0"/>
              </a:rPr>
              <a:t>（</a:t>
            </a:r>
            <a:r>
              <a:rPr lang="en-US" altLang="zh-CN" sz="2400" b="1">
                <a:solidFill>
                  <a:srgbClr val="000000"/>
                </a:solidFill>
                <a:latin typeface="楷体_GB2312" panose="02010609030101010101" charset="-122"/>
                <a:ea typeface="楷体_GB2312" panose="02010609030101010101" charset="-122"/>
                <a:cs typeface="NEU-BZ-S92" charset="0"/>
              </a:rPr>
              <a:t>3</a:t>
            </a:r>
            <a:r>
              <a:rPr lang="zh-CN" altLang="en-US" sz="2400" b="1">
                <a:solidFill>
                  <a:srgbClr val="000000"/>
                </a:solidFill>
                <a:latin typeface="楷体_GB2312" panose="02010609030101010101" charset="-122"/>
                <a:ea typeface="楷体_GB2312" panose="02010609030101010101" charset="-122"/>
                <a:cs typeface="NEU-BZ-S92"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有利于为经济社会发展营造良好的生态环境和法治环境。</a:t>
            </a: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NEU-BZ-S92" charset="0"/>
              </a:rPr>
              <a:t>（</a:t>
            </a:r>
            <a:r>
              <a:rPr lang="en-US" altLang="zh-CN" sz="2400" b="1">
                <a:solidFill>
                  <a:srgbClr val="000000"/>
                </a:solidFill>
                <a:latin typeface="楷体_GB2312" panose="02010609030101010101" charset="-122"/>
                <a:ea typeface="楷体_GB2312" panose="02010609030101010101" charset="-122"/>
                <a:cs typeface="NEU-BZ-S92" charset="0"/>
              </a:rPr>
              <a:t>4</a:t>
            </a:r>
            <a:r>
              <a:rPr lang="zh-CN" altLang="en-US" sz="2400" b="1">
                <a:solidFill>
                  <a:srgbClr val="000000"/>
                </a:solidFill>
                <a:latin typeface="楷体_GB2312" panose="02010609030101010101" charset="-122"/>
                <a:ea typeface="楷体_GB2312" panose="02010609030101010101" charset="-122"/>
                <a:cs typeface="NEU-BZ-S92"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有利于督促企业依法规范自身的行为。</a:t>
            </a: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NEU-BZ-S92" charset="0"/>
              </a:rPr>
              <a:t>（</a:t>
            </a:r>
            <a:r>
              <a:rPr lang="en-US" altLang="zh-CN" sz="2400" b="1">
                <a:solidFill>
                  <a:srgbClr val="000000"/>
                </a:solidFill>
                <a:latin typeface="楷体_GB2312" panose="02010609030101010101" charset="-122"/>
                <a:ea typeface="楷体_GB2312" panose="02010609030101010101" charset="-122"/>
                <a:cs typeface="NEU-BZ-S92" charset="0"/>
              </a:rPr>
              <a:t>5</a:t>
            </a:r>
            <a:r>
              <a:rPr lang="zh-CN" altLang="en-US" sz="2400" b="1">
                <a:solidFill>
                  <a:srgbClr val="000000"/>
                </a:solidFill>
                <a:latin typeface="楷体_GB2312" panose="02010609030101010101" charset="-122"/>
                <a:ea typeface="楷体_GB2312" panose="02010609030101010101" charset="-122"/>
                <a:cs typeface="NEU-BZ-S92"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有利于维护良好的生态环境和满足人民群众对美好环境的需要。</a:t>
            </a:r>
            <a:endParaRPr lang="zh-CN" altLang="en-US" sz="2400" b="1">
              <a:latin typeface="楷体_GB2312" panose="02010609030101010101" charset="-122"/>
              <a:ea typeface="楷体_GB2312" panose="0201060903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6145" y="1481455"/>
            <a:ext cx="10295255"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8.青少年可以为环保督察工作做些什么？</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认识到环保督察工作的重要性，积极拥护和宣传环境保护督察工作。</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从身边小事做起，自觉践行环保理念。</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发现破坏环境的违法行为，及时制止。</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对环保督察工作中存在的问题，依法向有关部门提建议。</a:t>
            </a:r>
          </a:p>
          <a:p>
            <a:pPr indent="0">
              <a:lnSpc>
                <a:spcPct val="150000"/>
              </a:lnSpc>
            </a:pPr>
            <a:r>
              <a:rPr sz="2400" b="1">
                <a:solidFill>
                  <a:srgbClr val="000000"/>
                </a:solidFill>
                <a:latin typeface="宋体" panose="02010600030101010101" pitchFamily="2" charset="-122"/>
                <a:ea typeface="宋体" panose="02010600030101010101" pitchFamily="2" charset="-122"/>
              </a:rPr>
              <a:t>9.生态文明贵阳论坛的召开，体现了我国坚持怎样的战略和基本国策？</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可持续发展战略。</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保护环境和节约资源的基本国策。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数据共享  热点聚焦</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654685" y="1851025"/>
            <a:ext cx="10882630" cy="3415030"/>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rPr>
              <a:t>热点1：垃圾分类</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自新修订的《北京市生活垃圾管理条例》实施以来，截至2021年6月底，全市城管执法部门共检查生活垃圾分类主体责任单位104.99万家次，发现问题2.25万家次，整体问题率为2.14%，立案查处涉及生活垃圾的违法行为5.19万起。其中适用《北京市生活垃圾管理条例》查处生活垃圾分类违法行为2.53万起，其中针对个人不分类投放违法行为警告9 616起，罚款1 726起。北京设有垃圾分类指</a:t>
            </a:r>
            <a:endParaRPr sz="2400">
              <a:solidFill>
                <a:srgbClr val="FF00FF"/>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60830"/>
            <a:ext cx="10330815"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10.生态文明贵阳论坛的召开有什么意义？</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有利于促进生态文明的建设，关系人民福祉，关乎中华民族永续发展大计。</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有利于牢固树立尊重自然、顺应自然、保护自然的生态文明理念。</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有利于转变经济发展方式，节约资源，保护环境。</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有利于提高人们的环保意识，养成环保习惯，建设美丽中国等。</a:t>
            </a:r>
            <a:endParaRPr sz="2400" b="1">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00505"/>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11.建设生态文明的进程中，你能做些什么？</a:t>
            </a:r>
            <a:endParaRPr sz="2400" b="1">
              <a:solidFill>
                <a:srgbClr val="000000"/>
              </a:solidFill>
              <a:latin typeface="宋体" panose="02010600030101010101" pitchFamily="2" charset="-122"/>
              <a:ea typeface="宋体" panose="02010600030101010101" pitchFamily="2"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树立保护环境、节约资源的意识。</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积极履行保护环境、节约资源的义务，节约用水、电，不浪费粮食，养成合理消费的良好习惯等。</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积极向周围的人宣传节约的小窍门，宣传保护环境的基本国策。</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坚决同破坏环境的行为做斗争。</a:t>
            </a:r>
            <a:endParaRPr sz="2400" b="1">
              <a:solidFill>
                <a:srgbClr val="000000"/>
              </a:solidFill>
              <a:latin typeface="楷体_GB2312" panose="02010609030101010101" charset="-122"/>
              <a:ea typeface="楷体_GB2312" panose="0201060903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00505"/>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12.《河北省“十四五”公共机构节约能源资源工作规划》出台体现出怎样的发展理念？</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绿色发展理念。</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坚持绿水青山就是金山银山的理念。</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坚持发展经济与保护环境的理念。</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坚持人与自然和谐发展的理念；等等。</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00505"/>
            <a:ext cx="10634980" cy="396938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13.为什么要坚持上述发展理念？</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大自然是人类赖以生存的基础，人应与自然和谐相处。</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我国的环境污染和生态破坏严重，面临严峻的环境形势。</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我国人均资源占有量少、开发难度大，开发利用不尽合理、不够科学，浪费、损失十分严重。</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面对人口、资源、环境方面的国情，必须实施可持续发展战略，努力把我国建设成为资源节约型、环境友好型社会，促进人与自然的协调。</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00505"/>
            <a:ext cx="10634980"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14.《规划》公布与实施有何重要意义？</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有利于维护国家生态安全。</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有利于适应我国经济发展新常态，助力高质量发展。</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有利于走绿色发展道路，实现人与自然和谐共生，建设美丽中国。</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有利于走生产发展、生活富裕、生态良好的文明发展之路，实现中华民族永续发展。</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有利于促进自然生态系统质量整体改善。</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6</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有利于促进自然生态系统治理体系和治理能力现代化等。</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数据分类  题组演练</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68045" y="2005330"/>
            <a:ext cx="10565765"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1.垃圾是放错地方的资源，做好分类利国利民。生活中，垃圾分类虽是小事，却不是易事。要将“小事”变成“易事”，公民应该</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①完善基础设施，实现垃圾资源化再利用 </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②健全法律法规，加大执法和监管力度 </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③树立环保意识，掌握垃圾分类常识 </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④从身边小事做起，积极践行绿色低碳理念</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A.①②	B.①③</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C.②④	D.③④</a:t>
            </a:r>
          </a:p>
        </p:txBody>
      </p:sp>
      <p:sp>
        <p:nvSpPr>
          <p:cNvPr id="8" name="矩形 7"/>
          <p:cNvSpPr/>
          <p:nvPr/>
        </p:nvSpPr>
        <p:spPr>
          <a:xfrm flipH="1">
            <a:off x="8434705" y="274764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346835"/>
            <a:ext cx="11072495" cy="5077460"/>
          </a:xfrm>
          <a:prstGeom prst="rect">
            <a:avLst/>
          </a:prstGeom>
          <a:noFill/>
          <a:ln w="9525">
            <a:noFill/>
          </a:ln>
        </p:spPr>
        <p:txBody>
          <a:bodyPr wrap="square">
            <a:spAutoFit/>
          </a:bodyPr>
          <a:lstStyle/>
          <a:p>
            <a:pPr indent="266700">
              <a:lnSpc>
                <a:spcPct val="150000"/>
              </a:lnSpc>
            </a:pPr>
            <a:r>
              <a:rPr sz="2400" b="1">
                <a:solidFill>
                  <a:srgbClr val="000000"/>
                </a:solidFill>
                <a:latin typeface="宋体" panose="02010600030101010101" pitchFamily="2" charset="-122"/>
                <a:ea typeface="宋体" panose="02010600030101010101" pitchFamily="2" charset="-122"/>
              </a:rPr>
              <a:t>2.在第75届联合国大会上，习近平主席宣布：中国力争2030年前二氧化碳排放量达到峰值，力争2060年前实现碳中和。这意味着中国将完成全球最高碳排放强度降幅，用全球历史上最短的时间实现从碳达峰到碳中和。这充分体现了</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266700">
              <a:lnSpc>
                <a:spcPct val="150000"/>
              </a:lnSpc>
            </a:pPr>
            <a:r>
              <a:rPr sz="2400" b="1">
                <a:solidFill>
                  <a:srgbClr val="000000"/>
                </a:solidFill>
                <a:latin typeface="宋体" panose="02010600030101010101" pitchFamily="2" charset="-122"/>
                <a:ea typeface="宋体" panose="02010600030101010101" pitchFamily="2" charset="-122"/>
              </a:rPr>
              <a:t>①节能减排绿色发展的中国方案</a:t>
            </a:r>
          </a:p>
          <a:p>
            <a:pPr indent="266700">
              <a:lnSpc>
                <a:spcPct val="150000"/>
              </a:lnSpc>
            </a:pPr>
            <a:r>
              <a:rPr sz="2400" b="1">
                <a:solidFill>
                  <a:srgbClr val="000000"/>
                </a:solidFill>
                <a:latin typeface="宋体" panose="02010600030101010101" pitchFamily="2" charset="-122"/>
                <a:ea typeface="宋体" panose="02010600030101010101" pitchFamily="2" charset="-122"/>
              </a:rPr>
              <a:t>②积极治理绝不推诿的中国担当</a:t>
            </a:r>
          </a:p>
          <a:p>
            <a:pPr indent="266700">
              <a:lnSpc>
                <a:spcPct val="150000"/>
              </a:lnSpc>
            </a:pPr>
            <a:r>
              <a:rPr sz="2400" b="1">
                <a:solidFill>
                  <a:srgbClr val="000000"/>
                </a:solidFill>
                <a:latin typeface="宋体" panose="02010600030101010101" pitchFamily="2" charset="-122"/>
                <a:ea typeface="宋体" panose="02010600030101010101" pitchFamily="2" charset="-122"/>
              </a:rPr>
              <a:t>③全面实现小康社会的中国速度</a:t>
            </a:r>
          </a:p>
          <a:p>
            <a:pPr indent="266700">
              <a:lnSpc>
                <a:spcPct val="150000"/>
              </a:lnSpc>
            </a:pPr>
            <a:r>
              <a:rPr sz="2400" b="1">
                <a:solidFill>
                  <a:srgbClr val="000000"/>
                </a:solidFill>
                <a:latin typeface="宋体" panose="02010600030101010101" pitchFamily="2" charset="-122"/>
                <a:ea typeface="宋体" panose="02010600030101010101" pitchFamily="2" charset="-122"/>
              </a:rPr>
              <a:t>④携手合作造福人类的中国智慧</a:t>
            </a:r>
          </a:p>
          <a:p>
            <a:pPr indent="266700">
              <a:lnSpc>
                <a:spcPct val="150000"/>
              </a:lnSpc>
            </a:pPr>
            <a:r>
              <a:rPr sz="2400" b="1">
                <a:solidFill>
                  <a:srgbClr val="000000"/>
                </a:solidFill>
                <a:latin typeface="宋体" panose="02010600030101010101" pitchFamily="2" charset="-122"/>
                <a:ea typeface="宋体" panose="02010600030101010101" pitchFamily="2" charset="-122"/>
              </a:rPr>
              <a:t>A.①②③	B.①②④</a:t>
            </a:r>
          </a:p>
          <a:p>
            <a:pPr indent="266700">
              <a:lnSpc>
                <a:spcPct val="150000"/>
              </a:lnSpc>
            </a:pPr>
            <a:r>
              <a:rPr sz="2400" b="1">
                <a:solidFill>
                  <a:srgbClr val="000000"/>
                </a:solidFill>
                <a:latin typeface="宋体" panose="02010600030101010101" pitchFamily="2" charset="-122"/>
                <a:ea typeface="宋体" panose="02010600030101010101" pitchFamily="2" charset="-122"/>
              </a:rPr>
              <a:t>C.①③④	D.②③④</a:t>
            </a:r>
          </a:p>
        </p:txBody>
      </p:sp>
      <p:sp>
        <p:nvSpPr>
          <p:cNvPr id="8" name="矩形 7"/>
          <p:cNvSpPr/>
          <p:nvPr/>
        </p:nvSpPr>
        <p:spPr>
          <a:xfrm flipH="1">
            <a:off x="10793730" y="261239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52805" y="1359535"/>
            <a:ext cx="10810875" cy="5077460"/>
          </a:xfrm>
          <a:prstGeom prst="rect">
            <a:avLst/>
          </a:prstGeom>
          <a:noFill/>
          <a:ln w="9525">
            <a:noFill/>
          </a:ln>
        </p:spPr>
        <p:txBody>
          <a:bodyPr wrap="square">
            <a:spAutoFit/>
          </a:bodyPr>
          <a:lstStyle/>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3.2021年6月8日，习近平总书记考察青海时强调，要把青海生态文明建设好、生态资源保护好，把国家生态战略落实好、国家公园建设好。生态是资源和财富，是我们的宝藏。这要求我们</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①树立绿水青山就是金山银山的理念</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②走绿色发展道路，促进经济高速度发展</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③遵循自然规律，人与自然和谐共生</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④注重保护自然环境，禁止开发自然资源</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A.①②	B.①③</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C.②④	D.③④</a:t>
            </a:r>
          </a:p>
        </p:txBody>
      </p:sp>
      <p:sp>
        <p:nvSpPr>
          <p:cNvPr id="8" name="矩形 7"/>
          <p:cNvSpPr/>
          <p:nvPr/>
        </p:nvSpPr>
        <p:spPr>
          <a:xfrm flipH="1">
            <a:off x="5675630" y="2635250"/>
            <a:ext cx="41211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280795"/>
            <a:ext cx="1050417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从2015年试点督察，到2021年上半年完成第二轮第三批督察进驻，中央生态环保督察不仅推动近24万件群众身边突出生态环境问题的解决，而且对领导干部生态环保“不作为、弄虚作假、官僚主义”等进行了严厉、精准问责。环保督察在全国大范围展开说明了</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①政府对环境的重视，对污染企业产生威慑作用</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②我国在资源和环境问题上已经取得了明显的进步</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③坚持走绿色发展道路，有利于处理好经济发展与环境保护的关系</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④只有严格的制度和严密的法治才能为生态文明建设提供可靠的保障</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A.①②③	B.①②④    C.①③④	D.②③④</a:t>
            </a:r>
          </a:p>
        </p:txBody>
      </p:sp>
      <p:sp>
        <p:nvSpPr>
          <p:cNvPr id="8" name="矩形 7"/>
          <p:cNvSpPr/>
          <p:nvPr/>
        </p:nvSpPr>
        <p:spPr>
          <a:xfrm flipH="1">
            <a:off x="6024245" y="3100705"/>
            <a:ext cx="4368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000" y="1341120"/>
            <a:ext cx="10540365"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5.5年来，生态补偿脱贫一批成效显著，中西部22个省区市林业产业总产值达到4.26万亿元，生态扶贫带动300万贫困人口脱贫，成为以生态文明引领脱贫攻坚和乡村振兴的重要阶段性成果。了解这一事实，有助于我们理解</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①绿色发展理念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②环境发展带来经济效益</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③城乡发展不平衡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④绿水青山就是金山银山</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A.①②③ 	B.①②④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C.②③ 	D.①④ </a:t>
            </a:r>
          </a:p>
        </p:txBody>
      </p:sp>
      <p:sp>
        <p:nvSpPr>
          <p:cNvPr id="8" name="矩形 7"/>
          <p:cNvSpPr/>
          <p:nvPr/>
        </p:nvSpPr>
        <p:spPr>
          <a:xfrm flipH="1">
            <a:off x="10499725" y="264858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5500" y="1696085"/>
            <a:ext cx="10711815" cy="3415030"/>
          </a:xfrm>
          <a:prstGeom prst="rect">
            <a:avLst/>
          </a:prstGeom>
          <a:noFill/>
          <a:ln w="9525">
            <a:noFill/>
          </a:ln>
        </p:spPr>
        <p:txBody>
          <a:bodyPr wrap="square">
            <a:spAutoFit/>
          </a:bodyPr>
          <a:lstStyle/>
          <a:p>
            <a:pPr indent="0" algn="l" fontAlgn="auto">
              <a:lnSpc>
                <a:spcPct val="150000"/>
              </a:lnSpc>
            </a:pPr>
            <a:r>
              <a:rPr sz="2400">
                <a:latin typeface="宋体" panose="02010600030101010101" pitchFamily="2" charset="-122"/>
                <a:ea typeface="宋体" panose="02010600030101010101" pitchFamily="2" charset="-122"/>
                <a:sym typeface="+mn-ea"/>
              </a:rPr>
              <a:t>导员2万余人，进行垃圾分类的引导宣传、分类整理、投放监督等工作。《北京市生活垃圾管理条例》中明确规定，对于违反生活垃圾分类要求的个人，先行由生活垃圾分类管理责任人，如小区物业、垃圾桶值守人员等进行劝阻；对拒不听从劝阻的，城管执法部门给予书面警告；再次违反规定的，处50元以上200元以下罚款；依据规定应当受到处罚的个人，自愿参加生活垃圾分类等社区服务活动的，不予行政处罚。</a:t>
            </a:r>
            <a:r>
              <a:rPr sz="2400">
                <a:solidFill>
                  <a:srgbClr val="FF00FF"/>
                </a:solidFill>
                <a:latin typeface="黑体" panose="02010600030101010101" pitchFamily="49" charset="-122"/>
                <a:ea typeface="黑体" panose="02010600030101010101" pitchFamily="49" charset="-122"/>
                <a:sym typeface="+mn-ea"/>
              </a:rPr>
              <a:t> </a:t>
            </a:r>
            <a:endParaRPr sz="2200">
              <a:solidFill>
                <a:srgbClr val="FF00FF"/>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46734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6.在2021年中国美好生活城市评选中，宜昌荣膺“十大秀美之城”称号。“微笑天使”江豚跳起了水中“华尔兹”(下图)，宜昌绿水青山蓝天频繁刷屏朋友圈。这体现该市</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①大力践行生态文明理念</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②推行经济优先发展政策</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③坚持人与自然和谐共生</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④倡导绿色生产生活方式</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A.①②③	B.①②④</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C.①③④	D.②③④</a:t>
            </a:r>
          </a:p>
        </p:txBody>
      </p:sp>
      <p:sp>
        <p:nvSpPr>
          <p:cNvPr id="8" name="矩形 7"/>
          <p:cNvSpPr/>
          <p:nvPr/>
        </p:nvSpPr>
        <p:spPr>
          <a:xfrm flipH="1">
            <a:off x="4343400" y="261747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pic>
        <p:nvPicPr>
          <p:cNvPr id="300" name="h2.jpg" descr="id:2147504437;FounderCES"/>
          <p:cNvPicPr>
            <a:picLocks noChangeAspect="1"/>
          </p:cNvPicPr>
          <p:nvPr/>
        </p:nvPicPr>
        <p:blipFill>
          <a:blip r:embed="rId2"/>
          <a:stretch>
            <a:fillRect/>
          </a:stretch>
        </p:blipFill>
        <p:spPr>
          <a:xfrm>
            <a:off x="6485255" y="3077845"/>
            <a:ext cx="2544445" cy="1582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1039495"/>
            <a:ext cx="10650855" cy="618553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7.节约资源。</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材料一　</a:t>
            </a:r>
            <a:r>
              <a:rPr sz="2400" b="1" dirty="0">
                <a:latin typeface="楷体_GB2312" panose="02010609030101010101" charset="-122"/>
                <a:ea typeface="楷体_GB2312" panose="02010609030101010101" charset="-122"/>
                <a:cs typeface="宋体" panose="02010600030101010101" pitchFamily="2" charset="-122"/>
              </a:rPr>
              <a:t>2020年5月10日至16日是第29个全国城市节约用水宣传周，近30年来，通过普及节水知识，推广节水技术，我国城市节水成效显著。</a:t>
            </a:r>
          </a:p>
          <a:p>
            <a:pPr>
              <a:lnSpc>
                <a:spcPct val="150000"/>
              </a:lnSpc>
            </a:pPr>
            <a:r>
              <a:rPr sz="2400" b="1" dirty="0">
                <a:latin typeface="楷体_GB2312" panose="02010609030101010101" charset="-122"/>
                <a:ea typeface="楷体_GB2312" panose="02010609030101010101" charset="-122"/>
                <a:cs typeface="宋体" panose="02010600030101010101" pitchFamily="2" charset="-122"/>
              </a:rPr>
              <a:t>◆从2000年到2018年，全国城市节水量累计达414亿立方米，相当于四个南水北调中线工程的调水量。</a:t>
            </a:r>
          </a:p>
          <a:p>
            <a:pPr>
              <a:lnSpc>
                <a:spcPct val="150000"/>
              </a:lnSpc>
            </a:pPr>
            <a:r>
              <a:rPr sz="2400" b="1" dirty="0">
                <a:latin typeface="楷体_GB2312" panose="02010609030101010101" charset="-122"/>
                <a:ea typeface="楷体_GB2312" panose="02010609030101010101" charset="-122"/>
                <a:cs typeface="宋体" panose="02010600030101010101" pitchFamily="2" charset="-122"/>
              </a:rPr>
              <a:t>◆2018年全国城市工业用水重复利用量856亿立方米，相当于17个太湖的水量，较2000年增加125%。</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材料二　</a:t>
            </a:r>
            <a:r>
              <a:rPr sz="2400" b="1" dirty="0">
                <a:latin typeface="楷体_GB2312" panose="02010609030101010101" charset="-122"/>
                <a:ea typeface="楷体_GB2312" panose="02010609030101010101" charset="-122"/>
                <a:cs typeface="宋体" panose="02010600030101010101" pitchFamily="2" charset="-122"/>
              </a:rPr>
              <a:t>随着人们生活水平的提高，生产生活用水都唾手可得，但实则来之不易。据分析，普通家庭只要注意改掉不良习惯，就能节水30%左右。截至2019年底，全国共有96个城市创建成为国家节水型城市。</a:t>
            </a:r>
          </a:p>
          <a:p>
            <a:pPr>
              <a:lnSpc>
                <a:spcPct val="150000"/>
              </a:lnSpc>
            </a:pPr>
            <a:endParaRPr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467340" cy="64516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据材料一概括，普及节水知识，推广节水技术带来了哪些成效？</a:t>
            </a:r>
            <a:endParaRPr sz="2400" b="1" dirty="0">
              <a:latin typeface="楷体_GB2312" panose="02010609030101010101" charset="-122"/>
              <a:ea typeface="楷体_GB2312" panose="02010609030101010101" charset="-122"/>
              <a:cs typeface="宋体" panose="02010600030101010101" pitchFamily="2" charset="-122"/>
            </a:endParaRPr>
          </a:p>
        </p:txBody>
      </p:sp>
      <p:sp>
        <p:nvSpPr>
          <p:cNvPr id="8" name="矩形 7"/>
          <p:cNvSpPr/>
          <p:nvPr/>
        </p:nvSpPr>
        <p:spPr>
          <a:xfrm flipH="1">
            <a:off x="893445" y="1978660"/>
            <a:ext cx="10467340" cy="82994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全国城市节水量明显增加，城市工业用水重复利用量增加，水资源利用率提高。</a:t>
            </a:r>
          </a:p>
        </p:txBody>
      </p:sp>
      <p:sp>
        <p:nvSpPr>
          <p:cNvPr id="100" name="文本框 99"/>
          <p:cNvSpPr txBox="1"/>
          <p:nvPr/>
        </p:nvSpPr>
        <p:spPr>
          <a:xfrm>
            <a:off x="749300" y="2844165"/>
            <a:ext cx="9585960" cy="460375"/>
          </a:xfrm>
          <a:prstGeom prst="rect">
            <a:avLst/>
          </a:prstGeom>
          <a:noFill/>
          <a:ln w="9525">
            <a:noFill/>
          </a:ln>
        </p:spPr>
        <p:txBody>
          <a:bodyPr wrap="square">
            <a:spAutoFit/>
          </a:bodyPr>
          <a:lstStyle/>
          <a:p>
            <a:pPr indent="0"/>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2</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材料二给我们什么启示</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并列举生活中两条具体的节水措施。</a:t>
            </a:r>
            <a:endParaRPr lang="zh-CN" altLang="en-US" sz="2400" b="1">
              <a:latin typeface="宋体" panose="02010600030101010101" pitchFamily="2" charset="-122"/>
              <a:ea typeface="宋体" panose="02010600030101010101" pitchFamily="2" charset="-122"/>
            </a:endParaRPr>
          </a:p>
        </p:txBody>
      </p:sp>
      <p:sp>
        <p:nvSpPr>
          <p:cNvPr id="2" name="矩形 1"/>
          <p:cNvSpPr/>
          <p:nvPr/>
        </p:nvSpPr>
        <p:spPr>
          <a:xfrm flipH="1">
            <a:off x="893445" y="3241675"/>
            <a:ext cx="10467340"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启示：增强节水意识，养成良好的节水习惯。节水措施：一水多用；小件衣服手洗等。</a:t>
            </a:r>
          </a:p>
        </p:txBody>
      </p:sp>
      <p:sp>
        <p:nvSpPr>
          <p:cNvPr id="4" name="文本框 3"/>
          <p:cNvSpPr txBox="1"/>
          <p:nvPr/>
        </p:nvSpPr>
        <p:spPr>
          <a:xfrm>
            <a:off x="490855" y="4428490"/>
            <a:ext cx="10213340" cy="460375"/>
          </a:xfrm>
          <a:prstGeom prst="rect">
            <a:avLst/>
          </a:prstGeom>
          <a:noFill/>
          <a:ln w="9525">
            <a:noFill/>
          </a:ln>
        </p:spPr>
        <p:txBody>
          <a:bodyPr wrap="square">
            <a:spAutoFit/>
          </a:bodyPr>
          <a:lstStyle/>
          <a:p>
            <a:pPr indent="266700"/>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3</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据所学知识和以上材料概括</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当前形势下怎样做是我们的必然选择</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zh-CN" altLang="en-US" sz="2400" b="1">
              <a:latin typeface="宋体" panose="02010600030101010101" pitchFamily="2" charset="-122"/>
              <a:ea typeface="宋体" panose="02010600030101010101" pitchFamily="2" charset="-122"/>
            </a:endParaRPr>
          </a:p>
        </p:txBody>
      </p:sp>
      <p:sp>
        <p:nvSpPr>
          <p:cNvPr id="5" name="矩形 4"/>
          <p:cNvSpPr/>
          <p:nvPr/>
        </p:nvSpPr>
        <p:spPr>
          <a:xfrm flipH="1">
            <a:off x="893445" y="4862195"/>
            <a:ext cx="10467340"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转变发展方式，坚持绿色发展，走生产发展、生活富裕、生态良好的文明发展道路，是我们的必然选择。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232535"/>
            <a:ext cx="10699115" cy="396938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8.阅读材料，完成下列要求。</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　　</a:t>
            </a:r>
            <a:r>
              <a:rPr sz="2400" b="1" dirty="0">
                <a:latin typeface="楷体_GB2312" panose="02010609030101010101" charset="-122"/>
                <a:ea typeface="楷体_GB2312" panose="02010609030101010101" charset="-122"/>
                <a:cs typeface="宋体" panose="02010600030101010101" pitchFamily="2" charset="-122"/>
              </a:rPr>
              <a:t>进入旅游大时代，类似攀岩这样的个性旅游方式，逐渐成为一种潮流。但不少驴友的素质却跟不上自己的脚步。在他们的旅行词典里，有领略、放纵、征服等词，唯独没有敬重。所以不少人为风景而来，却成了风景的破坏者。</a:t>
            </a:r>
          </a:p>
          <a:p>
            <a:pPr>
              <a:lnSpc>
                <a:spcPct val="150000"/>
              </a:lnSpc>
            </a:pPr>
            <a:r>
              <a:rPr sz="2400" b="1" dirty="0">
                <a:latin typeface="楷体_GB2312" panose="02010609030101010101" charset="-122"/>
                <a:ea typeface="楷体_GB2312" panose="02010609030101010101" charset="-122"/>
                <a:cs typeface="宋体" panose="02010600030101010101" pitchFamily="2" charset="-122"/>
              </a:rPr>
              <a:t>在江西三清山“巨蟒峰”上打钉攀岩的张某明等三人，终审被判赔600万元修复环境。本案是全国首例故意损毁自然遗迹入刑的刑事案件，也是全国首例检察机关针对损毁自然遗迹提起的生态环境破坏民事公益诉讼案。</a:t>
            </a:r>
          </a:p>
        </p:txBody>
      </p:sp>
      <p:sp>
        <p:nvSpPr>
          <p:cNvPr id="100" name="文本框 99"/>
          <p:cNvSpPr txBox="1"/>
          <p:nvPr/>
        </p:nvSpPr>
        <p:spPr>
          <a:xfrm>
            <a:off x="749935" y="5520055"/>
            <a:ext cx="10699115" cy="1010920"/>
          </a:xfrm>
          <a:prstGeom prst="rect">
            <a:avLst/>
          </a:prstGeom>
          <a:noFill/>
          <a:ln w="9525">
            <a:noFill/>
          </a:ln>
        </p:spPr>
        <p:txBody>
          <a:bodyPr wrap="square">
            <a:spAutoFit/>
          </a:bodyPr>
          <a:lstStyle/>
          <a:p>
            <a:pPr indent="0">
              <a:lnSpc>
                <a:spcPct val="130000"/>
              </a:lnSpc>
            </a:pPr>
            <a:r>
              <a:rPr lang="en-US" altLang="zh-CN" sz="2300" b="0">
                <a:solidFill>
                  <a:srgbClr val="000000"/>
                </a:solidFill>
                <a:latin typeface="楷体_GB2312" panose="02010609030101010101" charset="-122"/>
                <a:ea typeface="楷体_GB2312" panose="02010609030101010101" charset="-122"/>
                <a:cs typeface="方正楷体_GBK" charset="0"/>
              </a:rPr>
              <a:t>   《</a:t>
            </a:r>
            <a:r>
              <a:rPr lang="zh-CN" altLang="en-US" sz="2300" b="0">
                <a:solidFill>
                  <a:srgbClr val="000000"/>
                </a:solidFill>
                <a:latin typeface="楷体_GB2312" panose="02010609030101010101" charset="-122"/>
                <a:ea typeface="楷体_GB2312" panose="02010609030101010101" charset="-122"/>
                <a:cs typeface="方正楷体_GBK" charset="0"/>
              </a:rPr>
              <a:t>中华人民共和国刑法</a:t>
            </a:r>
            <a:r>
              <a:rPr lang="en-US" altLang="zh-CN" sz="2300" b="0">
                <a:solidFill>
                  <a:srgbClr val="000000"/>
                </a:solidFill>
                <a:latin typeface="楷体_GB2312" panose="02010609030101010101" charset="-122"/>
                <a:ea typeface="楷体_GB2312" panose="02010609030101010101" charset="-122"/>
                <a:cs typeface="方正楷体_GBK" charset="0"/>
              </a:rPr>
              <a:t>》</a:t>
            </a:r>
            <a:r>
              <a:rPr lang="zh-CN" altLang="en-US" sz="2300" b="0">
                <a:solidFill>
                  <a:srgbClr val="000000"/>
                </a:solidFill>
                <a:latin typeface="楷体_GB2312" panose="02010609030101010101" charset="-122"/>
                <a:ea typeface="楷体_GB2312" panose="02010609030101010101" charset="-122"/>
                <a:cs typeface="方正楷体_GBK" charset="0"/>
              </a:rPr>
              <a:t>第三百二十四条故意损毁国家保护的名胜古迹、情节严重的</a:t>
            </a:r>
            <a:r>
              <a:rPr lang="en-US" altLang="zh-CN" sz="2300" b="0">
                <a:solidFill>
                  <a:srgbClr val="000000"/>
                </a:solidFill>
                <a:latin typeface="楷体_GB2312" panose="02010609030101010101" charset="-122"/>
                <a:ea typeface="楷体_GB2312" panose="02010609030101010101" charset="-122"/>
                <a:cs typeface="方正楷体_GBK" charset="0"/>
              </a:rPr>
              <a:t>，</a:t>
            </a:r>
            <a:r>
              <a:rPr lang="zh-CN" altLang="en-US" sz="2300" b="0">
                <a:solidFill>
                  <a:srgbClr val="000000"/>
                </a:solidFill>
                <a:latin typeface="楷体_GB2312" panose="02010609030101010101" charset="-122"/>
                <a:ea typeface="楷体_GB2312" panose="02010609030101010101" charset="-122"/>
                <a:cs typeface="方正楷体_GBK" charset="0"/>
              </a:rPr>
              <a:t>处五年以下有期徒刑或者拘役</a:t>
            </a:r>
            <a:r>
              <a:rPr lang="en-US" altLang="zh-CN" sz="2300" b="0">
                <a:solidFill>
                  <a:srgbClr val="000000"/>
                </a:solidFill>
                <a:latin typeface="楷体_GB2312" panose="02010609030101010101" charset="-122"/>
                <a:ea typeface="楷体_GB2312" panose="02010609030101010101" charset="-122"/>
                <a:cs typeface="方正楷体_GBK" charset="0"/>
              </a:rPr>
              <a:t>，</a:t>
            </a:r>
            <a:r>
              <a:rPr lang="zh-CN" altLang="en-US" sz="2300" b="0">
                <a:solidFill>
                  <a:srgbClr val="000000"/>
                </a:solidFill>
                <a:latin typeface="楷体_GB2312" panose="02010609030101010101" charset="-122"/>
                <a:ea typeface="楷体_GB2312" panose="02010609030101010101" charset="-122"/>
                <a:cs typeface="方正楷体_GBK" charset="0"/>
              </a:rPr>
              <a:t>并处或者单处罚金。</a:t>
            </a:r>
            <a:endParaRPr lang="zh-CN" altLang="en-US" sz="2300">
              <a:latin typeface="楷体_GB2312" panose="02010609030101010101" charset="-122"/>
              <a:ea typeface="楷体_GB2312" panose="02010609030101010101" charset="-122"/>
            </a:endParaRPr>
          </a:p>
        </p:txBody>
      </p:sp>
      <p:pic>
        <p:nvPicPr>
          <p:cNvPr id="301" name="相关链接.eps" descr="id:2147504444;FounderCES"/>
          <p:cNvPicPr>
            <a:picLocks noChangeAspect="1"/>
          </p:cNvPicPr>
          <p:nvPr/>
        </p:nvPicPr>
        <p:blipFill>
          <a:blip r:embed="rId2"/>
          <a:stretch>
            <a:fillRect/>
          </a:stretch>
        </p:blipFill>
        <p:spPr>
          <a:xfrm>
            <a:off x="904875" y="5201920"/>
            <a:ext cx="1390650" cy="27305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3250" y="1075690"/>
            <a:ext cx="10930890" cy="64516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1</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从人与自然的关系角度概括我们应该从材料事例中吸取哪些教训？</a:t>
            </a:r>
          </a:p>
        </p:txBody>
      </p:sp>
      <p:sp>
        <p:nvSpPr>
          <p:cNvPr id="8" name="矩形 7"/>
          <p:cNvSpPr/>
          <p:nvPr/>
        </p:nvSpPr>
        <p:spPr>
          <a:xfrm flipH="1">
            <a:off x="796290" y="1644015"/>
            <a:ext cx="10544810"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人类不能肆意凌驾于自然之上；人们应该敬畏自然、尊重自然、保护自然、珍爱自然，坚持与自然和谐共生。</a:t>
            </a:r>
          </a:p>
        </p:txBody>
      </p:sp>
      <p:sp>
        <p:nvSpPr>
          <p:cNvPr id="100" name="文本框 99"/>
          <p:cNvSpPr txBox="1"/>
          <p:nvPr/>
        </p:nvSpPr>
        <p:spPr>
          <a:xfrm>
            <a:off x="337185" y="2735580"/>
            <a:ext cx="10545445" cy="645160"/>
          </a:xfrm>
          <a:prstGeom prst="rect">
            <a:avLst/>
          </a:prstGeom>
          <a:noFill/>
          <a:ln w="9525">
            <a:noFill/>
          </a:ln>
        </p:spPr>
        <p:txBody>
          <a:bodyPr wrap="square">
            <a:spAutoFit/>
          </a:bodyPr>
          <a:lstStyle/>
          <a:p>
            <a:pPr indent="266700">
              <a:lnSpc>
                <a:spcPct val="150000"/>
              </a:lnSpc>
            </a:pP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2</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推断这起民事公益诉讼案将产生怎样的积极影响。</a:t>
            </a:r>
            <a:endParaRPr lang="zh-CN" altLang="en-US" sz="2400" b="1">
              <a:latin typeface="宋体" panose="02010600030101010101" pitchFamily="2" charset="-122"/>
              <a:ea typeface="宋体" panose="02010600030101010101" pitchFamily="2" charset="-122"/>
            </a:endParaRPr>
          </a:p>
        </p:txBody>
      </p:sp>
      <p:sp>
        <p:nvSpPr>
          <p:cNvPr id="2" name="矩形 1"/>
          <p:cNvSpPr/>
          <p:nvPr/>
        </p:nvSpPr>
        <p:spPr>
          <a:xfrm flipH="1">
            <a:off x="796290" y="3324860"/>
            <a:ext cx="10544810"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有利于增强人们的法治观念、环保意识，规范游客的旅游行为；有利于营造尊重自然、保护自然的社会氛围，建设环境友好型社会；有利于用法治护航生态文明建设。</a:t>
            </a:r>
          </a:p>
        </p:txBody>
      </p:sp>
      <p:sp>
        <p:nvSpPr>
          <p:cNvPr id="4" name="文本框 3"/>
          <p:cNvSpPr txBox="1"/>
          <p:nvPr/>
        </p:nvSpPr>
        <p:spPr>
          <a:xfrm>
            <a:off x="373380" y="5106035"/>
            <a:ext cx="10544810" cy="460375"/>
          </a:xfrm>
          <a:prstGeom prst="rect">
            <a:avLst/>
          </a:prstGeom>
          <a:noFill/>
          <a:ln w="9525">
            <a:noFill/>
          </a:ln>
        </p:spPr>
        <p:txBody>
          <a:bodyPr wrap="square">
            <a:spAutoFit/>
          </a:bodyPr>
          <a:lstStyle/>
          <a:p>
            <a:pPr indent="266700"/>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3</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从法治角度分析</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张某明等三人被处罚说明了什么</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zh-CN" altLang="en-US" sz="2400" b="1">
              <a:latin typeface="宋体" panose="02010600030101010101" pitchFamily="2" charset="-122"/>
              <a:ea typeface="宋体" panose="02010600030101010101" pitchFamily="2" charset="-122"/>
            </a:endParaRPr>
          </a:p>
        </p:txBody>
      </p:sp>
      <p:sp>
        <p:nvSpPr>
          <p:cNvPr id="5" name="矩形 4"/>
          <p:cNvSpPr/>
          <p:nvPr/>
        </p:nvSpPr>
        <p:spPr>
          <a:xfrm flipH="1">
            <a:off x="823595" y="5518150"/>
            <a:ext cx="10544810"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我国坚持厉行法治；任何违法行为都要承担相应的法律责任，受到一定的法律制裁；公民要增强法律意识，正确行使权利，自觉履行义务，依法办事。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8035" y="1076960"/>
            <a:ext cx="10835005" cy="5631180"/>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rPr>
              <a:t>热点2：碳达峰、碳中和</a:t>
            </a:r>
          </a:p>
          <a:p>
            <a:pPr indent="457200" fontAlgn="auto">
              <a:lnSpc>
                <a:spcPct val="150000"/>
              </a:lnSpc>
            </a:pPr>
            <a:r>
              <a:rPr sz="2400">
                <a:solidFill>
                  <a:schemeClr val="tx1"/>
                </a:solidFill>
                <a:latin typeface="宋体" panose="02010600030101010101" pitchFamily="2" charset="-122"/>
                <a:ea typeface="宋体" panose="02010600030101010101" pitchFamily="2" charset="-122"/>
              </a:rPr>
              <a:t> 国家主席习近平出席领导人气候峰会时说：“中国将力争2030年前实现碳达峰、2060年前实现碳中和。中国承诺实现目标的时间，远远短于发达国家所用的时间。”习近平在中央财经会议上强调：“我国实现碳达峰和碳中和的目标，是党中央作出的重大战略决策，关系子孙后代，这是一场硬仗，也是对我们党治国理政能力的一场大考。”</a:t>
            </a:r>
          </a:p>
          <a:p>
            <a:pPr indent="457200" fontAlgn="auto">
              <a:lnSpc>
                <a:spcPct val="150000"/>
              </a:lnSpc>
            </a:pPr>
            <a:r>
              <a:rPr sz="2400">
                <a:solidFill>
                  <a:schemeClr val="tx1"/>
                </a:solidFill>
                <a:latin typeface="宋体" panose="02010600030101010101" pitchFamily="2" charset="-122"/>
                <a:ea typeface="宋体" panose="02010600030101010101" pitchFamily="2" charset="-122"/>
              </a:rPr>
              <a:t> 碳达峰是指二氧化碳年总量的排放在某一个时期达到历史最高值，达到峰值之后逐步降低。碳中和是指企业、团体或个人测算在一定时间内产生的温室气体排放总量，通过植树、节能减排等方式抵消人为产生的二氧化碳，也就实现了“碳中和”。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1200" y="1556385"/>
            <a:ext cx="10857230" cy="4523105"/>
          </a:xfrm>
          <a:prstGeom prst="rect">
            <a:avLst/>
          </a:prstGeom>
          <a:noFill/>
          <a:ln w="9525">
            <a:noFill/>
          </a:ln>
        </p:spPr>
        <p:txBody>
          <a:bodyPr wrap="square">
            <a:spAutoFit/>
          </a:bodyPr>
          <a:lstStyle/>
          <a:p>
            <a:pPr indent="0" algn="l">
              <a:lnSpc>
                <a:spcPct val="150000"/>
              </a:lnSpc>
            </a:pPr>
            <a:r>
              <a:rPr sz="2400">
                <a:solidFill>
                  <a:srgbClr val="FF00FF"/>
                </a:solidFill>
                <a:latin typeface="黑体" panose="02010600030101010101" pitchFamily="49" charset="-122"/>
                <a:ea typeface="黑体" panose="02010600030101010101" pitchFamily="49" charset="-122"/>
              </a:rPr>
              <a:t>热点3：习近平总书记青海考察</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十四五”开局之年，建党百年之际，2021年6月7日至9日，习近平总书记踏上高原，看企业、访社区、进农村、考察自然保护区，发表重要讲话，为推进青藏高原生态保护和高质量发展指明方向。习近平总书记在青海考察时强调：保护好青海生态环境，是“国之大者”。 要牢固树立绿水青山就是金山银山理念，切实保护好地球第三极生态。心怀“国之大者”，筑牢生态屏障，坚持生态优先、推动高质量发展、创造高品质生活有机结合、相得益彰，青海这片高原大地一定能交出合格答卷、创造新的成绩。</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448435"/>
            <a:ext cx="10403205" cy="4523105"/>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热点4：环境保护督察</a:t>
            </a:r>
          </a:p>
          <a:p>
            <a:pPr indent="457200"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中央生态环保督察基本建立了一套比较完备的制度体系。研究制定100多个模板范式，根据每一轮、每一批的具体情况及时修改完善，进一步规范督察工作。中央生态环保督察的领导体制也在不断强化。相关部门正在研究制定《中央生态环境保护督察整改工作规定》，下一步，将把深入打好污染防治攻坚战作为“国之大者”，持续开展第二轮督察，不断深化专项督察，继续抓好生态环境警示片的拍摄制作，切实推动督察整改，有序推动中央生态环境保护督察向纵深发展。</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448435"/>
            <a:ext cx="10403205" cy="3969385"/>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热点5：生态文明贵阳国际论坛</a:t>
            </a:r>
          </a:p>
          <a:p>
            <a:pPr indent="457200"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2021年7月12日，贵州再次成为焦点。以“低碳转型绿色发展——共同构建人与自然生命共同体”为主题的第11届生态文明贵阳国际论坛开幕，国内外政商代表和专家学者齐聚贵阳，问道生态文明。生态文明贵阳国际论坛承载了中国在生态环境改善、应对气候变化、可持续发展领域等国际交流合作中的重要作用，向国际社会展示了中国生态文明建设的成果，成为我国贯彻落实新发展理念特别是绿色发展、开放发展的重要平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448435"/>
            <a:ext cx="10403205" cy="4523105"/>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热点6：《河北省“十四五”公共机构节约能源资源工作规划》</a:t>
            </a:r>
          </a:p>
          <a:p>
            <a:pPr indent="457200"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河北省机关事务管理局、河北省发改委日前印发《河北省“十四五”公共机构节约能源资源工作规划》提出，剔除疫情因素，以2019年能源、水资源消费以及碳排放为基数，到2025年全省公共机构单位建筑面积能耗下降5%、人均综合能耗下降6%，人均用水量下降5%，单位建筑面积碳排放下降7%。根据规划，“十四五”期间，以绿色低碳发展为目标，河北省将组织开展“低碳引领行动”“节水护水行动”“生活垃圾分类行动”“绿色低碳生活方式倡导行动”等十一项绿色低碳转型新行动。</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19150" y="2145030"/>
            <a:ext cx="10551795" cy="3969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1.当前我国资源形势严峻。我国自然资源丰富，总量大，种类多，但人均占有量少，开发难度大，总体上资源紧缺。</a:t>
            </a:r>
          </a:p>
          <a:p>
            <a:pPr>
              <a:lnSpc>
                <a:spcPct val="150000"/>
              </a:lnSpc>
            </a:pPr>
            <a:r>
              <a:rPr sz="2400" b="1" dirty="0">
                <a:latin typeface="宋体" panose="02010600030101010101" pitchFamily="2" charset="-122"/>
                <a:ea typeface="宋体" panose="02010600030101010101" pitchFamily="2" charset="-122"/>
              </a:rPr>
              <a:t>2.当前我国生态环境虽总体有所改善，但生态环境总体形势仍不乐观。</a:t>
            </a:r>
          </a:p>
          <a:p>
            <a:pPr>
              <a:lnSpc>
                <a:spcPct val="150000"/>
              </a:lnSpc>
            </a:pPr>
            <a:r>
              <a:rPr sz="2400" b="1" dirty="0">
                <a:latin typeface="宋体" panose="02010600030101010101" pitchFamily="2" charset="-122"/>
                <a:ea typeface="宋体" panose="02010600030101010101" pitchFamily="2" charset="-122"/>
              </a:rPr>
              <a:t>3.环境恶化加剧自然灾害的发生，严重破坏生态平衡，威胁着人民的生命安全和身体健康。</a:t>
            </a:r>
          </a:p>
          <a:p>
            <a:pPr>
              <a:lnSpc>
                <a:spcPct val="150000"/>
              </a:lnSpc>
            </a:pPr>
            <a:r>
              <a:rPr sz="2400" b="1" dirty="0">
                <a:latin typeface="宋体" panose="02010600030101010101" pitchFamily="2" charset="-122"/>
                <a:ea typeface="宋体" panose="02010600030101010101" pitchFamily="2" charset="-122"/>
              </a:rPr>
              <a:t>4.资源日益短缺，环境污染严重，生态系统退化，经济发展与资源环境之间的矛盾日益突出，已经成为我国经济社会发展必须面对的严峻挑战。</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数据透视</a:t>
              </a:r>
              <a:r>
                <a:rPr kumimoji="1" lang="zh-CN" altLang="en-US" sz="3600" b="1" dirty="0" smtClean="0">
                  <a:latin typeface="黑体" panose="02010600030101010101" pitchFamily="49" charset="-122"/>
                  <a:ea typeface="黑体" panose="02010600030101010101" pitchFamily="49" charset="-122"/>
                </a:rPr>
                <a:t>  知识清单</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1837</Words>
  <Application>WPS 演示</Application>
  <PresentationFormat>自定义</PresentationFormat>
  <Paragraphs>190</Paragraphs>
  <Slides>34</Slides>
  <Notes>2</Notes>
  <HiddenSlides>0</HiddenSlides>
  <MMClips>0</MMClips>
  <ScaleCrop>false</ScaleCrop>
  <HeadingPairs>
    <vt:vector size="4" baseType="variant">
      <vt:variant>
        <vt:lpstr>主题</vt:lpstr>
      </vt:variant>
      <vt:variant>
        <vt:i4>6</vt:i4>
      </vt:variant>
      <vt:variant>
        <vt:lpstr>幻灯片标题</vt:lpstr>
      </vt:variant>
      <vt:variant>
        <vt:i4>34</vt:i4>
      </vt:variant>
    </vt:vector>
  </HeadingPairs>
  <TitlesOfParts>
    <vt:vector size="40" baseType="lpstr">
      <vt:lpstr>Office 主题​​</vt:lpstr>
      <vt:lpstr>2_自定义设计方案</vt:lpstr>
      <vt:lpstr>1_自定义设计方案</vt:lpstr>
      <vt:lpstr>自定义设计方案</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1106</cp:revision>
  <dcterms:created xsi:type="dcterms:W3CDTF">2020-07-19T08:35:00Z</dcterms:created>
  <dcterms:modified xsi:type="dcterms:W3CDTF">2022-02-25T14:19:08Z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