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Layouts/slideLayout43.xml" ContentType="application/vnd.openxmlformats-officedocument.presentationml.slideLayout+xml"/>
  <Override PartName="/ppt/tags/tag68.xml" ContentType="application/vnd.openxmlformats-officedocument.presentationml.tags+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Layouts/slideLayout62.xml" ContentType="application/vnd.openxmlformats-officedocument.presentationml.slideLayout+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slideLayouts/slideLayout40.xml" ContentType="application/vnd.openxmlformats-officedocument.presentationml.slideLayout+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slides/slide79.xml" ContentType="application/vnd.openxmlformats-officedocument.presentationml.slide+xml"/>
  <Override PartName="/ppt/tags/tag32.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tags/tag7.xml" ContentType="application/vnd.openxmlformats-officedocument.presentationml.tags+xml"/>
  <Override PartName="/ppt/tags/tag103.xml" ContentType="application/vnd.openxmlformats-officedocument.presentationml.tags+xml"/>
  <Override PartName="/ppt/theme/theme4.xml" ContentType="application/vnd.openxmlformats-officedocument.theme+xml"/>
  <Override PartName="/ppt/slideLayouts/slideLayout67.xml" ContentType="application/vnd.openxmlformats-officedocument.presentationml.slideLayout+xml"/>
  <Override PartName="/ppt/tags/tag150.xml" ContentType="application/vnd.openxmlformats-officedocument.presentationml.tags+xml"/>
  <Override PartName="/ppt/notesSlides/notesSlide1.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tags/tag59.xml" ContentType="application/vnd.openxmlformats-officedocument.presentationml.tags+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70.xml" ContentType="application/vnd.openxmlformats-officedocument.presentationml.slideLayout+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slideLayouts/slideLayout42.xml" ContentType="application/vnd.openxmlformats-officedocument.presentationml.slideLayout+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slideLayouts/slideLayout50.xml" ContentType="application/vnd.openxmlformats-officedocument.presentationml.slideLayout+xml"/>
  <Override PartName="/ppt/tags/tag64.xml" ContentType="application/vnd.openxmlformats-officedocument.presentationml.tags+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66.xml" ContentType="application/vnd.openxmlformats-officedocument.presentationml.slideLayout+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tags/tag58.xml" ContentType="application/vnd.openxmlformats-officedocument.presentationml.tags+xml"/>
  <Override PartName="/ppt/slideLayouts/slideLayout44.xml" ContentType="application/vnd.openxmlformats-officedocument.presentationml.slideLayout+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slideLayouts/slideLayout41.xml" ContentType="application/vnd.openxmlformats-officedocument.presentationml.slideLayout+xml"/>
  <Override PartName="/ppt/tags/tag66.xml" ContentType="application/vnd.openxmlformats-officedocument.presentationml.tags+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30.xml" ContentType="application/vnd.openxmlformats-officedocument.presentationml.slideLayout+xml"/>
  <Override PartName="/ppt/tags/tag55.xml" ContentType="application/vnd.openxmlformats-officedocument.presentationml.tags+xml"/>
  <Override PartName="/ppt/tags/tag15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7" r:id="rId2"/>
    <p:sldMasterId id="2147483689" r:id="rId3"/>
    <p:sldMasterId id="2147483701" r:id="rId4"/>
    <p:sldMasterId id="2147483713" r:id="rId5"/>
  </p:sldMasterIdLst>
  <p:notesMasterIdLst>
    <p:notesMasterId r:id="rId95"/>
  </p:notesMasterIdLst>
  <p:handoutMasterIdLst>
    <p:handoutMasterId r:id="rId96"/>
  </p:handoutMasterIdLst>
  <p:sldIdLst>
    <p:sldId id="482" r:id="rId6"/>
    <p:sldId id="726" r:id="rId7"/>
    <p:sldId id="332" r:id="rId8"/>
    <p:sldId id="516" r:id="rId9"/>
    <p:sldId id="261" r:id="rId10"/>
    <p:sldId id="488" r:id="rId11"/>
    <p:sldId id="518" r:id="rId12"/>
    <p:sldId id="519" r:id="rId13"/>
    <p:sldId id="520" r:id="rId14"/>
    <p:sldId id="598" r:id="rId15"/>
    <p:sldId id="599" r:id="rId16"/>
    <p:sldId id="600" r:id="rId17"/>
    <p:sldId id="601" r:id="rId18"/>
    <p:sldId id="604" r:id="rId19"/>
    <p:sldId id="609" r:id="rId20"/>
    <p:sldId id="610" r:id="rId21"/>
    <p:sldId id="611" r:id="rId22"/>
    <p:sldId id="612" r:id="rId23"/>
    <p:sldId id="613" r:id="rId24"/>
    <p:sldId id="620" r:id="rId25"/>
    <p:sldId id="621" r:id="rId26"/>
    <p:sldId id="622" r:id="rId27"/>
    <p:sldId id="623" r:id="rId28"/>
    <p:sldId id="624" r:id="rId29"/>
    <p:sldId id="625" r:id="rId30"/>
    <p:sldId id="626" r:id="rId31"/>
    <p:sldId id="631" r:id="rId32"/>
    <p:sldId id="632" r:id="rId33"/>
    <p:sldId id="658" r:id="rId34"/>
    <p:sldId id="659" r:id="rId35"/>
    <p:sldId id="660" r:id="rId36"/>
    <p:sldId id="661" r:id="rId37"/>
    <p:sldId id="662" r:id="rId38"/>
    <p:sldId id="667" r:id="rId39"/>
    <p:sldId id="668" r:id="rId40"/>
    <p:sldId id="669" r:id="rId41"/>
    <p:sldId id="670" r:id="rId42"/>
    <p:sldId id="671" r:id="rId43"/>
    <p:sldId id="672" r:id="rId44"/>
    <p:sldId id="673" r:id="rId45"/>
    <p:sldId id="674" r:id="rId46"/>
    <p:sldId id="678" r:id="rId47"/>
    <p:sldId id="679" r:id="rId48"/>
    <p:sldId id="680" r:id="rId49"/>
    <p:sldId id="681" r:id="rId50"/>
    <p:sldId id="682" r:id="rId51"/>
    <p:sldId id="690" r:id="rId52"/>
    <p:sldId id="691" r:id="rId53"/>
    <p:sldId id="692" r:id="rId54"/>
    <p:sldId id="718" r:id="rId55"/>
    <p:sldId id="719" r:id="rId56"/>
    <p:sldId id="720" r:id="rId57"/>
    <p:sldId id="727" r:id="rId58"/>
    <p:sldId id="721" r:id="rId59"/>
    <p:sldId id="722" r:id="rId60"/>
    <p:sldId id="723" r:id="rId61"/>
    <p:sldId id="724" r:id="rId62"/>
    <p:sldId id="783" r:id="rId63"/>
    <p:sldId id="785" r:id="rId64"/>
    <p:sldId id="786" r:id="rId65"/>
    <p:sldId id="787" r:id="rId66"/>
    <p:sldId id="788" r:id="rId67"/>
    <p:sldId id="789" r:id="rId68"/>
    <p:sldId id="790" r:id="rId69"/>
    <p:sldId id="791" r:id="rId70"/>
    <p:sldId id="792" r:id="rId71"/>
    <p:sldId id="793" r:id="rId72"/>
    <p:sldId id="794" r:id="rId73"/>
    <p:sldId id="795" r:id="rId74"/>
    <p:sldId id="797" r:id="rId75"/>
    <p:sldId id="799" r:id="rId76"/>
    <p:sldId id="800" r:id="rId77"/>
    <p:sldId id="801" r:id="rId78"/>
    <p:sldId id="802" r:id="rId79"/>
    <p:sldId id="803" r:id="rId80"/>
    <p:sldId id="804" r:id="rId81"/>
    <p:sldId id="805" r:id="rId82"/>
    <p:sldId id="806" r:id="rId83"/>
    <p:sldId id="807" r:id="rId84"/>
    <p:sldId id="808" r:id="rId85"/>
    <p:sldId id="809" r:id="rId86"/>
    <p:sldId id="810" r:id="rId87"/>
    <p:sldId id="812" r:id="rId88"/>
    <p:sldId id="813" r:id="rId89"/>
    <p:sldId id="814" r:id="rId90"/>
    <p:sldId id="815" r:id="rId91"/>
    <p:sldId id="816" r:id="rId92"/>
    <p:sldId id="817" r:id="rId93"/>
    <p:sldId id="818" r:id="rId9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59"/>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格式0">
    <p:spTree>
      <p:nvGrpSpPr>
        <p:cNvPr id="1" name=""/>
        <p:cNvGrpSpPr/>
        <p:nvPr/>
      </p:nvGrpSpPr>
      <p:grpSpPr>
        <a:xfrm>
          <a:off x="0" y="0"/>
          <a:ext cx="0" cy="0"/>
          <a:chOff x="0" y="0"/>
          <a:chExt cx="0" cy="0"/>
        </a:xfrm>
      </p:grpSpPr>
      <p:sp>
        <p:nvSpPr>
          <p:cNvPr id="18" name="矩形 6"/>
          <p:cNvSpPr/>
          <p:nvPr userDrawn="1"/>
        </p:nvSpPr>
        <p:spPr>
          <a:xfrm>
            <a:off x="307633" y="5498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endPar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类型九</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表格类</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格式4">
    <p:spTree>
      <p:nvGrpSpPr>
        <p:cNvPr id="1" name=""/>
        <p:cNvGrpSpPr/>
        <p:nvPr/>
      </p:nvGrpSpPr>
      <p:grpSpPr>
        <a:xfrm>
          <a:off x="0" y="0"/>
          <a:ext cx="0" cy="0"/>
          <a:chOff x="0" y="0"/>
          <a:chExt cx="0" cy="0"/>
        </a:xfrm>
      </p:grpSpPr>
      <p:sp>
        <p:nvSpPr>
          <p:cNvPr id="18" name="矩形 6"/>
          <p:cNvSpPr/>
          <p:nvPr userDrawn="1"/>
        </p:nvSpPr>
        <p:spPr>
          <a:xfrm>
            <a:off x="306998"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249555" y="116205"/>
            <a:ext cx="11885295" cy="95313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类型十</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措施、行为或现象的发生条件、必要性、紧迫性探究类</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类型十一</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某种现象出现的原因(条件)类</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类型十二</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论证类</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类型十三</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分析、解释联系类</a:t>
            </a: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格式4">
    <p:spTree>
      <p:nvGrpSpPr>
        <p:cNvPr id="1" name=""/>
        <p:cNvGrpSpPr/>
        <p:nvPr/>
      </p:nvGrpSpPr>
      <p:grpSpPr>
        <a:xfrm>
          <a:off x="0" y="0"/>
          <a:ext cx="0" cy="0"/>
          <a:chOff x="0" y="0"/>
          <a:chExt cx="0" cy="0"/>
        </a:xfrm>
      </p:grpSpPr>
      <p:sp>
        <p:nvSpPr>
          <p:cNvPr id="18" name="矩形 6"/>
          <p:cNvSpPr/>
          <p:nvPr userDrawn="1"/>
        </p:nvSpPr>
        <p:spPr>
          <a:xfrm>
            <a:off x="307633" y="57456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类型十四</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具体设问类</a:t>
            </a: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类型一</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说明(表明)、观点、道理、结论类</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类型二</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劝诫、劝说、告诫类</a:t>
            </a: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类型三</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评价行为类</a:t>
            </a: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类型四</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人物行为结果或态度的原因探究类</a:t>
            </a: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类型五</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反思、启示、教训、建议、设想类</a:t>
            </a:r>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类型六</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作用、影响(意义或者危害)</a:t>
            </a:r>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类型七</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归纳关系类</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非选择题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类型八</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归纳品质、意识、素质、正能量类</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30.xml"/><Relationship Id="rId16" Type="http://schemas.openxmlformats.org/officeDocument/2006/relationships/tags" Target="../tags/tag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ags" Target="../tags/tag6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41.xml"/><Relationship Id="rId16" Type="http://schemas.openxmlformats.org/officeDocument/2006/relationships/tags" Target="../tags/tag6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6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4.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5.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image" Target="../media/image1.png"/><Relationship Id="rId2" Type="http://schemas.openxmlformats.org/officeDocument/2006/relationships/tags" Target="../tags/tag124.xml"/><Relationship Id="rId16" Type="http://schemas.openxmlformats.org/officeDocument/2006/relationships/slide" Target="slide3.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5" Type="http://schemas.openxmlformats.org/officeDocument/2006/relationships/slideLayout" Target="../slideLayouts/slideLayout57.xml"/><Relationship Id="rId10" Type="http://schemas.openxmlformats.org/officeDocument/2006/relationships/tags" Target="../tags/tag132.xml"/><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tags" Target="../tags/tag136.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6.xml"/><Relationship Id="rId1" Type="http://schemas.openxmlformats.org/officeDocument/2006/relationships/tags" Target="../tags/tag155.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image" Target="../media/image1.png"/><Relationship Id="rId2" Type="http://schemas.openxmlformats.org/officeDocument/2006/relationships/tags" Target="../tags/tag138.xml"/><Relationship Id="rId16" Type="http://schemas.openxmlformats.org/officeDocument/2006/relationships/slide" Target="slide2.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slideLayout" Target="../slideLayouts/slideLayout57.xml"/><Relationship Id="rId10" Type="http://schemas.openxmlformats.org/officeDocument/2006/relationships/tags" Target="../tags/tag146.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slide" Target="slide5.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slide" Target="slide5.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2.xml"/><Relationship Id="rId1" Type="http://schemas.openxmlformats.org/officeDocument/2006/relationships/tags" Target="../tags/tag161.xml"/><Relationship Id="rId4" Type="http://schemas.openxmlformats.org/officeDocument/2006/relationships/slide" Target="slide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64.xml"/><Relationship Id="rId1" Type="http://schemas.openxmlformats.org/officeDocument/2006/relationships/tags" Target="../tags/tag163.xml"/><Relationship Id="rId4" Type="http://schemas.openxmlformats.org/officeDocument/2006/relationships/slide" Target="slide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66.xml"/><Relationship Id="rId1" Type="http://schemas.openxmlformats.org/officeDocument/2006/relationships/tags" Target="../tags/tag165.xml"/><Relationship Id="rId4" Type="http://schemas.openxmlformats.org/officeDocument/2006/relationships/slide" Target="slide5.xml"/></Relationships>
</file>

<file path=ppt/slides/_rels/slide4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2.xml"/><Relationship Id="rId1" Type="http://schemas.openxmlformats.org/officeDocument/2006/relationships/tags" Target="../tags/tag151.xml"/><Relationship Id="rId5" Type="http://schemas.openxmlformats.org/officeDocument/2006/relationships/slide" Target="slide5.xml"/><Relationship Id="rId4"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68.xml"/><Relationship Id="rId1" Type="http://schemas.openxmlformats.org/officeDocument/2006/relationships/tags" Target="../tags/tag167.xml"/><Relationship Id="rId4" Type="http://schemas.openxmlformats.org/officeDocument/2006/relationships/slide" Target="slide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0.xml"/><Relationship Id="rId1" Type="http://schemas.openxmlformats.org/officeDocument/2006/relationships/tags" Target="../tags/tag169.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2.xml"/><Relationship Id="rId1" Type="http://schemas.openxmlformats.org/officeDocument/2006/relationships/tags" Target="../tags/tag171.xml"/><Relationship Id="rId4" Type="http://schemas.openxmlformats.org/officeDocument/2006/relationships/slide" Target="slide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74.xml"/><Relationship Id="rId1" Type="http://schemas.openxmlformats.org/officeDocument/2006/relationships/tags" Target="../tags/tag173.xml"/><Relationship Id="rId4" Type="http://schemas.openxmlformats.org/officeDocument/2006/relationships/slide" Target="slide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slide" Target="slide5.xml"/></Relationships>
</file>

<file path=ppt/slides/_rels/slide7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8.xml"/><Relationship Id="rId1" Type="http://schemas.openxmlformats.org/officeDocument/2006/relationships/tags" Target="../tags/tag177.xml"/><Relationship Id="rId4" Type="http://schemas.openxmlformats.org/officeDocument/2006/relationships/slide" Target="slide5.xml"/></Relationships>
</file>

<file path=ppt/slides/_rels/slide8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4.xml"/><Relationship Id="rId1" Type="http://schemas.openxmlformats.org/officeDocument/2006/relationships/tags" Target="../tags/tag153.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2959735" y="2008505"/>
            <a:ext cx="6517647" cy="585080"/>
            <a:chOff x="3027246" y="1928752"/>
            <a:chExt cx="6393084" cy="959882"/>
          </a:xfrm>
        </p:grpSpPr>
        <p:sp>
          <p:nvSpPr>
            <p:cNvPr id="38" name="圆角矩形 6"/>
            <p:cNvSpPr/>
            <p:nvPr>
              <p:custDataLst>
                <p:tags r:id="rId1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1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说明(表明)、观点、道理、结论类</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77966" y="924595"/>
            <a:ext cx="10391377" cy="1106805"/>
          </a:xfrm>
          <a:prstGeom prst="rect">
            <a:avLst/>
          </a:prstGeom>
          <a:noFill/>
          <a:ln w="9525">
            <a:noFill/>
          </a:ln>
        </p:spPr>
        <p:txBody>
          <a:bodyPr wrap="square" anchor="t">
            <a:spAutoFit/>
          </a:bodyPr>
          <a:lstStyle/>
          <a:p>
            <a:pPr algn="ctr">
              <a:lnSpc>
                <a:spcPct val="150000"/>
              </a:lnSpc>
            </a:pPr>
            <a:r>
              <a:rPr lang="zh-CN" altLang="zh-CN"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rPr>
              <a:t>非选择题</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组合 4"/>
          <p:cNvGrpSpPr/>
          <p:nvPr/>
        </p:nvGrpSpPr>
        <p:grpSpPr>
          <a:xfrm>
            <a:off x="2966085" y="2593975"/>
            <a:ext cx="6517647" cy="585080"/>
            <a:chOff x="3027246" y="1928752"/>
            <a:chExt cx="6393084" cy="959882"/>
          </a:xfrm>
        </p:grpSpPr>
        <p:sp>
          <p:nvSpPr>
            <p:cNvPr id="6" name="圆角矩形 6"/>
            <p:cNvSpPr/>
            <p:nvPr>
              <p:custDataLst>
                <p:tags r:id="rId1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7" name="椭圆 7"/>
            <p:cNvSpPr>
              <a:spLocks noChangeAspect="1"/>
            </p:cNvSpPr>
            <p:nvPr>
              <p:custDataLst>
                <p:tags r:id="rId1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2</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8"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劝诫、劝说、告诫类</a:t>
              </a:r>
            </a:p>
          </p:txBody>
        </p:sp>
        <p:sp>
          <p:nvSpPr>
            <p:cNvPr id="9" name="圆角矩形 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0" name="组合 9"/>
          <p:cNvGrpSpPr/>
          <p:nvPr/>
        </p:nvGrpSpPr>
        <p:grpSpPr>
          <a:xfrm>
            <a:off x="2977515" y="3175000"/>
            <a:ext cx="6542405" cy="619125"/>
            <a:chOff x="3027246" y="1928752"/>
            <a:chExt cx="6393084" cy="959882"/>
          </a:xfrm>
        </p:grpSpPr>
        <p:sp>
          <p:nvSpPr>
            <p:cNvPr id="11" name="圆角矩形 6"/>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2"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75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3</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13" name="文本框 2">
              <a:hlinkClick r:id="rId16" action="ppaction://hlinksldjump"/>
            </p:cNvPr>
            <p:cNvSpPr txBox="1"/>
            <p:nvPr/>
          </p:nvSpPr>
          <p:spPr>
            <a:xfrm>
              <a:off x="3827633" y="1928752"/>
              <a:ext cx="5592697" cy="857495"/>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评价行为类</a:t>
              </a:r>
            </a:p>
          </p:txBody>
        </p:sp>
        <p:sp>
          <p:nvSpPr>
            <p:cNvPr id="14" name="圆角矩形 1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5" name="组合 14"/>
          <p:cNvGrpSpPr/>
          <p:nvPr/>
        </p:nvGrpSpPr>
        <p:grpSpPr>
          <a:xfrm>
            <a:off x="2984500" y="3782695"/>
            <a:ext cx="6517647" cy="585080"/>
            <a:chOff x="3027246" y="1928752"/>
            <a:chExt cx="6393084" cy="959882"/>
          </a:xfrm>
        </p:grpSpPr>
        <p:sp>
          <p:nvSpPr>
            <p:cNvPr id="16"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7"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4</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18"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人物行为结果或态度的原因探究类</a:t>
              </a:r>
            </a:p>
          </p:txBody>
        </p:sp>
        <p:sp>
          <p:nvSpPr>
            <p:cNvPr id="19" name="圆角矩形 1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0" name="组合 19"/>
          <p:cNvGrpSpPr/>
          <p:nvPr/>
        </p:nvGrpSpPr>
        <p:grpSpPr>
          <a:xfrm>
            <a:off x="2990215" y="4364990"/>
            <a:ext cx="6517647" cy="585080"/>
            <a:chOff x="3027246" y="1928752"/>
            <a:chExt cx="6393084" cy="959882"/>
          </a:xfrm>
        </p:grpSpPr>
        <p:sp>
          <p:nvSpPr>
            <p:cNvPr id="21" name="圆角矩形 6"/>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2"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5</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23"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反思、启示、教训、建议、设想类</a:t>
              </a:r>
            </a:p>
          </p:txBody>
        </p:sp>
        <p:sp>
          <p:nvSpPr>
            <p:cNvPr id="24" name="圆角矩形 2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5" name="组合 24"/>
          <p:cNvGrpSpPr/>
          <p:nvPr/>
        </p:nvGrpSpPr>
        <p:grpSpPr>
          <a:xfrm>
            <a:off x="2979420" y="4965700"/>
            <a:ext cx="6517647" cy="585080"/>
            <a:chOff x="3027246" y="1928752"/>
            <a:chExt cx="6393084" cy="959882"/>
          </a:xfrm>
        </p:grpSpPr>
        <p:sp>
          <p:nvSpPr>
            <p:cNvPr id="26" name="圆角矩形 6"/>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7"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6</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28"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作用、影响(意义或者危害)</a:t>
              </a:r>
            </a:p>
          </p:txBody>
        </p:sp>
        <p:sp>
          <p:nvSpPr>
            <p:cNvPr id="29" name="圆角矩形 2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30" name="组合 29"/>
          <p:cNvGrpSpPr/>
          <p:nvPr/>
        </p:nvGrpSpPr>
        <p:grpSpPr>
          <a:xfrm>
            <a:off x="2991485" y="5604418"/>
            <a:ext cx="8496237" cy="531832"/>
            <a:chOff x="3027246" y="2016110"/>
            <a:chExt cx="8333860" cy="872524"/>
          </a:xfrm>
        </p:grpSpPr>
        <p:sp>
          <p:nvSpPr>
            <p:cNvPr id="31" name="圆角矩形 6"/>
            <p:cNvSpPr/>
            <p:nvPr>
              <p:custDataLst>
                <p:tags r:id="rId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2" name="椭圆 7"/>
            <p:cNvSpPr>
              <a:spLocks noChangeAspect="1"/>
            </p:cNvSpPr>
            <p:nvPr>
              <p:custDataLst>
                <p:tags r:id="rId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7</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33" name="文本框 2">
              <a:hlinkClick r:id="rId16" action="ppaction://hlinksldjump"/>
            </p:cNvPr>
            <p:cNvSpPr txBox="1"/>
            <p:nvPr/>
          </p:nvSpPr>
          <p:spPr>
            <a:xfrm>
              <a:off x="5768409" y="2106898"/>
              <a:ext cx="5592697" cy="654239"/>
            </a:xfrm>
            <a:prstGeom prst="rect">
              <a:avLst/>
            </a:prstGeom>
            <a:noFill/>
            <a:ln w="9525">
              <a:noFill/>
            </a:ln>
          </p:spPr>
          <p:txBody>
            <a:bodyPr wrap="square" anchor="t">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归纳关系类</a:t>
              </a:r>
            </a:p>
          </p:txBody>
        </p:sp>
        <p:sp>
          <p:nvSpPr>
            <p:cNvPr id="34" name="圆角矩形 3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47140"/>
            <a:ext cx="10904220" cy="3415030"/>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【典型题例】</a:t>
            </a:r>
          </a:p>
          <a:p>
            <a:pPr indent="0" fontAlgn="auto">
              <a:lnSpc>
                <a:spcPct val="150000"/>
              </a:lnSpc>
            </a:pPr>
            <a:r>
              <a:rPr sz="2400" b="1" dirty="0">
                <a:latin typeface="宋体" panose="02010600030101010101" pitchFamily="2" charset="-122"/>
                <a:ea typeface="宋体" panose="02010600030101010101" pitchFamily="2" charset="-122"/>
              </a:rPr>
              <a:t>[2017·河北，24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a:t>
            </a:r>
            <a:r>
              <a:rPr sz="2400" b="1" dirty="0">
                <a:latin typeface="楷体_GB2312" panose="02010609030101010101" charset="-122"/>
                <a:ea typeface="楷体_GB2312" panose="02010609030101010101" charset="-122"/>
              </a:rPr>
              <a:t>一天，一位年近八旬的老人来到某基层法院，状告他辛苦养大的子女，请求法院判决子女们履行赡养义务。在基层法院依法进行庭前调解的过程中，子女们以各种理由推脱对老人的赡养责任。承办法官分别对子女们进行了有针对性的谈话，从法与德两个方面对他们提出告诫。经过几番辨法析理，子女们终于认识到了自己的错误，纷纷表示愿意赡养自己的父亲。</a:t>
            </a:r>
            <a:endParaRPr sz="2400" dirty="0">
              <a:latin typeface="楷体_GB2312" panose="02010609030101010101" charset="-122"/>
              <a:ea typeface="楷体_GB2312" panose="02010609030101010101" charset="-122"/>
            </a:endParaRPr>
          </a:p>
        </p:txBody>
      </p:sp>
      <p:sp>
        <p:nvSpPr>
          <p:cNvPr id="2" name="文本框 1"/>
          <p:cNvSpPr txBox="1"/>
          <p:nvPr/>
        </p:nvSpPr>
        <p:spPr>
          <a:xfrm>
            <a:off x="796925" y="5133340"/>
            <a:ext cx="10489565" cy="1198880"/>
          </a:xfrm>
          <a:prstGeom prst="rect">
            <a:avLst/>
          </a:prstGeom>
          <a:noFill/>
          <a:ln w="9525">
            <a:noFill/>
          </a:ln>
        </p:spPr>
        <p:txBody>
          <a:bodyPr wrap="square">
            <a:spAutoFit/>
          </a:bodyPr>
          <a:lstStyle/>
          <a:p>
            <a:pPr indent="26670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中华人民共和国宪法</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第四十九条规定</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父母有抚养教育未成年子女的义务</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成年子女有赡养扶助父母的义务</a:t>
            </a:r>
            <a:endParaRPr lang="zh-CN" altLang="en-US" sz="2400" b="1">
              <a:latin typeface="楷体_GB2312" panose="02010609030101010101" charset="-122"/>
              <a:ea typeface="楷体_GB2312" panose="02010609030101010101" charset="-122"/>
            </a:endParaRPr>
          </a:p>
        </p:txBody>
      </p:sp>
      <p:pic>
        <p:nvPicPr>
          <p:cNvPr id="256" name="法律连线.eps" descr="id:2147503857;FounderCES"/>
          <p:cNvPicPr>
            <a:picLocks noChangeAspect="1"/>
          </p:cNvPicPr>
          <p:nvPr/>
        </p:nvPicPr>
        <p:blipFill>
          <a:blip r:embed="rId2"/>
          <a:stretch>
            <a:fillRect/>
          </a:stretch>
        </p:blipFill>
        <p:spPr>
          <a:xfrm>
            <a:off x="893445" y="4761230"/>
            <a:ext cx="1390650" cy="27305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47140"/>
            <a:ext cx="10904220" cy="4892675"/>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你认为承办法官对老人的子女们提出了哪些告诫？</a:t>
            </a:r>
          </a:p>
          <a:p>
            <a:pPr indent="0" fontAlgn="auto">
              <a:lnSpc>
                <a:spcPct val="150000"/>
              </a:lnSpc>
            </a:pPr>
            <a:r>
              <a:rPr sz="2400" b="1" dirty="0">
                <a:latin typeface="宋体" panose="02010600030101010101" pitchFamily="2" charset="-122"/>
                <a:ea typeface="宋体" panose="02010600030101010101" pitchFamily="2" charset="-122"/>
              </a:rPr>
              <a:t>解析：</a:t>
            </a:r>
            <a:r>
              <a:rPr sz="2400" b="1" dirty="0">
                <a:latin typeface="楷体_GB2312" panose="02010609030101010101" charset="-122"/>
                <a:ea typeface="楷体_GB2312" panose="02010609030101010101" charset="-122"/>
              </a:rPr>
              <a:t>题干中的子女们以各种理由推脱对老人的赡养责任的做法是错误的，因为赡养父母是做人的本分，是中华民族的传统美德，也是法律规定子女应尽的义务。不孝敬父母会受到道德的谴责，甚至是法律的制裁。我们从法律和道德两个角度分别进行分析即可。</a:t>
            </a:r>
          </a:p>
          <a:p>
            <a:pPr indent="0" fontAlgn="auto">
              <a:lnSpc>
                <a:spcPct val="150000"/>
              </a:lnSpc>
            </a:pPr>
            <a:r>
              <a:rPr sz="2400" b="1" dirty="0">
                <a:latin typeface="宋体" panose="02010600030101010101" pitchFamily="2" charset="-122"/>
                <a:ea typeface="宋体" panose="02010600030101010101" pitchFamily="2" charset="-122"/>
              </a:rPr>
              <a:t>答案：法的方面：赡养父母是成年子女的法定义务，必须履行，不履行就是违法，就要承担法律责任。德的方面：孝敬父母是中华民族的传统美德，是做人的本分，不孝敬父母就会受到舆论的谴责，遭人唾弃。</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86435" y="1433830"/>
            <a:ext cx="10644505" cy="1441450"/>
          </a:xfrm>
          <a:prstGeom prst="rect">
            <a:avLst/>
          </a:prstGeom>
          <a:noFill/>
          <a:ln w="9525">
            <a:noFill/>
          </a:ln>
        </p:spPr>
        <p:txBody>
          <a:bodyPr wrap="square">
            <a:spAutoFit/>
          </a:bodyPr>
          <a:lstStyle/>
          <a:p>
            <a:pPr indent="0">
              <a:lnSpc>
                <a:spcPct val="150000"/>
              </a:lnSpc>
            </a:pPr>
            <a:r>
              <a:rPr sz="2400" b="1" dirty="0">
                <a:latin typeface="宋体" panose="02010600030101010101" pitchFamily="2" charset="-122"/>
                <a:ea typeface="宋体" panose="02010600030101010101" pitchFamily="2" charset="-122"/>
              </a:rPr>
              <a:t>1.某中学就学生遭遇校园暴力</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被同学殴打、谩骂</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后采取什么措施，进行了一次问卷调查。调查结果统计如下表</a:t>
            </a:r>
            <a:endParaRPr lang="zh-CN" altLang="en-US" sz="2400" b="1" dirty="0">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zh-CN" altLang="en-US" sz="1050" b="0">
                <a:solidFill>
                  <a:srgbClr val="000000"/>
                </a:solidFill>
                <a:latin typeface="NEU-BZ-S92" charset="0"/>
                <a:cs typeface="NEU-BZ-S92" charset="0"/>
              </a:rPr>
              <a:t> </a:t>
            </a:r>
            <a:endParaRPr lang="zh-CN" altLang="en-US"/>
          </a:p>
        </p:txBody>
      </p:sp>
      <p:sp>
        <p:nvSpPr>
          <p:cNvPr id="10" name="矩形 9"/>
          <p:cNvSpPr/>
          <p:nvPr/>
        </p:nvSpPr>
        <p:spPr>
          <a:xfrm flipH="1">
            <a:off x="691515" y="4831080"/>
            <a:ext cx="10368280" cy="1753235"/>
          </a:xfrm>
          <a:prstGeom prst="rect">
            <a:avLst/>
          </a:prstGeom>
        </p:spPr>
        <p:txBody>
          <a:bodyPr wrap="square">
            <a:spAutoFit/>
          </a:bodyPr>
          <a:lstStyle/>
          <a:p>
            <a:pPr indent="0">
              <a:lnSpc>
                <a:spcPct val="150000"/>
              </a:lnSpc>
            </a:pP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任何权利都是有范围的</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公民行使权利不能超越它本身的界限</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不能滥用权利</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公民在行使自由和权利时</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不得损害国家的、社会的、集体的利益和其他公民的合法的自由和权利</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否则就要受到法律的制裁。</a:t>
            </a:r>
            <a:endParaRPr lang="zh-CN" altLang="en-US" sz="2400" b="1" dirty="0">
              <a:solidFill>
                <a:srgbClr val="FF0000"/>
              </a:solidFill>
              <a:latin typeface="宋体" panose="02010600030101010101" pitchFamily="2" charset="-122"/>
              <a:ea typeface="宋体" panose="02010600030101010101" pitchFamily="2" charset="-122"/>
              <a:cs typeface="方正书宋_GBK" charset="0"/>
              <a:sym typeface="+mn-ea"/>
            </a:endParaRPr>
          </a:p>
        </p:txBody>
      </p:sp>
      <p:graphicFrame>
        <p:nvGraphicFramePr>
          <p:cNvPr id="2" name="表格 1"/>
          <p:cNvGraphicFramePr/>
          <p:nvPr/>
        </p:nvGraphicFramePr>
        <p:xfrm>
          <a:off x="980440" y="2693670"/>
          <a:ext cx="8028940" cy="1410336"/>
        </p:xfrm>
        <a:graphic>
          <a:graphicData uri="http://schemas.openxmlformats.org/drawingml/2006/table">
            <a:tbl>
              <a:tblPr firstRow="1" bandRow="1">
                <a:tableStyleId>{5940675A-B579-460E-94D1-54222C63F5DA}</a:tableStyleId>
              </a:tblPr>
              <a:tblGrid>
                <a:gridCol w="1520825"/>
                <a:gridCol w="1137920"/>
                <a:gridCol w="1076960"/>
                <a:gridCol w="1649095"/>
                <a:gridCol w="2644140"/>
              </a:tblGrid>
              <a:tr h="739775">
                <a:tc>
                  <a:txBody>
                    <a:bodyPr/>
                    <a:lstStyle/>
                    <a:p>
                      <a:pPr indent="0" algn="ctr">
                        <a:buNone/>
                      </a:pPr>
                      <a:r>
                        <a:rPr lang="zh-CN" altLang="en-US" sz="2200" b="1">
                          <a:solidFill>
                            <a:srgbClr val="000000"/>
                          </a:solidFill>
                          <a:latin typeface="宋体" panose="02010600030101010101" pitchFamily="2" charset="-122"/>
                          <a:ea typeface="宋体" panose="02010600030101010101" pitchFamily="2" charset="-122"/>
                          <a:cs typeface="方正黑体_GBK" charset="0"/>
                        </a:rPr>
                        <a:t>受到侵害后采取的措施</a:t>
                      </a:r>
                      <a:r>
                        <a:rPr lang="zh-CN" altLang="en-US" sz="2200" b="1">
                          <a:solidFill>
                            <a:srgbClr val="000000"/>
                          </a:solidFill>
                          <a:latin typeface="宋体" panose="02010600030101010101" pitchFamily="2" charset="-122"/>
                          <a:ea typeface="宋体" panose="02010600030101010101" pitchFamily="2" charset="-122"/>
                          <a:cs typeface="NEU-BZ-S92" charset="0"/>
                        </a:rPr>
                        <a:t> </a:t>
                      </a:r>
                      <a:endParaRPr lang="zh-CN" altLang="en-US" sz="2200" b="1">
                        <a:solidFill>
                          <a:srgbClr val="000000"/>
                        </a:solidFill>
                        <a:latin typeface="宋体" panose="02010600030101010101" pitchFamily="2" charset="-122"/>
                        <a:ea typeface="宋体" panose="02010600030101010101" pitchFamily="2" charset="-122"/>
                        <a:cs typeface="方正黑体_GBK"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忍气吞声</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事后找人报复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破坏公共设施以泄私愤</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向家长、学校反映情况</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去派出所报案</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7225">
                <a:tc>
                  <a:txBody>
                    <a:bodyPr/>
                    <a:lstStyle/>
                    <a:p>
                      <a:pPr indent="0" algn="ctr">
                        <a:buNone/>
                      </a:pPr>
                      <a:r>
                        <a:rPr lang="zh-CN" altLang="en-US" sz="2200" b="1">
                          <a:solidFill>
                            <a:srgbClr val="000000"/>
                          </a:solidFill>
                          <a:latin typeface="宋体" panose="02010600030101010101" pitchFamily="2" charset="-122"/>
                          <a:ea typeface="宋体" panose="02010600030101010101" pitchFamily="2" charset="-122"/>
                          <a:cs typeface="方正黑体_GBK" charset="0"/>
                        </a:rPr>
                        <a:t>调查人数</a:t>
                      </a:r>
                      <a:r>
                        <a:rPr lang="en-US" altLang="zh-CN" sz="2200" b="1">
                          <a:solidFill>
                            <a:srgbClr val="000000"/>
                          </a:solidFill>
                          <a:latin typeface="宋体" panose="02010600030101010101" pitchFamily="2" charset="-122"/>
                          <a:ea typeface="宋体" panose="02010600030101010101" pitchFamily="2" charset="-122"/>
                          <a:cs typeface="方正黑体_GBK" charset="0"/>
                        </a:rPr>
                        <a:t>(</a:t>
                      </a:r>
                      <a:r>
                        <a:rPr lang="en-US" altLang="zh-CN" sz="2200" b="1">
                          <a:solidFill>
                            <a:srgbClr val="000000"/>
                          </a:solidFill>
                          <a:latin typeface="宋体" panose="02010600030101010101" pitchFamily="2" charset="-122"/>
                          <a:ea typeface="宋体" panose="02010600030101010101" pitchFamily="2" charset="-122"/>
                          <a:cs typeface="NEU-BZ-S92" charset="0"/>
                        </a:rPr>
                        <a:t>100</a:t>
                      </a:r>
                      <a:r>
                        <a:rPr lang="zh-CN" altLang="en-US" sz="2200" b="1">
                          <a:solidFill>
                            <a:srgbClr val="000000"/>
                          </a:solidFill>
                          <a:latin typeface="宋体" panose="02010600030101010101" pitchFamily="2" charset="-122"/>
                          <a:ea typeface="宋体" panose="02010600030101010101" pitchFamily="2" charset="-122"/>
                          <a:cs typeface="方正黑体_GBK" charset="0"/>
                        </a:rPr>
                        <a:t>人</a:t>
                      </a:r>
                      <a:r>
                        <a:rPr lang="en-US" altLang="zh-CN" sz="2200" b="1">
                          <a:solidFill>
                            <a:srgbClr val="000000"/>
                          </a:solidFill>
                          <a:latin typeface="宋体" panose="02010600030101010101" pitchFamily="2" charset="-122"/>
                          <a:ea typeface="宋体" panose="02010600030101010101" pitchFamily="2" charset="-122"/>
                          <a:cs typeface="方正黑体_GBK" charset="0"/>
                        </a:rPr>
                        <a:t>)</a:t>
                      </a:r>
                      <a:endParaRPr lang="zh-CN" altLang="en-US" sz="2200" b="1">
                        <a:solidFill>
                          <a:srgbClr val="000000"/>
                        </a:solidFill>
                        <a:latin typeface="宋体" panose="02010600030101010101" pitchFamily="2" charset="-122"/>
                        <a:ea typeface="宋体" panose="02010600030101010101" pitchFamily="2" charset="-122"/>
                        <a:cs typeface="方正黑体_GBK"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200" b="0">
                          <a:solidFill>
                            <a:srgbClr val="000000"/>
                          </a:solidFill>
                          <a:latin typeface="宋体" panose="02010600030101010101" pitchFamily="2" charset="-122"/>
                          <a:ea typeface="宋体" panose="02010600030101010101" pitchFamily="2" charset="-122"/>
                          <a:cs typeface="NEU-BZ-S92" charset="0"/>
                        </a:rPr>
                        <a:t>38</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200" b="0">
                          <a:solidFill>
                            <a:srgbClr val="000000"/>
                          </a:solidFill>
                          <a:latin typeface="宋体" panose="02010600030101010101" pitchFamily="2" charset="-122"/>
                          <a:ea typeface="宋体" panose="02010600030101010101" pitchFamily="2" charset="-122"/>
                          <a:cs typeface="NEU-BZ-S92" charset="0"/>
                        </a:rPr>
                        <a:t>17</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200" b="0">
                          <a:solidFill>
                            <a:srgbClr val="000000"/>
                          </a:solidFill>
                          <a:latin typeface="宋体" panose="02010600030101010101" pitchFamily="2" charset="-122"/>
                          <a:ea typeface="宋体" panose="02010600030101010101" pitchFamily="2" charset="-122"/>
                          <a:cs typeface="NEU-BZ-S92" charset="0"/>
                        </a:rPr>
                        <a:t>13</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200" b="0">
                          <a:solidFill>
                            <a:srgbClr val="000000"/>
                          </a:solidFill>
                          <a:latin typeface="宋体" panose="02010600030101010101" pitchFamily="2" charset="-122"/>
                          <a:ea typeface="宋体" panose="02010600030101010101" pitchFamily="2" charset="-122"/>
                          <a:cs typeface="NEU-BZ-S92" charset="0"/>
                        </a:rPr>
                        <a:t>32</a:t>
                      </a:r>
                      <a:r>
                        <a:rPr lang="en-US" altLang="zh-CN" sz="2200" b="0">
                          <a:solidFill>
                            <a:srgbClr val="000000"/>
                          </a:solidFill>
                          <a:latin typeface="宋体" panose="02010600030101010101" pitchFamily="2" charset="-122"/>
                          <a:ea typeface="宋体" panose="02010600030101010101" pitchFamily="2" charset="-122"/>
                          <a:cs typeface="方正楷体_GBK" charset="0"/>
                        </a:rPr>
                        <a:t> </a:t>
                      </a:r>
                      <a:endParaRPr lang="en-US" altLang="zh-CN" sz="22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714375" y="4307840"/>
            <a:ext cx="10258425" cy="583565"/>
          </a:xfrm>
          <a:prstGeom prst="rect">
            <a:avLst/>
          </a:prstGeom>
          <a:noFill/>
          <a:ln w="9525">
            <a:noFill/>
          </a:ln>
        </p:spPr>
        <p:txBody>
          <a:bodyPr wrap="square">
            <a:spAutoFit/>
          </a:bodyPr>
          <a:lstStyle/>
          <a:p>
            <a:pPr indent="0"/>
            <a:endParaRPr lang="en-US" altLang="zh-CN" sz="800" b="0">
              <a:solidFill>
                <a:srgbClr val="000000"/>
              </a:solidFill>
              <a:latin typeface="方正书宋_GBK" charset="0"/>
              <a:cs typeface="方正书宋_GBK" charset="0"/>
            </a:endParaRPr>
          </a:p>
          <a:p>
            <a:pPr indent="0"/>
            <a:r>
              <a:rPr lang="zh-CN" altLang="en-US" sz="2400" b="0">
                <a:solidFill>
                  <a:srgbClr val="000000"/>
                </a:solidFill>
                <a:latin typeface="宋体" panose="02010600030101010101" pitchFamily="2" charset="-122"/>
                <a:ea typeface="宋体" panose="02010600030101010101" pitchFamily="2" charset="-122"/>
                <a:cs typeface="方正书宋_GBK" charset="0"/>
              </a:rPr>
              <a:t>请运用正确行使权利的知识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对你不赞成的维权方式的行为人提出劝诫。</a:t>
            </a:r>
            <a:endParaRPr lang="zh-CN" altLang="en-US" sz="2400">
              <a:latin typeface="宋体" panose="02010600030101010101" pitchFamily="2" charset="-122"/>
              <a:ea typeface="宋体" panose="02010600030101010101" pitchFamily="2" charset="-122"/>
            </a:endParaRPr>
          </a:p>
        </p:txBody>
      </p:sp>
      <p:sp>
        <p:nvSpPr>
          <p:cNvPr id="11" name="文本框 10"/>
          <p:cNvSpPr txBox="1"/>
          <p:nvPr/>
        </p:nvSpPr>
        <p:spPr>
          <a:xfrm>
            <a:off x="715010" y="4826000"/>
            <a:ext cx="10743565" cy="645160"/>
          </a:xfrm>
          <a:prstGeom prst="rect">
            <a:avLst/>
          </a:prstGeom>
          <a:noFill/>
          <a:ln w="9525">
            <a:noFill/>
          </a:ln>
        </p:spPr>
        <p:txBody>
          <a:bodyPr wrap="square">
            <a:spAutoFit/>
          </a:bodyPr>
          <a:lstStyle/>
          <a:p>
            <a:pPr indent="0">
              <a:lnSpc>
                <a:spcPct val="150000"/>
              </a:lnSpc>
            </a:pP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flipH="1">
            <a:off x="616585" y="4157345"/>
            <a:ext cx="10686415"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网络有利有弊，要正确使用互联网，增强自我保护意识和能力，结交良朋益友；抵制不良诱惑，避免互联网带来的负面影响；未成年人明辨是非能力不足，要正确对待父母的教育，父母有监护职责。</a:t>
            </a:r>
          </a:p>
        </p:txBody>
      </p:sp>
      <p:sp>
        <p:nvSpPr>
          <p:cNvPr id="11" name="文本框 10"/>
          <p:cNvSpPr txBox="1"/>
          <p:nvPr/>
        </p:nvSpPr>
        <p:spPr>
          <a:xfrm>
            <a:off x="581660" y="1368425"/>
            <a:ext cx="11101070" cy="286131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2.材料　</a:t>
            </a:r>
            <a:r>
              <a:rPr sz="2400" b="1">
                <a:solidFill>
                  <a:srgbClr val="000000"/>
                </a:solidFill>
                <a:latin typeface="楷体_GB2312" panose="02010609030101010101" charset="-122"/>
                <a:ea typeface="楷体_GB2312" panose="02010609030101010101" charset="-122"/>
              </a:rPr>
              <a:t>13岁江西女孩从妈妈手机上转走了5万元，之后离家出走去温州见网友。妈妈发现后报警并请求当地警方把女儿抓起来。在警方的帮助下母女相见，女孩并不认为自己做错了，母女僵持不下。最终，经民警好言相劝，女孩同意跟妈妈回家。</a:t>
            </a:r>
          </a:p>
          <a:p>
            <a:pPr indent="0">
              <a:lnSpc>
                <a:spcPct val="150000"/>
              </a:lnSpc>
            </a:pPr>
            <a:r>
              <a:rPr sz="2400" b="1">
                <a:solidFill>
                  <a:srgbClr val="000000"/>
                </a:solidFill>
                <a:latin typeface="宋体" panose="02010600030101010101" pitchFamily="2" charset="-122"/>
                <a:ea typeface="宋体" panose="02010600030101010101" pitchFamily="2" charset="-122"/>
              </a:rPr>
              <a:t>你认为民警对女孩进行了怎样的真诚劝诫？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nvPr/>
        </p:nvPicPr>
        <p:blipFill>
          <a:blip r:embed="rId2"/>
          <a:stretch>
            <a:fillRect/>
          </a:stretch>
        </p:blipFill>
        <p:spPr>
          <a:xfrm>
            <a:off x="3556000" y="2345055"/>
            <a:ext cx="85725" cy="390525"/>
          </a:xfrm>
          <a:prstGeom prst="rect">
            <a:avLst/>
          </a:prstGeom>
          <a:noFill/>
          <a:ln w="9525">
            <a:noFill/>
          </a:ln>
        </p:spPr>
      </p:pic>
      <p:sp>
        <p:nvSpPr>
          <p:cNvPr id="101" name="文本框 100"/>
          <p:cNvSpPr txBox="1"/>
          <p:nvPr/>
        </p:nvSpPr>
        <p:spPr>
          <a:xfrm>
            <a:off x="734695" y="1102995"/>
            <a:ext cx="10698480" cy="286131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3.材料　</a:t>
            </a:r>
            <a:r>
              <a:rPr sz="2400" b="1">
                <a:solidFill>
                  <a:srgbClr val="000000"/>
                </a:solidFill>
                <a:latin typeface="楷体_GB2312" panose="02010609030101010101" charset="-122"/>
                <a:ea typeface="楷体_GB2312" panose="02010609030101010101" charset="-122"/>
              </a:rPr>
              <a:t>在从济南开往北京的高铁上，一名男乘客不肯对号入座，霸占一女乘客的座位，列车长及乘警劝说无果。最终，霸座男子被处罚200元，并在180天内被限制购票乘坐火车。继高铁霸座男之后，又出现了高铁霸座女、霸座大妈、霸座大爷……霸座现象屡屡发生，不断地挑战着人们的道德底线。</a:t>
            </a:r>
          </a:p>
          <a:p>
            <a:pPr indent="0">
              <a:lnSpc>
                <a:spcPct val="150000"/>
              </a:lnSpc>
            </a:pPr>
            <a:r>
              <a:rPr sz="2400" b="1">
                <a:solidFill>
                  <a:srgbClr val="000000"/>
                </a:solidFill>
                <a:latin typeface="宋体" panose="02010600030101010101" pitchFamily="2" charset="-122"/>
                <a:ea typeface="宋体" panose="02010600030101010101" pitchFamily="2" charset="-122"/>
              </a:rPr>
              <a:t>请从法治与自由的关系角度对霸座男子提出劝诫。</a:t>
            </a:r>
          </a:p>
        </p:txBody>
      </p:sp>
      <p:sp>
        <p:nvSpPr>
          <p:cNvPr id="14" name="矩形 13"/>
          <p:cNvSpPr/>
          <p:nvPr/>
        </p:nvSpPr>
        <p:spPr>
          <a:xfrm flipH="1">
            <a:off x="864870" y="4128770"/>
            <a:ext cx="10368915"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法治与自由相互联系，不可分割。法治标定了自由的界限，自由的实现不能触碰法律的红线，违反法律可能付出失去自由的代价。你有乘车的自由，但必须遵守乘车秩序，否则会因违法而受到法律的制裁。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47700" y="1286766"/>
            <a:ext cx="7750175" cy="714754"/>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评价行为类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类型三</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539115" y="2031365"/>
            <a:ext cx="11123930" cy="4915535"/>
          </a:xfrm>
          <a:prstGeom prst="rect">
            <a:avLst/>
          </a:prstGeom>
          <a:noFill/>
          <a:ln w="9525">
            <a:noFill/>
          </a:ln>
        </p:spPr>
        <p:txBody>
          <a:bodyPr wrap="square">
            <a:spAutoFit/>
          </a:bodyPr>
          <a:lstStyle/>
          <a:p>
            <a:pPr indent="0" algn="l" fontAlgn="auto">
              <a:lnSpc>
                <a:spcPct val="140000"/>
              </a:lnSpc>
            </a:pPr>
            <a:r>
              <a:rPr sz="2300" b="1" dirty="0">
                <a:latin typeface="宋体" panose="02010600030101010101" pitchFamily="2" charset="-122"/>
                <a:ea typeface="宋体" panose="02010600030101010101" pitchFamily="2" charset="-122"/>
              </a:rPr>
              <a:t>【呈现方式】</a:t>
            </a:r>
          </a:p>
          <a:p>
            <a:pPr indent="457200" algn="l" fontAlgn="auto">
              <a:lnSpc>
                <a:spcPct val="140000"/>
              </a:lnSpc>
            </a:pPr>
            <a:r>
              <a:rPr sz="2300" dirty="0">
                <a:latin typeface="宋体" panose="02010600030101010101" pitchFamily="2" charset="-122"/>
                <a:ea typeface="宋体" panose="02010600030101010101" pitchFamily="2" charset="-122"/>
              </a:rPr>
              <a:t>材料给出人物的行为表现或某项活动的状况，根据材料对人物行为、活动状况进行分析，发表看法、认识。</a:t>
            </a:r>
          </a:p>
          <a:p>
            <a:pPr indent="0" algn="l" fontAlgn="auto">
              <a:lnSpc>
                <a:spcPct val="140000"/>
              </a:lnSpc>
            </a:pPr>
            <a:r>
              <a:rPr sz="2300" b="1" dirty="0">
                <a:latin typeface="宋体" panose="02010600030101010101" pitchFamily="2" charset="-122"/>
                <a:ea typeface="宋体" panose="02010600030101010101" pitchFamily="2" charset="-122"/>
              </a:rPr>
              <a:t>【规律总结】</a:t>
            </a:r>
          </a:p>
          <a:p>
            <a:pPr indent="457200" algn="l" fontAlgn="auto">
              <a:lnSpc>
                <a:spcPct val="140000"/>
              </a:lnSpc>
            </a:pPr>
            <a:r>
              <a:rPr sz="2300" dirty="0">
                <a:latin typeface="宋体" panose="02010600030101010101" pitchFamily="2" charset="-122"/>
                <a:ea typeface="宋体" panose="02010600030101010101" pitchFamily="2" charset="-122"/>
              </a:rPr>
              <a:t>解答此类试题有两个步骤。一、多角度给这种行为定性。一般可以从心理、道德、法律、国情等角度思考。具体内容：心理知识包括生命、情绪等；道德内容包括公平、正义、诚信、责任、友善等；法律知识包括违法犯罪、权利、义务等；国情知识包括民族团结、民族精神、艰苦奋斗、民主、开放等。二、分别从每个角度说明这种行为的意义或危害。有时设问中已经给出限定的角度，要在规定的角度内全面作答。</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4060" y="1128395"/>
            <a:ext cx="10794365" cy="5885180"/>
          </a:xfrm>
          <a:prstGeom prst="rect">
            <a:avLst/>
          </a:prstGeom>
          <a:noFill/>
          <a:ln w="9525">
            <a:noFill/>
          </a:ln>
        </p:spPr>
        <p:txBody>
          <a:bodyPr wrap="square">
            <a:spAutoFit/>
          </a:bodyPr>
          <a:lstStyle/>
          <a:p>
            <a:pPr indent="0" algn="l" fontAlgn="auto">
              <a:lnSpc>
                <a:spcPct val="140000"/>
              </a:lnSpc>
            </a:pPr>
            <a:r>
              <a:rPr sz="2100" b="1" dirty="0">
                <a:latin typeface="宋体" panose="02010600030101010101" pitchFamily="2" charset="-122"/>
                <a:ea typeface="宋体" panose="02010600030101010101" pitchFamily="2" charset="-122"/>
              </a:rPr>
              <a:t>【典型题例】</a:t>
            </a:r>
          </a:p>
          <a:p>
            <a:pPr indent="0" algn="l" fontAlgn="auto">
              <a:lnSpc>
                <a:spcPct val="140000"/>
              </a:lnSpc>
            </a:pPr>
            <a:r>
              <a:rPr lang="zh-CN" sz="2100" b="1" dirty="0">
                <a:latin typeface="宋体" panose="02010600030101010101" pitchFamily="2" charset="-122"/>
                <a:ea typeface="宋体" panose="02010600030101010101" pitchFamily="2" charset="-122"/>
              </a:rPr>
              <a:t>（</a:t>
            </a:r>
            <a:r>
              <a:rPr sz="2100" b="1" dirty="0">
                <a:latin typeface="宋体" panose="02010600030101010101" pitchFamily="2" charset="-122"/>
                <a:ea typeface="宋体" panose="02010600030101010101" pitchFamily="2" charset="-122"/>
              </a:rPr>
              <a:t>2016·河北，25，3分</a:t>
            </a:r>
            <a:r>
              <a:rPr lang="zh-CN" sz="2100" b="1" dirty="0">
                <a:latin typeface="宋体" panose="02010600030101010101" pitchFamily="2" charset="-122"/>
                <a:ea typeface="宋体" panose="02010600030101010101" pitchFamily="2" charset="-122"/>
              </a:rPr>
              <a:t>）</a:t>
            </a:r>
            <a:r>
              <a:rPr sz="2100" b="1" dirty="0">
                <a:latin typeface="宋体" panose="02010600030101010101" pitchFamily="2" charset="-122"/>
                <a:ea typeface="宋体" panose="02010600030101010101" pitchFamily="2" charset="-122"/>
              </a:rPr>
              <a:t>评析生活事件。</a:t>
            </a:r>
          </a:p>
          <a:p>
            <a:pPr indent="0" algn="l" fontAlgn="auto">
              <a:lnSpc>
                <a:spcPct val="140000"/>
              </a:lnSpc>
            </a:pPr>
            <a:r>
              <a:rPr sz="2100" b="1" dirty="0">
                <a:latin typeface="楷体_GB2312" panose="02010609030101010101" charset="-122"/>
                <a:ea typeface="楷体_GB2312" panose="02010609030101010101" charset="-122"/>
              </a:rPr>
              <a:t>    一名快递员驾驶的三轮车与一辆出租车发生剐蹭，出租车司机辱骂并连续抽打快递员耳光，虽然当地警方迅速展开调查，对打人者处以行政拘留10天的处罚，但这一打人视频被传到网上后，还是引起了网友热议，众多网友纷纷谴责打人者，一些“义愤”的网友为了给快递员出气，轮番侮辱和恐吓打人者，甚至直接上门骚扰。</a:t>
            </a:r>
          </a:p>
          <a:p>
            <a:pPr indent="0" algn="l" fontAlgn="auto">
              <a:lnSpc>
                <a:spcPct val="140000"/>
              </a:lnSpc>
            </a:pPr>
            <a:r>
              <a:rPr sz="2100" b="1" dirty="0">
                <a:latin typeface="宋体" panose="02010600030101010101" pitchFamily="2" charset="-122"/>
                <a:ea typeface="宋体" panose="02010600030101010101" pitchFamily="2" charset="-122"/>
              </a:rPr>
              <a:t>请对网友的“义愤”之举作出恰当评价。</a:t>
            </a:r>
          </a:p>
          <a:p>
            <a:pPr indent="0" algn="l" fontAlgn="auto">
              <a:lnSpc>
                <a:spcPct val="140000"/>
              </a:lnSpc>
            </a:pPr>
            <a:r>
              <a:rPr sz="2100" b="1" dirty="0">
                <a:latin typeface="宋体" panose="02010600030101010101" pitchFamily="2" charset="-122"/>
                <a:ea typeface="宋体" panose="02010600030101010101" pitchFamily="2" charset="-122"/>
              </a:rPr>
              <a:t>解析：</a:t>
            </a:r>
            <a:r>
              <a:rPr sz="2100" b="1" dirty="0">
                <a:latin typeface="楷体_GB2312" panose="02010609030101010101" charset="-122"/>
                <a:ea typeface="楷体_GB2312" panose="02010609030101010101" charset="-122"/>
              </a:rPr>
              <a:t>本题要求对网友的“义愤”之举进行评价</a:t>
            </a:r>
            <a:r>
              <a:rPr lang="zh-CN" sz="2100" b="1" dirty="0">
                <a:latin typeface="楷体_GB2312" panose="02010609030101010101" charset="-122"/>
                <a:ea typeface="楷体_GB2312" panose="02010609030101010101" charset="-122"/>
              </a:rPr>
              <a:t>（</a:t>
            </a:r>
            <a:r>
              <a:rPr sz="2100" b="1" dirty="0">
                <a:latin typeface="楷体_GB2312" panose="02010609030101010101" charset="-122"/>
                <a:ea typeface="楷体_GB2312" panose="02010609030101010101" charset="-122"/>
              </a:rPr>
              <a:t>要注意评价的是行为，而不是义愤这种感情</a:t>
            </a:r>
            <a:r>
              <a:rPr lang="zh-CN" sz="2100" b="1" dirty="0">
                <a:latin typeface="楷体_GB2312" panose="02010609030101010101" charset="-122"/>
                <a:ea typeface="楷体_GB2312" panose="02010609030101010101" charset="-122"/>
              </a:rPr>
              <a:t>）</a:t>
            </a:r>
            <a:r>
              <a:rPr sz="2100" b="1" dirty="0">
                <a:latin typeface="楷体_GB2312" panose="02010609030101010101" charset="-122"/>
                <a:ea typeface="楷体_GB2312" panose="02010609030101010101" charset="-122"/>
              </a:rPr>
              <a:t>，也就是对他们轮番侮辱和恐吓打人者，甚至直接上门骚扰的行为进行评价。可以从法律和道德两个角度分别进行定性并说明危害和后果。</a:t>
            </a:r>
          </a:p>
          <a:p>
            <a:pPr indent="0" algn="l" fontAlgn="auto">
              <a:lnSpc>
                <a:spcPct val="140000"/>
              </a:lnSpc>
            </a:pPr>
            <a:r>
              <a:rPr sz="2100" b="1" dirty="0">
                <a:latin typeface="宋体" panose="02010600030101010101" pitchFamily="2" charset="-122"/>
                <a:ea typeface="宋体" panose="02010600030101010101" pitchFamily="2" charset="-122"/>
              </a:rPr>
              <a:t>答案：网友的“义愤”之举是非正义行为，突破了法律的界限，侵犯了他人合法权利，应负法律责任。</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4060" y="1285240"/>
            <a:ext cx="10794365"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　　</a:t>
            </a:r>
          </a:p>
          <a:p>
            <a:pPr indent="0" algn="l" fontAlgn="auto">
              <a:lnSpc>
                <a:spcPct val="150000"/>
              </a:lnSpc>
            </a:pPr>
            <a:r>
              <a:rPr sz="2400" b="1" dirty="0">
                <a:latin typeface="宋体" panose="02010600030101010101" pitchFamily="2" charset="-122"/>
                <a:ea typeface="宋体" panose="02010600030101010101" pitchFamily="2" charset="-122"/>
              </a:rPr>
              <a:t>1.材料　</a:t>
            </a:r>
            <a:r>
              <a:rPr sz="2400" b="1" dirty="0">
                <a:latin typeface="楷体_GB2312" panose="02010609030101010101" charset="-122"/>
                <a:ea typeface="楷体_GB2312" panose="02010609030101010101" charset="-122"/>
              </a:rPr>
              <a:t>2020年11月4日，第三届中国国际进口博览会在上海开幕。这一天，4 000余名“小叶子”志愿者正式上岗。服务进博会，“小叶子”信心满满。在这批志愿者中，“00后”占比超过一半，其中有871人参加过抗击新冠肺炎疫情防控的志愿服务。从抗疫前线到进博会，他们展现了青春风采，传承着志愿服务精神。</a:t>
            </a:r>
          </a:p>
          <a:p>
            <a:pPr indent="0" algn="l" fontAlgn="auto">
              <a:lnSpc>
                <a:spcPct val="150000"/>
              </a:lnSpc>
            </a:pPr>
            <a:r>
              <a:rPr sz="2400" b="1" dirty="0">
                <a:latin typeface="宋体" panose="02010600030101010101" pitchFamily="2" charset="-122"/>
                <a:ea typeface="宋体" panose="02010600030101010101" pitchFamily="2" charset="-122"/>
              </a:rPr>
              <a:t>请从“止于至善”的角度对“小叶子”的行为进行评价。</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739775" y="5151120"/>
            <a:ext cx="10187305"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“小叶子”的行为是与人为善、奉献爱心、有责任感的表现，是一种“虽不能至，心向往之”的实践过程，展现了向往美好、永不言弃的精神状态。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1995" y="1393825"/>
            <a:ext cx="10794365" cy="341503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2.材料　</a:t>
            </a:r>
            <a:r>
              <a:rPr sz="2400" b="1" dirty="0">
                <a:latin typeface="楷体_GB2312" panose="02010609030101010101" charset="-122"/>
                <a:ea typeface="楷体_GB2312" panose="02010609030101010101" charset="-122"/>
              </a:rPr>
              <a:t>江苏省泗洪县有个“洪亮”共产党员服务队。“洪亮”的带头人是邹洪亮，2011年他带领10多名青年志愿者成立党员服务队，他们经常深入农村，帮助农民解决生产生活难题。朱堂波是魏营乡千亩草莓现代农业示范园区种植大户，以前种植方法不科学，大棚气温低，苗子出得迟，总是赶不上销售旺季。通过“洪亮”指导，使用电加温后，收入从五六千元增长到两万多元。</a:t>
            </a:r>
          </a:p>
          <a:p>
            <a:pPr indent="0" algn="l" fontAlgn="auto">
              <a:lnSpc>
                <a:spcPct val="150000"/>
              </a:lnSpc>
            </a:pPr>
            <a:r>
              <a:rPr sz="2400" b="1" dirty="0">
                <a:latin typeface="宋体" panose="02010600030101010101" pitchFamily="2" charset="-122"/>
                <a:ea typeface="宋体" panose="02010600030101010101" pitchFamily="2" charset="-122"/>
              </a:rPr>
              <a:t>请你从道德角度对服务队的行为进行评价。</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787400" y="4705350"/>
            <a:ext cx="10503535"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服务队具有高度的社会责任感</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服务社会、奉献社会</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，友善待人，践行了社会主义核心价值观。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1995" y="1393825"/>
            <a:ext cx="10794365" cy="286131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3.材料　</a:t>
            </a:r>
            <a:r>
              <a:rPr sz="2400" b="1" dirty="0">
                <a:latin typeface="楷体_GB2312" panose="02010609030101010101" charset="-122"/>
                <a:ea typeface="楷体_GB2312" panose="02010609030101010101" charset="-122"/>
              </a:rPr>
              <a:t>一位白发老太太撑雨伞过斑马线，内侧车道7辆车无视她的多次招手示意。20多秒后，外侧车道早已让行等候的黄色轿车司机向左打方向占住两个车道，挡住了后方来车，老太太这才蹒跚着过了马路。网友纷纷为黄色轿车司机的举动点赞。事后交警部门对7名驾驶人各作出罚款100元、记3分的处罚。</a:t>
            </a:r>
          </a:p>
          <a:p>
            <a:pPr indent="0" algn="l" fontAlgn="auto">
              <a:lnSpc>
                <a:spcPct val="150000"/>
              </a:lnSpc>
            </a:pPr>
            <a:r>
              <a:rPr sz="2400" b="1" dirty="0">
                <a:latin typeface="宋体" panose="02010600030101010101" pitchFamily="2" charset="-122"/>
                <a:ea typeface="宋体" panose="02010600030101010101" pitchFamily="2" charset="-122"/>
              </a:rPr>
              <a:t>请对黄色轿车司机为老太太挡车的举动作出恰当的评价。</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786130" y="4432935"/>
            <a:ext cx="9869170"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尊重生命，友善待人，积极维护社会公正；但也违反了交通规则，是缺乏规则意识和法律意识的表现。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08630" y="1922780"/>
            <a:ext cx="6457324" cy="585080"/>
            <a:chOff x="3027246" y="1928752"/>
            <a:chExt cx="6333914" cy="959882"/>
          </a:xfrm>
        </p:grpSpPr>
        <p:sp>
          <p:nvSpPr>
            <p:cNvPr id="38" name="圆角矩形 6"/>
            <p:cNvSpPr/>
            <p:nvPr>
              <p:custDataLst>
                <p:tags r:id="rId1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1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8</a:t>
              </a:r>
            </a:p>
          </p:txBody>
        </p:sp>
        <p:sp>
          <p:nvSpPr>
            <p:cNvPr id="45" name="文本框 2">
              <a:hlinkClick r:id="rId16" action="ppaction://hlinksldjump"/>
            </p:cNvPr>
            <p:cNvSpPr txBox="1"/>
            <p:nvPr/>
          </p:nvSpPr>
          <p:spPr>
            <a:xfrm>
              <a:off x="376846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归纳品质、意识、素质、正能量类</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组合 4"/>
          <p:cNvGrpSpPr/>
          <p:nvPr/>
        </p:nvGrpSpPr>
        <p:grpSpPr>
          <a:xfrm>
            <a:off x="3014980" y="2508250"/>
            <a:ext cx="6517647" cy="585080"/>
            <a:chOff x="3027246" y="1928752"/>
            <a:chExt cx="6393084" cy="959882"/>
          </a:xfrm>
        </p:grpSpPr>
        <p:sp>
          <p:nvSpPr>
            <p:cNvPr id="6" name="圆角矩形 6"/>
            <p:cNvSpPr/>
            <p:nvPr>
              <p:custDataLst>
                <p:tags r:id="rId1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7" name="椭圆 7"/>
            <p:cNvSpPr>
              <a:spLocks noChangeAspect="1"/>
            </p:cNvSpPr>
            <p:nvPr>
              <p:custDataLst>
                <p:tags r:id="rId1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9</a:t>
              </a:r>
            </a:p>
          </p:txBody>
        </p:sp>
        <p:sp>
          <p:nvSpPr>
            <p:cNvPr id="8"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表格类</a:t>
              </a:r>
            </a:p>
          </p:txBody>
        </p:sp>
        <p:sp>
          <p:nvSpPr>
            <p:cNvPr id="9" name="圆角矩形 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0" name="组合 9"/>
          <p:cNvGrpSpPr/>
          <p:nvPr/>
        </p:nvGrpSpPr>
        <p:grpSpPr>
          <a:xfrm>
            <a:off x="3026410" y="3145621"/>
            <a:ext cx="6494144" cy="562779"/>
            <a:chOff x="3027246" y="2016110"/>
            <a:chExt cx="6345924" cy="872524"/>
          </a:xfrm>
        </p:grpSpPr>
        <p:sp>
          <p:nvSpPr>
            <p:cNvPr id="11" name="圆角矩形 6"/>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2"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75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10</a:t>
              </a:r>
            </a:p>
          </p:txBody>
        </p:sp>
        <p:sp>
          <p:nvSpPr>
            <p:cNvPr id="13" name="文本框 2">
              <a:hlinkClick r:id="rId16" action="ppaction://hlinksldjump"/>
            </p:cNvPr>
            <p:cNvSpPr txBox="1"/>
            <p:nvPr/>
          </p:nvSpPr>
          <p:spPr>
            <a:xfrm>
              <a:off x="3780473" y="2022277"/>
              <a:ext cx="5592697" cy="713758"/>
            </a:xfrm>
            <a:prstGeom prst="rect">
              <a:avLst/>
            </a:prstGeom>
            <a:noFill/>
            <a:ln w="9525">
              <a:noFill/>
            </a:ln>
          </p:spPr>
          <p:txBody>
            <a:bodyPr wrap="square" anchor="t">
              <a:spAutoFit/>
            </a:bodyPr>
            <a:lstStyle/>
            <a:p>
              <a:pPr algn="ctr">
                <a:lnSpc>
                  <a:spcPct val="150000"/>
                </a:lnSpc>
              </a:pPr>
              <a:r>
                <a:rPr lang="zh-CN" altLang="en-US" sz="1600" b="1" dirty="0" smtClean="0">
                  <a:latin typeface="黑体" panose="02010600030101010101" pitchFamily="49" charset="-122"/>
                  <a:ea typeface="黑体" panose="02010600030101010101" pitchFamily="49" charset="-122"/>
                  <a:sym typeface="宋体" panose="02010600030101010101" pitchFamily="2" charset="-122"/>
                </a:rPr>
                <a:t>措施、行为或现象的发生条件、必要性、紧迫性探究类</a:t>
              </a:r>
            </a:p>
          </p:txBody>
        </p:sp>
        <p:sp>
          <p:nvSpPr>
            <p:cNvPr id="14" name="圆角矩形 1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5" name="组合 14"/>
          <p:cNvGrpSpPr/>
          <p:nvPr/>
        </p:nvGrpSpPr>
        <p:grpSpPr>
          <a:xfrm>
            <a:off x="3033395" y="3696970"/>
            <a:ext cx="6517647" cy="585080"/>
            <a:chOff x="3027246" y="1928752"/>
            <a:chExt cx="6393084" cy="959882"/>
          </a:xfrm>
        </p:grpSpPr>
        <p:sp>
          <p:nvSpPr>
            <p:cNvPr id="16"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7"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11</a:t>
              </a:r>
            </a:p>
          </p:txBody>
        </p:sp>
        <p:sp>
          <p:nvSpPr>
            <p:cNvPr id="18"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某种现象出现的原因(条件)类</a:t>
              </a:r>
            </a:p>
          </p:txBody>
        </p:sp>
        <p:sp>
          <p:nvSpPr>
            <p:cNvPr id="19" name="圆角矩形 1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0" name="组合 19"/>
          <p:cNvGrpSpPr/>
          <p:nvPr/>
        </p:nvGrpSpPr>
        <p:grpSpPr>
          <a:xfrm>
            <a:off x="3039110" y="4279265"/>
            <a:ext cx="6517647" cy="585080"/>
            <a:chOff x="3027246" y="1928752"/>
            <a:chExt cx="6393084" cy="959882"/>
          </a:xfrm>
        </p:grpSpPr>
        <p:sp>
          <p:nvSpPr>
            <p:cNvPr id="21" name="圆角矩形 6"/>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2"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12</a:t>
              </a:r>
            </a:p>
          </p:txBody>
        </p:sp>
        <p:sp>
          <p:nvSpPr>
            <p:cNvPr id="23"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论证类</a:t>
              </a:r>
            </a:p>
          </p:txBody>
        </p:sp>
        <p:sp>
          <p:nvSpPr>
            <p:cNvPr id="24" name="圆角矩形 2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5" name="组合 24"/>
          <p:cNvGrpSpPr/>
          <p:nvPr/>
        </p:nvGrpSpPr>
        <p:grpSpPr>
          <a:xfrm>
            <a:off x="3028315" y="4879975"/>
            <a:ext cx="6517647" cy="585080"/>
            <a:chOff x="3027246" y="1928752"/>
            <a:chExt cx="6393084" cy="959882"/>
          </a:xfrm>
        </p:grpSpPr>
        <p:sp>
          <p:nvSpPr>
            <p:cNvPr id="26" name="圆角矩形 6"/>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7"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13</a:t>
              </a:r>
            </a:p>
          </p:txBody>
        </p:sp>
        <p:sp>
          <p:nvSpPr>
            <p:cNvPr id="28" name="文本框 2">
              <a:hlinkClick r:id="rId16"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分析、解释联系类</a:t>
              </a:r>
            </a:p>
          </p:txBody>
        </p:sp>
        <p:sp>
          <p:nvSpPr>
            <p:cNvPr id="29" name="圆角矩形 2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30" name="组合 29"/>
          <p:cNvGrpSpPr/>
          <p:nvPr/>
        </p:nvGrpSpPr>
        <p:grpSpPr>
          <a:xfrm>
            <a:off x="3040380" y="5518693"/>
            <a:ext cx="8496237" cy="531832"/>
            <a:chOff x="3027246" y="2016110"/>
            <a:chExt cx="8333860" cy="872524"/>
          </a:xfrm>
        </p:grpSpPr>
        <p:sp>
          <p:nvSpPr>
            <p:cNvPr id="31" name="圆角矩形 6"/>
            <p:cNvSpPr/>
            <p:nvPr>
              <p:custDataLst>
                <p:tags r:id="rId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2" name="椭圆 7"/>
            <p:cNvSpPr>
              <a:spLocks noChangeAspect="1"/>
            </p:cNvSpPr>
            <p:nvPr>
              <p:custDataLst>
                <p:tags r:id="rId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sz="3200" b="1" strike="noStrike" noProof="1">
                  <a:solidFill>
                    <a:schemeClr val="bg1"/>
                  </a:solidFill>
                  <a:latin typeface="FZDaHei-B02" panose="03000509000000000000" pitchFamily="66" charset="-122"/>
                  <a:ea typeface="FZDaHei-B02" panose="03000509000000000000" pitchFamily="66" charset="-122"/>
                </a:rPr>
                <a:t>14</a:t>
              </a:r>
            </a:p>
          </p:txBody>
        </p:sp>
        <p:sp>
          <p:nvSpPr>
            <p:cNvPr id="33" name="文本框 2">
              <a:hlinkClick r:id="rId16" action="ppaction://hlinksldjump"/>
            </p:cNvPr>
            <p:cNvSpPr txBox="1"/>
            <p:nvPr/>
          </p:nvSpPr>
          <p:spPr>
            <a:xfrm>
              <a:off x="5768409" y="2106898"/>
              <a:ext cx="5592697" cy="654239"/>
            </a:xfrm>
            <a:prstGeom prst="rect">
              <a:avLst/>
            </a:prstGeom>
            <a:noFill/>
            <a:ln w="9525">
              <a:noFill/>
            </a:ln>
          </p:spPr>
          <p:txBody>
            <a:bodyPr wrap="square" anchor="t">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具体设问类</a:t>
              </a:r>
            </a:p>
          </p:txBody>
        </p:sp>
        <p:sp>
          <p:nvSpPr>
            <p:cNvPr id="34" name="圆角矩形 3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211582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457200" algn="l" fontAlgn="auto">
              <a:lnSpc>
                <a:spcPct val="150000"/>
              </a:lnSpc>
            </a:pPr>
            <a:r>
              <a:rPr sz="2400" dirty="0">
                <a:latin typeface="宋体" panose="02010600030101010101" pitchFamily="2" charset="-122"/>
                <a:ea typeface="宋体" panose="02010600030101010101" pitchFamily="2" charset="-122"/>
              </a:rPr>
              <a:t>材料中给出一些人物的行为，分析材料中人物或者行为会导致某种结果的原因，实际上也是对人物或行为进行分析评价。</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457200" algn="l" fontAlgn="auto">
              <a:lnSpc>
                <a:spcPct val="150000"/>
              </a:lnSpc>
            </a:pPr>
            <a:r>
              <a:rPr sz="2400" dirty="0">
                <a:latin typeface="宋体" panose="02010600030101010101" pitchFamily="2" charset="-122"/>
                <a:ea typeface="宋体" panose="02010600030101010101" pitchFamily="2" charset="-122"/>
              </a:rPr>
              <a:t>此类试题和评价行为题的解题思路大致相同，有两个步骤。一、多角度给这种行为定性，一般可以从心理、道德、法律三个角度。二、分别从每个角度说明这种行为或结果产生的原因。有时设问中已经给出限定的角度，要在规定的角度内全面作答。</a:t>
            </a:r>
          </a:p>
          <a:p>
            <a:endParaRPr sz="2400" dirty="0">
              <a:latin typeface="宋体" panose="02010600030101010101" pitchFamily="2" charset="-122"/>
              <a:ea typeface="宋体" panose="02010600030101010101" pitchFamily="2" charset="-122"/>
            </a:endParaRPr>
          </a:p>
        </p:txBody>
      </p:sp>
      <p:grpSp>
        <p:nvGrpSpPr>
          <p:cNvPr id="2" name="组合 1"/>
          <p:cNvGrpSpPr/>
          <p:nvPr/>
        </p:nvGrpSpPr>
        <p:grpSpPr>
          <a:xfrm>
            <a:off x="647700" y="1286766"/>
            <a:ext cx="8335646" cy="714754"/>
            <a:chOff x="1034884" y="629878"/>
            <a:chExt cx="5749857" cy="627895"/>
          </a:xfrm>
        </p:grpSpPr>
        <p:sp>
          <p:nvSpPr>
            <p:cNvPr id="3" name="圆角矩形 6">
              <a:hlinkClick r:id="rId4" action="ppaction://hlinksldjump"/>
            </p:cNvPr>
            <p:cNvSpPr/>
            <p:nvPr>
              <p:custDataLst>
                <p:tags r:id="rId1"/>
              </p:custDataLst>
            </p:nvPr>
          </p:nvSpPr>
          <p:spPr>
            <a:xfrm flipH="1">
              <a:off x="2547359" y="663906"/>
              <a:ext cx="4237382" cy="580146"/>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人物行为结果或态度的原因探究类</a:t>
              </a:r>
            </a:p>
          </p:txBody>
        </p:sp>
        <p:sp>
          <p:nvSpPr>
            <p:cNvPr id="4"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类型四</a:t>
              </a:r>
              <a:endParaRPr lang="zh-CN" altLang="en-US" sz="2800" b="1" strike="noStrike" noProof="1">
                <a:solidFill>
                  <a:schemeClr val="bg1"/>
                </a:solidFill>
              </a:endParaRPr>
            </a:p>
          </p:txBody>
        </p:sp>
        <p:sp>
          <p:nvSpPr>
            <p:cNvPr id="5" name="圆角矩形 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160145"/>
            <a:ext cx="10904220" cy="3415030"/>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【典型题例】</a:t>
            </a:r>
          </a:p>
          <a:p>
            <a:pPr indent="0" fontAlgn="auto">
              <a:lnSpc>
                <a:spcPct val="150000"/>
              </a:lnSpc>
            </a:pPr>
            <a:r>
              <a:rPr sz="2400" b="1" dirty="0">
                <a:latin typeface="宋体" panose="02010600030101010101" pitchFamily="2" charset="-122"/>
                <a:ea typeface="宋体" panose="02010600030101010101" pitchFamily="2" charset="-122"/>
              </a:rPr>
              <a:t>[2017·河北，25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，4分]感悟生命价值。</a:t>
            </a:r>
          </a:p>
          <a:p>
            <a:pPr indent="457200" fontAlgn="auto">
              <a:lnSpc>
                <a:spcPct val="150000"/>
              </a:lnSpc>
            </a:pPr>
            <a:r>
              <a:rPr sz="2400" b="1" dirty="0">
                <a:latin typeface="宋体" panose="02010600030101010101" pitchFamily="2" charset="-122"/>
                <a:ea typeface="宋体" panose="02010600030101010101" pitchFamily="2" charset="-122"/>
              </a:rPr>
              <a:t>小鸟在网上挣扎，有的声嘶力竭而死，有的被卖给餐馆变成了盘中餐……乱捕滥猎候鸟让人痛心不已。2016年国庆节期间，护鸟志愿者在天津、唐山两地巡查时，发现两大片非法捕鸟区域，志愿者累计拆除候鸟网2万余米，解救活鸟近3 000只，发现挂网死鸟5 000余只，其中不少是国家重点保护野生动物。</a:t>
            </a:r>
            <a:endParaRPr sz="2400" dirty="0">
              <a:latin typeface="宋体" panose="02010600030101010101" pitchFamily="2" charset="-122"/>
              <a:ea typeface="宋体" panose="02010600030101010101" pitchFamily="2" charset="-122"/>
            </a:endParaRPr>
          </a:p>
        </p:txBody>
      </p:sp>
      <p:sp>
        <p:nvSpPr>
          <p:cNvPr id="101" name="文本框 100"/>
          <p:cNvSpPr txBox="1"/>
          <p:nvPr/>
        </p:nvSpPr>
        <p:spPr>
          <a:xfrm>
            <a:off x="782955" y="5022850"/>
            <a:ext cx="10765155" cy="1198880"/>
          </a:xfrm>
          <a:prstGeom prst="rect">
            <a:avLst/>
          </a:prstGeom>
          <a:noFill/>
          <a:ln w="9525">
            <a:noFill/>
          </a:ln>
        </p:spPr>
        <p:txBody>
          <a:bodyPr wrap="square">
            <a:spAutoFit/>
          </a:bodyPr>
          <a:lstStyle/>
          <a:p>
            <a:pPr indent="457200" fontAlgn="auto">
              <a:lnSpc>
                <a:spcPct val="150000"/>
              </a:lnSpc>
            </a:pP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中华人民共和国野生动物保护法</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规定</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禁止用网捕等方法猎捕野生动物</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禁止为食用非法购买国家重点保护的野生动物及其制品。</a:t>
            </a:r>
            <a:endParaRPr lang="zh-CN" altLang="en-US" sz="2400">
              <a:latin typeface="楷体_GB2312" panose="02010609030101010101" charset="-122"/>
              <a:ea typeface="楷体_GB2312" panose="02010609030101010101" charset="-122"/>
            </a:endParaRPr>
          </a:p>
        </p:txBody>
      </p:sp>
      <p:pic>
        <p:nvPicPr>
          <p:cNvPr id="259" name="相关链接.eps" descr="id:2147503902;FounderCES"/>
          <p:cNvPicPr>
            <a:picLocks noChangeAspect="1"/>
          </p:cNvPicPr>
          <p:nvPr/>
        </p:nvPicPr>
        <p:blipFill>
          <a:blip r:embed="rId2"/>
          <a:stretch>
            <a:fillRect/>
          </a:stretch>
        </p:blipFill>
        <p:spPr>
          <a:xfrm>
            <a:off x="782955" y="4712335"/>
            <a:ext cx="1642745" cy="32258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26873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从生命的角度，说明乱捕滥猎候鸟让人痛心不已的原因。</a:t>
            </a:r>
          </a:p>
          <a:p>
            <a:pPr indent="0" algn="l" fontAlgn="auto">
              <a:lnSpc>
                <a:spcPct val="150000"/>
              </a:lnSpc>
            </a:pPr>
            <a:r>
              <a:rPr sz="2400" b="1" dirty="0">
                <a:latin typeface="宋体" panose="02010600030101010101" pitchFamily="2" charset="-122"/>
                <a:ea typeface="宋体" panose="02010600030101010101" pitchFamily="2" charset="-122"/>
              </a:rPr>
              <a:t>解析：</a:t>
            </a:r>
            <a:r>
              <a:rPr sz="2400" b="1" dirty="0">
                <a:latin typeface="楷体_GB2312" panose="02010609030101010101" charset="-122"/>
                <a:ea typeface="楷体_GB2312" panose="02010609030101010101" charset="-122"/>
              </a:rPr>
              <a:t>解答此题首先要注意“生命的角度”这一限定项，可从生命是世界上最宝贵的财富、生命需要相互关爱、生命的多样性、生态平衡等方面回答乱捕滥猎候鸟这种行为的性质和危害。</a:t>
            </a:r>
          </a:p>
          <a:p>
            <a:pPr indent="0" algn="l" fontAlgn="auto">
              <a:lnSpc>
                <a:spcPct val="150000"/>
              </a:lnSpc>
            </a:pPr>
            <a:r>
              <a:rPr sz="2400" b="1" dirty="0">
                <a:latin typeface="宋体" panose="02010600030101010101" pitchFamily="2" charset="-122"/>
                <a:ea typeface="宋体" panose="02010600030101010101" pitchFamily="2" charset="-122"/>
              </a:rPr>
              <a:t>答案：生命需要相互关爱，乱捕滥猎候鸟是对生命的残害；世界因生命而精彩，乱捕滥猎候鸟破坏了生命的多样性；自然界的各种生命共生共存、息息相关，乱捕滥猎候鸟破坏了生态环境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生态平衡</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286131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　</a:t>
            </a:r>
          </a:p>
          <a:p>
            <a:pPr indent="0" algn="l" fontAlgn="auto">
              <a:lnSpc>
                <a:spcPct val="150000"/>
              </a:lnSpc>
            </a:pPr>
            <a:r>
              <a:rPr sz="2400" b="1" dirty="0">
                <a:latin typeface="宋体" panose="02010600030101010101" pitchFamily="2" charset="-122"/>
                <a:ea typeface="宋体" panose="02010600030101010101" pitchFamily="2" charset="-122"/>
              </a:rPr>
              <a:t>1.材料　</a:t>
            </a:r>
            <a:r>
              <a:rPr sz="2400" b="1" dirty="0">
                <a:latin typeface="楷体_GB2312" panose="02010609030101010101" charset="-122"/>
                <a:ea typeface="楷体_GB2312" panose="02010609030101010101" charset="-122"/>
              </a:rPr>
              <a:t>王峰被评为“感动中国人物”，组委会给他的颁奖词是：面对一千度的烈焰，没有犹豫，没有退缩，用生命助人火海逃生。小巷中带血的脚印，刻下你的无私和无畏。高贵的灵魂浴火涅槃，在人们的心中永生。</a:t>
            </a:r>
          </a:p>
          <a:p>
            <a:pPr indent="0" algn="l" fontAlgn="auto">
              <a:lnSpc>
                <a:spcPct val="150000"/>
              </a:lnSpc>
            </a:pPr>
            <a:r>
              <a:rPr sz="2400" b="1" dirty="0">
                <a:latin typeface="宋体" panose="02010600030101010101" pitchFamily="2" charset="-122"/>
                <a:ea typeface="宋体" panose="02010600030101010101" pitchFamily="2" charset="-122"/>
              </a:rPr>
              <a:t>请从生命的角度分析王峰为什么会“在人们的心中永生”。</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822960" y="4250055"/>
            <a:ext cx="10725150" cy="64516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王峰珍爱生命，保护了他人的生命健康；他无私奉献，提升了自己的生命价值。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208405"/>
            <a:ext cx="10904220" cy="4692650"/>
          </a:xfrm>
          <a:prstGeom prst="rect">
            <a:avLst/>
          </a:prstGeom>
          <a:noFill/>
          <a:ln w="9525">
            <a:noFill/>
          </a:ln>
        </p:spPr>
        <p:txBody>
          <a:bodyPr wrap="square">
            <a:spAutoFit/>
          </a:bodyPr>
          <a:lstStyle/>
          <a:p>
            <a:pPr indent="0" algn="l" fontAlgn="auto">
              <a:lnSpc>
                <a:spcPct val="150000"/>
              </a:lnSpc>
            </a:pPr>
            <a:r>
              <a:rPr sz="2300" b="1" dirty="0">
                <a:latin typeface="宋体" panose="02010600030101010101" pitchFamily="2" charset="-122"/>
                <a:ea typeface="宋体" panose="02010600030101010101" pitchFamily="2" charset="-122"/>
              </a:rPr>
              <a:t>2.材料　</a:t>
            </a:r>
            <a:r>
              <a:rPr sz="2300" b="1" dirty="0">
                <a:latin typeface="楷体_GB2312" panose="02010609030101010101" charset="-122"/>
                <a:ea typeface="楷体_GB2312" panose="02010609030101010101" charset="-122"/>
              </a:rPr>
              <a:t>除夕夜，古城正定南城门外张灯结彩，喜气洋洋。19点22分，伴随着欢快的音乐，璀璨的焰火、缤纷的烟花，在寂静的夜空中绽放出万道光芒。一朵朵、一束束，时而像牡丹盛开、金菊怒放；时而像百鸟朝凤、彩蝶翩跹，时而像蛟龙出水、巨龙腾飞……古城的上空，再次绽放流光溢彩的电子烟花。从腊月二十三小年开始，正定共安排了多场电子烟花秀，深受广大市民的欢迎。炫酷电子烟花燃放表演融合了科技、文化、时尚、动感等多重元素。电子烟花的整个燃放过程由电脑编程确定，烟量控制到了最低，残留物降到了最少。相比传统烟花，燃放后的光色效果也更好。</a:t>
            </a:r>
          </a:p>
          <a:p>
            <a:pPr indent="0" algn="l" fontAlgn="auto">
              <a:lnSpc>
                <a:spcPct val="150000"/>
              </a:lnSpc>
            </a:pPr>
            <a:r>
              <a:rPr sz="2300" b="1" dirty="0">
                <a:latin typeface="宋体" panose="02010600030101010101" pitchFamily="2" charset="-122"/>
                <a:ea typeface="宋体" panose="02010600030101010101" pitchFamily="2" charset="-122"/>
              </a:rPr>
              <a:t>　　结合材料，联系生活，分析电子烟花为什么受到欢迎。</a:t>
            </a:r>
          </a:p>
          <a:p>
            <a:endParaRPr sz="2300" dirty="0">
              <a:latin typeface="宋体" panose="02010600030101010101" pitchFamily="2" charset="-122"/>
              <a:ea typeface="宋体" panose="02010600030101010101" pitchFamily="2" charset="-122"/>
            </a:endParaRPr>
          </a:p>
        </p:txBody>
      </p:sp>
      <p:sp>
        <p:nvSpPr>
          <p:cNvPr id="10" name="矩形 9"/>
          <p:cNvSpPr/>
          <p:nvPr/>
        </p:nvSpPr>
        <p:spPr>
          <a:xfrm flipH="1">
            <a:off x="725805" y="5399405"/>
            <a:ext cx="10741025" cy="1153160"/>
          </a:xfrm>
          <a:prstGeom prst="rect">
            <a:avLst/>
          </a:prstGeom>
        </p:spPr>
        <p:txBody>
          <a:bodyPr wrap="square">
            <a:spAutoFit/>
          </a:bodyPr>
          <a:lstStyle/>
          <a:p>
            <a:pPr>
              <a:lnSpc>
                <a:spcPct val="150000"/>
              </a:lnSpc>
            </a:pPr>
            <a:r>
              <a:rPr lang="en-US" altLang="zh-CN" sz="2300" b="1" dirty="0">
                <a:solidFill>
                  <a:srgbClr val="FF0000"/>
                </a:solidFill>
                <a:latin typeface="宋体" panose="02010600030101010101" pitchFamily="2" charset="-122"/>
                <a:ea typeface="宋体" panose="02010600030101010101" pitchFamily="2" charset="-122"/>
              </a:rPr>
              <a:t>电子烟花既照顾了年味儿，烘托了节日气氛，传承了中华民族的年俗文化，又符合环保的要求，有利于落实绿色发展的理念，不失为一个两全之策。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832485" y="1259840"/>
            <a:ext cx="10855960" cy="1995805"/>
          </a:xfrm>
          <a:prstGeom prst="rect">
            <a:avLst/>
          </a:prstGeom>
          <a:noFill/>
          <a:ln w="9525">
            <a:noFill/>
          </a:ln>
        </p:spPr>
        <p:txBody>
          <a:bodyPr wrap="square">
            <a:spAutoFit/>
          </a:bodyPr>
          <a:lstStyle/>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NEU-FZ-S92" charset="0"/>
              </a:rPr>
              <a:t>3</a:t>
            </a: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FZ-S92" charset="0"/>
              </a:rPr>
              <a:t>2021·</a:t>
            </a:r>
            <a:r>
              <a:rPr lang="zh-CN" altLang="en-US" sz="2400" b="0">
                <a:solidFill>
                  <a:srgbClr val="000000"/>
                </a:solidFill>
                <a:latin typeface="宋体" panose="02010600030101010101" pitchFamily="2" charset="-122"/>
                <a:ea typeface="宋体" panose="02010600030101010101" pitchFamily="2" charset="-122"/>
                <a:cs typeface="方正黑体_GBK" charset="0"/>
              </a:rPr>
              <a:t>姑苏区一模改编）</a:t>
            </a:r>
            <a:r>
              <a:rPr lang="en-US" altLang="zh-CN" sz="2400" b="0">
                <a:solidFill>
                  <a:srgbClr val="000000"/>
                </a:solidFill>
                <a:latin typeface="宋体" panose="02010600030101010101" pitchFamily="2" charset="-122"/>
                <a:ea typeface="宋体" panose="02010600030101010101" pitchFamily="2" charset="-122"/>
                <a:cs typeface="NEU-BZ-S92" charset="0"/>
              </a:rPr>
              <a:t>2021</a:t>
            </a:r>
            <a:r>
              <a:rPr lang="zh-CN" altLang="en-US" sz="2400" b="0">
                <a:solidFill>
                  <a:srgbClr val="000000"/>
                </a:solidFill>
                <a:latin typeface="宋体" panose="02010600030101010101" pitchFamily="2" charset="-122"/>
                <a:ea typeface="宋体" panose="02010600030101010101" pitchFamily="2" charset="-122"/>
                <a:cs typeface="方正书宋_GBK" charset="0"/>
              </a:rPr>
              <a:t>年</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25</a:t>
            </a:r>
            <a:r>
              <a:rPr lang="zh-CN" altLang="en-US" sz="2400" b="0">
                <a:solidFill>
                  <a:srgbClr val="000000"/>
                </a:solidFill>
                <a:latin typeface="宋体" panose="02010600030101010101" pitchFamily="2" charset="-122"/>
                <a:ea typeface="宋体" panose="02010600030101010101" pitchFamily="2" charset="-122"/>
                <a:cs typeface="方正书宋_GBK" charset="0"/>
              </a:rPr>
              <a:t>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全国脱贫攻坚总结表彰大会在北京隆重举行。党中央、国务院决定授予毛相林等</a:t>
            </a: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zh-CN" altLang="en-US" sz="2400" b="0">
                <a:solidFill>
                  <a:srgbClr val="000000"/>
                </a:solidFill>
                <a:latin typeface="宋体" panose="02010600030101010101" pitchFamily="2" charset="-122"/>
                <a:ea typeface="宋体" panose="02010600030101010101" pitchFamily="2" charset="-122"/>
                <a:cs typeface="方正书宋_GBK" charset="0"/>
              </a:rPr>
              <a:t>名同志</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河北省塞罕坝机械林场等</a:t>
            </a: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zh-CN" altLang="en-US" sz="2400" b="0">
                <a:solidFill>
                  <a:srgbClr val="000000"/>
                </a:solidFill>
                <a:latin typeface="宋体" panose="02010600030101010101" pitchFamily="2" charset="-122"/>
                <a:ea typeface="宋体" panose="02010600030101010101" pitchFamily="2" charset="-122"/>
                <a:cs typeface="方正书宋_GBK" charset="0"/>
              </a:rPr>
              <a:t>个集体“全国脱贫攻坚模范”荣誉称号。</a:t>
            </a:r>
            <a:endParaRPr lang="zh-CN"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zh-CN" altLang="en-US" sz="1050" b="0">
                <a:solidFill>
                  <a:srgbClr val="000000"/>
                </a:solidFill>
                <a:latin typeface="NEU-BZ-S92" charset="0"/>
                <a:cs typeface="NEU-BZ-S92" charset="0"/>
              </a:rPr>
              <a:t> </a:t>
            </a:r>
            <a:endParaRPr lang="zh-CN" altLang="en-US"/>
          </a:p>
        </p:txBody>
      </p:sp>
      <p:graphicFrame>
        <p:nvGraphicFramePr>
          <p:cNvPr id="2" name="表格 1"/>
          <p:cNvGraphicFramePr/>
          <p:nvPr/>
        </p:nvGraphicFramePr>
        <p:xfrm>
          <a:off x="1323340" y="3255645"/>
          <a:ext cx="9761220" cy="2792095"/>
        </p:xfrm>
        <a:graphic>
          <a:graphicData uri="http://schemas.openxmlformats.org/drawingml/2006/table">
            <a:tbl>
              <a:tblPr firstRow="1" bandRow="1">
                <a:tableStyleId>{5940675A-B579-460E-94D1-54222C63F5DA}</a:tableStyleId>
              </a:tblPr>
              <a:tblGrid>
                <a:gridCol w="7321550"/>
                <a:gridCol w="2439670"/>
              </a:tblGrid>
              <a:tr h="558165">
                <a:tc>
                  <a:txBody>
                    <a:bodyPr/>
                    <a:lstStyle/>
                    <a:p>
                      <a:pPr indent="0" algn="ctr">
                        <a:lnSpc>
                          <a:spcPct val="150000"/>
                        </a:lnSpc>
                        <a:buNone/>
                      </a:pPr>
                      <a:r>
                        <a:rPr lang="zh-CN" altLang="en-US" sz="2400" b="1">
                          <a:solidFill>
                            <a:srgbClr val="000000"/>
                          </a:solidFill>
                          <a:latin typeface="宋体" panose="02010600030101010101" pitchFamily="2" charset="-122"/>
                          <a:ea typeface="宋体" panose="02010600030101010101" pitchFamily="2" charset="-122"/>
                          <a:cs typeface="方正黑体_GBK" charset="0"/>
                        </a:rPr>
                        <a:t>全国脱贫攻坚楷模的事迹</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2400" b="1">
                          <a:solidFill>
                            <a:srgbClr val="000000"/>
                          </a:solidFill>
                          <a:latin typeface="宋体" panose="02010600030101010101" pitchFamily="2" charset="-122"/>
                          <a:ea typeface="宋体" panose="02010600030101010101" pitchFamily="2" charset="-122"/>
                          <a:cs typeface="方正黑体_GBK" charset="0"/>
                        </a:rPr>
                        <a:t>点赞及理由</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6965">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楷体_GBK" charset="0"/>
                        </a:rPr>
                        <a:t>夏森</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离休后仍心系贫困地区教育事业</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累计捐出靠省吃俭用积攒下的</a:t>
                      </a:r>
                      <a:r>
                        <a:rPr lang="en-US" altLang="zh-CN" sz="2400" b="0">
                          <a:solidFill>
                            <a:srgbClr val="000000"/>
                          </a:solidFill>
                          <a:latin typeface="宋体" panose="02010600030101010101" pitchFamily="2" charset="-122"/>
                          <a:ea typeface="宋体" panose="02010600030101010101" pitchFamily="2" charset="-122"/>
                          <a:cs typeface="NEU-BZ-S92" charset="0"/>
                        </a:rPr>
                        <a:t>203.2</a:t>
                      </a:r>
                      <a:r>
                        <a:rPr lang="zh-CN" altLang="en-US" sz="2400" b="0">
                          <a:solidFill>
                            <a:srgbClr val="000000"/>
                          </a:solidFill>
                          <a:latin typeface="宋体" panose="02010600030101010101" pitchFamily="2" charset="-122"/>
                          <a:ea typeface="宋体" panose="02010600030101010101" pitchFamily="2" charset="-122"/>
                          <a:cs typeface="方正楷体_GBK" charset="0"/>
                        </a:rPr>
                        <a:t>万元</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成就贫困学子“大学梦”</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①</a:t>
                      </a:r>
                      <a:r>
                        <a:rPr lang="en-US" altLang="zh-CN" sz="2400" b="0">
                          <a:solidFill>
                            <a:srgbClr val="000000"/>
                          </a:solidFill>
                          <a:latin typeface="宋体" panose="02010600030101010101" pitchFamily="2" charset="-122"/>
                          <a:ea typeface="宋体" panose="02010600030101010101" pitchFamily="2" charset="-122"/>
                          <a:cs typeface="方正楷体_GBK" charset="0"/>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6965">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楷体_GBK" charset="0"/>
                        </a:rPr>
                        <a:t>白晶莹</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积极推动蒙古族刺绣非遗文化传承保护和发展</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带领农牧民妇女开拓出了一条脱贫致富之路</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②</a:t>
                      </a:r>
                      <a:r>
                        <a:rPr lang="en-US" altLang="zh-CN" sz="2400" b="0">
                          <a:solidFill>
                            <a:srgbClr val="000000"/>
                          </a:solidFill>
                          <a:latin typeface="宋体" panose="02010600030101010101" pitchFamily="2" charset="-122"/>
                          <a:ea typeface="宋体" panose="02010600030101010101" pitchFamily="2" charset="-122"/>
                          <a:cs typeface="方正楷体_GBK" charset="0"/>
                        </a:rPr>
                        <a:t> </a:t>
                      </a:r>
                      <a:endParaRPr lang="en-US" altLang="zh-CN"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1014730"/>
          </a:xfrm>
          <a:prstGeom prst="rect">
            <a:avLst/>
          </a:prstGeom>
          <a:noFill/>
          <a:ln w="9525">
            <a:noFill/>
          </a:ln>
        </p:spPr>
        <p:txBody>
          <a:bodyPr wrap="square">
            <a:spAutoFit/>
          </a:bodyPr>
          <a:lstStyle/>
          <a:p>
            <a:pPr indent="0" algn="l" fontAlgn="auto">
              <a:lnSpc>
                <a:spcPct val="150000"/>
              </a:lnSpc>
            </a:pPr>
            <a:endParaRPr sz="2400" b="1" dirty="0">
              <a:latin typeface="宋体" panose="02010600030101010101" pitchFamily="2" charset="-122"/>
              <a:ea typeface="宋体" panose="02010600030101010101" pitchFamily="2" charset="-122"/>
            </a:endParaRPr>
          </a:p>
          <a:p>
            <a:endParaRPr sz="2400" dirty="0">
              <a:latin typeface="宋体" panose="02010600030101010101" pitchFamily="2" charset="-122"/>
              <a:ea typeface="宋体" panose="02010600030101010101" pitchFamily="2" charset="-122"/>
            </a:endParaRPr>
          </a:p>
        </p:txBody>
      </p:sp>
      <p:sp>
        <p:nvSpPr>
          <p:cNvPr id="2" name="矩形 1"/>
          <p:cNvSpPr/>
          <p:nvPr/>
        </p:nvSpPr>
        <p:spPr>
          <a:xfrm flipH="1">
            <a:off x="917575" y="2017395"/>
            <a:ext cx="9647555" cy="396938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理由：我们只有主动关心社会，积极融入社会，倾力奉献社会，才能实现自己的人生价值。</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①积极继承中华优秀传统文化</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或坚定文化自信</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②理由：文化是一个国家、一个民族的灵魂。中华文化积淀着中华民族最深层的精神追求，代表着中华民族独特的精神标识，为中华民族的伟大复兴提供精神动力。中华文化增添了中国人民和中华民族内心深处的自信和自豪。</a:t>
            </a:r>
          </a:p>
        </p:txBody>
      </p:sp>
      <p:sp>
        <p:nvSpPr>
          <p:cNvPr id="3" name="文本框 2"/>
          <p:cNvSpPr txBox="1"/>
          <p:nvPr/>
        </p:nvSpPr>
        <p:spPr>
          <a:xfrm>
            <a:off x="917575" y="1386205"/>
            <a:ext cx="10356850" cy="622300"/>
          </a:xfrm>
          <a:prstGeom prst="rect">
            <a:avLst/>
          </a:prstGeom>
          <a:noFill/>
          <a:ln w="9525">
            <a:noFill/>
          </a:ln>
        </p:spPr>
        <p:txBody>
          <a:bodyPr wrap="square">
            <a:spAutoFit/>
          </a:bodyPr>
          <a:lstStyle/>
          <a:p>
            <a:pPr indent="0"/>
            <a:endParaRPr lang="en-US" altLang="zh-CN" sz="1050" b="0">
              <a:solidFill>
                <a:srgbClr val="000000"/>
              </a:solidFill>
              <a:latin typeface="方正书宋_GBK" charset="0"/>
              <a:cs typeface="方正书宋_GBK" charset="0"/>
            </a:endParaRPr>
          </a:p>
          <a:p>
            <a:pPr indent="0"/>
            <a:r>
              <a:rPr lang="zh-CN" altLang="en-US" sz="2400" b="0">
                <a:solidFill>
                  <a:srgbClr val="000000"/>
                </a:solidFill>
                <a:latin typeface="宋体" panose="02010600030101010101" pitchFamily="2" charset="-122"/>
                <a:ea typeface="宋体" panose="02010600030101010101" pitchFamily="2" charset="-122"/>
                <a:cs typeface="方正书宋_GBK" charset="0"/>
              </a:rPr>
              <a:t>认真阅读上述脱贫攻坚楷模的光辉事迹为他们点赞并说明理由。</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8164830" cy="712470"/>
            <a:chOff x="1034884" y="629878"/>
            <a:chExt cx="5650084" cy="627895"/>
          </a:xfrm>
        </p:grpSpPr>
        <p:sp>
          <p:nvSpPr>
            <p:cNvPr id="7" name="圆角矩形 6">
              <a:hlinkClick r:id="rId4" action="ppaction://hlinksldjump"/>
            </p:cNvPr>
            <p:cNvSpPr/>
            <p:nvPr>
              <p:custDataLst>
                <p:tags r:id="rId1"/>
              </p:custDataLst>
            </p:nvPr>
          </p:nvSpPr>
          <p:spPr>
            <a:xfrm flipH="1">
              <a:off x="2243294" y="664015"/>
              <a:ext cx="4441674" cy="580327"/>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反思、启示、教训、建议、设想类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类型五</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091690"/>
            <a:ext cx="10904220" cy="4859020"/>
          </a:xfrm>
          <a:prstGeom prst="rect">
            <a:avLst/>
          </a:prstGeom>
          <a:noFill/>
          <a:ln w="9525">
            <a:noFill/>
          </a:ln>
        </p:spPr>
        <p:txBody>
          <a:bodyPr wrap="square">
            <a:spAutoFit/>
          </a:bodyPr>
          <a:lstStyle/>
          <a:p>
            <a:pPr indent="0" algn="l" fontAlgn="auto">
              <a:lnSpc>
                <a:spcPct val="130000"/>
              </a:lnSpc>
            </a:pPr>
            <a:r>
              <a:rPr sz="2200" b="1" dirty="0">
                <a:latin typeface="宋体" panose="02010600030101010101" pitchFamily="2" charset="-122"/>
                <a:ea typeface="宋体" panose="02010600030101010101" pitchFamily="2" charset="-122"/>
              </a:rPr>
              <a:t>【呈现方式】</a:t>
            </a:r>
          </a:p>
          <a:p>
            <a:pPr indent="457200" algn="l" fontAlgn="auto">
              <a:lnSpc>
                <a:spcPct val="130000"/>
              </a:lnSpc>
            </a:pPr>
            <a:r>
              <a:rPr sz="2200" dirty="0">
                <a:latin typeface="宋体" panose="02010600030101010101" pitchFamily="2" charset="-122"/>
                <a:ea typeface="宋体" panose="02010600030101010101" pitchFamily="2" charset="-122"/>
              </a:rPr>
              <a:t>针对材料中问题的解决提出建议，或者从材料中总结出对我们的启示，或者写出材料中人物应有的反思，或者依据材料回答我们应有的行动。</a:t>
            </a:r>
          </a:p>
          <a:p>
            <a:pPr indent="0" algn="l" fontAlgn="auto">
              <a:lnSpc>
                <a:spcPct val="130000"/>
              </a:lnSpc>
            </a:pPr>
            <a:r>
              <a:rPr sz="2200" b="1" dirty="0">
                <a:latin typeface="宋体" panose="02010600030101010101" pitchFamily="2" charset="-122"/>
                <a:ea typeface="宋体" panose="02010600030101010101" pitchFamily="2" charset="-122"/>
              </a:rPr>
              <a:t>【规律总结】</a:t>
            </a:r>
          </a:p>
          <a:p>
            <a:pPr indent="457200" algn="l" fontAlgn="auto">
              <a:lnSpc>
                <a:spcPct val="130000"/>
              </a:lnSpc>
            </a:pPr>
            <a:r>
              <a:rPr sz="2200" dirty="0">
                <a:latin typeface="宋体" panose="02010600030101010101" pitchFamily="2" charset="-122"/>
                <a:ea typeface="宋体" panose="02010600030101010101" pitchFamily="2" charset="-122"/>
              </a:rPr>
              <a:t>回答此类问题要根据材料或设问的要求答出具体做法。审题时首先确定设问中有哪些限定角度，要根据限定词写出符合题目要求的做法，有的需要从材料中一一归纳做法。如果仅仅是个人的做法，就要高度概括出材料中人物的行为，但不要照抄材料。常用语：树立……意识、自觉……</a:t>
            </a:r>
            <a:r>
              <a:rPr lang="zh-CN" sz="2200" dirty="0">
                <a:latin typeface="宋体" panose="02010600030101010101" pitchFamily="2" charset="-122"/>
                <a:ea typeface="宋体" panose="02010600030101010101" pitchFamily="2" charset="-122"/>
              </a:rPr>
              <a:t>（</a:t>
            </a:r>
            <a:r>
              <a:rPr sz="2200" dirty="0">
                <a:latin typeface="宋体" panose="02010600030101010101" pitchFamily="2" charset="-122"/>
                <a:ea typeface="宋体" panose="02010600030101010101" pitchFamily="2" charset="-122"/>
              </a:rPr>
              <a:t>具体行动</a:t>
            </a:r>
            <a:r>
              <a:rPr lang="zh-CN" sz="2200" dirty="0">
                <a:latin typeface="宋体" panose="02010600030101010101" pitchFamily="2" charset="-122"/>
                <a:ea typeface="宋体" panose="02010600030101010101" pitchFamily="2" charset="-122"/>
              </a:rPr>
              <a:t>）</a:t>
            </a:r>
            <a:r>
              <a:rPr sz="2200" dirty="0">
                <a:latin typeface="宋体" panose="02010600030101010101" pitchFamily="2" charset="-122"/>
                <a:ea typeface="宋体" panose="02010600030101010101" pitchFamily="2" charset="-122"/>
              </a:rPr>
              <a:t>、宣传……、尊重……、维护……、同……作斗争、向……提建议。如果需要多方面作答，则需要根据材料分别概括出国家的、社会的、有关部门的、公民个人的具体做法。</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127760"/>
            <a:ext cx="10845800" cy="2489200"/>
          </a:xfrm>
          <a:prstGeom prst="rect">
            <a:avLst/>
          </a:prstGeom>
          <a:noFill/>
          <a:ln w="9525">
            <a:noFill/>
          </a:ln>
        </p:spPr>
        <p:txBody>
          <a:bodyPr wrap="square">
            <a:spAutoFit/>
          </a:bodyPr>
          <a:lstStyle/>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【典型题例】</a:t>
            </a:r>
          </a:p>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[2018·河北，24（1），4分]回应诉求，感受文明。</a:t>
            </a:r>
          </a:p>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材料一　</a:t>
            </a:r>
            <a:r>
              <a:rPr lang="zh-CN" altLang="en-US" sz="2400" b="1">
                <a:solidFill>
                  <a:srgbClr val="000000"/>
                </a:solidFill>
                <a:latin typeface="楷体_GB2312" panose="02010609030101010101" charset="-122"/>
                <a:ea typeface="楷体_GB2312" panose="02010609030101010101" charset="-122"/>
                <a:cs typeface="方正黑体_GBK" charset="0"/>
              </a:rPr>
              <a:t>近年来，全国各地陆续开展的“机动车不礼让斑马线”专项整治活动收效明显，回应了公众诉求。下面是“关注斑马线治理，呵护斑马线文明”的宣传图片。</a:t>
            </a:r>
          </a:p>
        </p:txBody>
      </p:sp>
      <p:pic>
        <p:nvPicPr>
          <p:cNvPr id="261" name="p13第2题-1.jpg" descr="id:2147503932;FounderCES"/>
          <p:cNvPicPr>
            <a:picLocks noChangeAspect="1"/>
          </p:cNvPicPr>
          <p:nvPr/>
        </p:nvPicPr>
        <p:blipFill>
          <a:blip r:embed="rId2" cstate="print"/>
          <a:stretch>
            <a:fillRect/>
          </a:stretch>
        </p:blipFill>
        <p:spPr>
          <a:xfrm>
            <a:off x="3852863" y="3182620"/>
            <a:ext cx="1335405" cy="1069340"/>
          </a:xfrm>
          <a:prstGeom prst="rect">
            <a:avLst/>
          </a:prstGeom>
        </p:spPr>
      </p:pic>
      <p:pic>
        <p:nvPicPr>
          <p:cNvPr id="262" name="p13第2题-2.jpg" descr="id:2147503939;FounderCES"/>
          <p:cNvPicPr>
            <a:picLocks noChangeAspect="1"/>
          </p:cNvPicPr>
          <p:nvPr/>
        </p:nvPicPr>
        <p:blipFill>
          <a:blip r:embed="rId3" cstate="print"/>
          <a:stretch>
            <a:fillRect/>
          </a:stretch>
        </p:blipFill>
        <p:spPr>
          <a:xfrm>
            <a:off x="6431915" y="3170555"/>
            <a:ext cx="1184910" cy="1069340"/>
          </a:xfrm>
          <a:prstGeom prst="rect">
            <a:avLst/>
          </a:prstGeom>
        </p:spPr>
      </p:pic>
      <p:sp>
        <p:nvSpPr>
          <p:cNvPr id="2" name="文本框 1"/>
          <p:cNvSpPr txBox="1"/>
          <p:nvPr/>
        </p:nvSpPr>
        <p:spPr>
          <a:xfrm>
            <a:off x="663575" y="5114925"/>
            <a:ext cx="10951845" cy="1529715"/>
          </a:xfrm>
          <a:prstGeom prst="rect">
            <a:avLst/>
          </a:prstGeom>
          <a:noFill/>
          <a:ln w="9525">
            <a:noFill/>
          </a:ln>
        </p:spPr>
        <p:txBody>
          <a:bodyPr wrap="square">
            <a:spAutoFit/>
          </a:bodyPr>
          <a:lstStyle/>
          <a:p>
            <a:pPr algn="l">
              <a:lnSpc>
                <a:spcPct val="130000"/>
              </a:lnSpc>
              <a:buNone/>
            </a:pPr>
            <a:r>
              <a:rPr lang="zh-CN" altLang="en-US" sz="2400" b="1">
                <a:solidFill>
                  <a:srgbClr val="000000"/>
                </a:solidFill>
                <a:latin typeface="楷体_GB2312" panose="02010609030101010101" charset="-122"/>
                <a:ea typeface="楷体_GB2312" panose="02010609030101010101" charset="-122"/>
                <a:cs typeface="方正黑体_GBK" charset="0"/>
              </a:rPr>
              <a:t>第四十七条　机动车行经人行横道时，应当减速行驶；遇行人正在通过人行横道，应当停车让行。机动车行经没有交通信号的道路时，遇行人横过道路，应当避让。	                          ——摘自《中华人民共和国道路交通安全法</a:t>
            </a:r>
          </a:p>
        </p:txBody>
      </p:sp>
      <p:pic>
        <p:nvPicPr>
          <p:cNvPr id="263" name="法律连线.eps" descr="id:2147503946;FounderCES"/>
          <p:cNvPicPr>
            <a:picLocks noChangeAspect="1"/>
          </p:cNvPicPr>
          <p:nvPr/>
        </p:nvPicPr>
        <p:blipFill>
          <a:blip r:embed="rId4"/>
          <a:stretch>
            <a:fillRect/>
          </a:stretch>
        </p:blipFill>
        <p:spPr>
          <a:xfrm>
            <a:off x="856615" y="4831080"/>
            <a:ext cx="1390650" cy="273050"/>
          </a:xfrm>
          <a:prstGeom prst="rect">
            <a:avLst/>
          </a:prstGeom>
        </p:spPr>
      </p:pic>
      <p:sp>
        <p:nvSpPr>
          <p:cNvPr id="4" name="文本框 3"/>
          <p:cNvSpPr txBox="1"/>
          <p:nvPr/>
        </p:nvSpPr>
        <p:spPr>
          <a:xfrm>
            <a:off x="4321175" y="4434205"/>
            <a:ext cx="640080" cy="368300"/>
          </a:xfrm>
          <a:prstGeom prst="rect">
            <a:avLst/>
          </a:prstGeom>
          <a:noFill/>
        </p:spPr>
        <p:txBody>
          <a:bodyPr wrap="none" rtlCol="0">
            <a:spAutoFit/>
          </a:bodyPr>
          <a:lstStyle/>
          <a:p>
            <a:r>
              <a:rPr lang="zh-CN" altLang="en-US"/>
              <a:t>图一</a:t>
            </a:r>
          </a:p>
        </p:txBody>
      </p:sp>
      <p:sp>
        <p:nvSpPr>
          <p:cNvPr id="5" name="文本框 4"/>
          <p:cNvSpPr txBox="1"/>
          <p:nvPr/>
        </p:nvSpPr>
        <p:spPr>
          <a:xfrm>
            <a:off x="6739255" y="4422775"/>
            <a:ext cx="640080" cy="368300"/>
          </a:xfrm>
          <a:prstGeom prst="rect">
            <a:avLst/>
          </a:prstGeom>
          <a:noFill/>
        </p:spPr>
        <p:txBody>
          <a:bodyPr wrap="none" rtlCol="0">
            <a:spAutoFit/>
          </a:bodyPr>
          <a:lstStyle/>
          <a:p>
            <a:r>
              <a:rPr lang="zh-CN" altLang="en-US"/>
              <a:t>图二</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32435" y="1356995"/>
            <a:ext cx="11212195" cy="452310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材料二　</a:t>
            </a:r>
            <a:r>
              <a:rPr lang="zh-CN" altLang="en-US" sz="2400" b="1">
                <a:solidFill>
                  <a:srgbClr val="000000"/>
                </a:solidFill>
                <a:latin typeface="楷体_GB2312" panose="02010609030101010101" charset="-122"/>
                <a:ea typeface="楷体_GB2312" panose="02010609030101010101" charset="-122"/>
                <a:cs typeface="方正黑体_GBK" charset="0"/>
              </a:rPr>
              <a:t>吸烟有害健康，已经成为妇孺皆知的常识，公众对二手烟危害的认识与自我保护意识明显提高，对目前室内无烟环境的满意度普遍较低。室内无烟环境成为公众诉求。</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据图一及“法律连线”得到的启示，选取一个角度，提出实现市内无烟环境的设想。</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解析：</a:t>
            </a:r>
            <a:r>
              <a:rPr lang="zh-CN" altLang="en-US" sz="2400" b="1">
                <a:solidFill>
                  <a:srgbClr val="000000"/>
                </a:solidFill>
                <a:latin typeface="楷体_GB2312" panose="02010609030101010101" charset="-122"/>
                <a:ea typeface="楷体_GB2312" panose="02010609030101010101" charset="-122"/>
                <a:cs typeface="方正黑体_GBK" charset="0"/>
              </a:rPr>
              <a:t>此题为开放性试题。为实现室内无烟环境提出设想，我们可以根据材料的相关内容选取道德角度或生命健康角度亦或法律角度等作答。</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答案：立法角度：国家制定相关法律，为禁烟提供法律依据。执法角度：执法机关严格执法，使违法的吸烟者得到应有处罚。守法角度：吸烟者学法知法，自觉守法。</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非选择题</a:t>
              </a: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3600" b="1" dirty="0" smtClean="0">
                  <a:latin typeface="黑体" panose="02010600030101010101" pitchFamily="49" charset="-122"/>
                  <a:ea typeface="黑体" panose="02010600030101010101" pitchFamily="49" charset="-122"/>
                </a:rPr>
                <a:t>2</a:t>
              </a:r>
              <a:endParaRPr kumimoji="1" 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819785" y="1664335"/>
            <a:ext cx="10635615" cy="470789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【呈现方式】</a:t>
            </a:r>
            <a:endParaRPr sz="2400" b="0">
              <a:solidFill>
                <a:srgbClr val="000000"/>
              </a:solidFill>
              <a:latin typeface="宋体" panose="02010600030101010101" pitchFamily="2" charset="-122"/>
              <a:ea typeface="宋体" panose="02010600030101010101" pitchFamily="2" charset="-122"/>
              <a:cs typeface="方正书宋_GBK" charset="0"/>
            </a:endParaRPr>
          </a:p>
          <a:p>
            <a:pPr indent="457200" fontAlgn="auto">
              <a:lnSpc>
                <a:spcPct val="150000"/>
              </a:lnSpc>
            </a:pPr>
            <a:r>
              <a:rPr sz="2200" b="0">
                <a:solidFill>
                  <a:srgbClr val="000000"/>
                </a:solidFill>
                <a:latin typeface="宋体" panose="02010600030101010101" pitchFamily="2" charset="-122"/>
                <a:ea typeface="宋体" panose="02010600030101010101" pitchFamily="2" charset="-122"/>
                <a:cs typeface="方正书宋_GBK" charset="0"/>
              </a:rPr>
              <a:t>非选择题是一种生活性、综合性、实践性、开放性都较强的题型。联系现实生活、设置情境材料、提出探究性问题、侧重考查能力是非选择题的共同特征。</a:t>
            </a:r>
          </a:p>
          <a:p>
            <a:pPr indent="457200" fontAlgn="auto">
              <a:lnSpc>
                <a:spcPct val="150000"/>
              </a:lnSpc>
            </a:pPr>
            <a:r>
              <a:rPr sz="2200" b="0">
                <a:solidFill>
                  <a:srgbClr val="000000"/>
                </a:solidFill>
                <a:latin typeface="宋体" panose="02010600030101010101" pitchFamily="2" charset="-122"/>
                <a:ea typeface="宋体" panose="02010600030101010101" pitchFamily="2" charset="-122"/>
                <a:cs typeface="方正书宋_GBK" charset="0"/>
              </a:rPr>
              <a:t>非选择题形式多种多样。按情境材料的不同，可分为文字材料、漫画材料、图表材料等类型；按情境材料的多少，可分为单个材料、两个材料、多个材料等类型；按问题的难易程度，可分为简约回答、分析说明、深入探究等类型；按考查功效的侧重点，可分为理解说明、分析评价、归纳总结、提炼概括、综合探究等类型。</a:t>
            </a:r>
          </a:p>
          <a:p>
            <a:pPr indent="457200" fontAlgn="auto">
              <a:lnSpc>
                <a:spcPct val="150000"/>
              </a:lnSpc>
            </a:pPr>
            <a:r>
              <a:rPr sz="2200" b="0">
                <a:solidFill>
                  <a:srgbClr val="000000"/>
                </a:solidFill>
                <a:latin typeface="宋体" panose="02010600030101010101" pitchFamily="2" charset="-122"/>
                <a:ea typeface="宋体" panose="02010600030101010101" pitchFamily="2" charset="-122"/>
                <a:cs typeface="方正书宋_GBK" charset="0"/>
              </a:rPr>
              <a:t>正确解答非选择题，一要做到正确解析材料，紧扣题目要求；二要密切结合材料，具体思考问题；三要灵活运用所学知识，简明扼要、层次分明、完整准确地组织答案。</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224280"/>
            <a:ext cx="10845800" cy="396938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【专项训练】</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1.材料　</a:t>
            </a:r>
            <a:r>
              <a:rPr lang="zh-CN" altLang="en-US" sz="2400" b="1">
                <a:solidFill>
                  <a:srgbClr val="000000"/>
                </a:solidFill>
                <a:latin typeface="楷体_GB2312" panose="02010609030101010101" charset="-122"/>
                <a:ea typeface="楷体_GB2312" panose="02010609030101010101" charset="-122"/>
                <a:cs typeface="方正黑体_GBK" charset="0"/>
              </a:rPr>
              <a:t>一名快递员驾驶的三轮车与一辆出租车发生剐蹭，出租车司机便辱骂并连续抽打快递员耳光，虽然当地警方迅速展开调查，对打人者处以行政拘留10天的处罚，但这一打人视频被传到网上后，还是引起了网友热议，众多网友纷纷谴责打人者，一些“义愤”的网友为了给快递员出气，轮番侮辱和恐吓打人者，甚至直接上门骚扰。</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从法律角度看，打人者应如何反思自己的行为？</a:t>
            </a:r>
          </a:p>
        </p:txBody>
      </p:sp>
      <p:sp>
        <p:nvSpPr>
          <p:cNvPr id="10" name="矩形 9"/>
          <p:cNvSpPr/>
          <p:nvPr/>
        </p:nvSpPr>
        <p:spPr>
          <a:xfrm flipH="1">
            <a:off x="873125" y="5329555"/>
            <a:ext cx="780986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尊法守法用法，增强法律意识</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增强法治观念</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224280"/>
            <a:ext cx="10845800" cy="341503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2.材料　</a:t>
            </a:r>
            <a:r>
              <a:rPr lang="zh-CN" altLang="en-US" sz="2400" b="1">
                <a:solidFill>
                  <a:srgbClr val="000000"/>
                </a:solidFill>
                <a:latin typeface="楷体_GB2312" panose="02010609030101010101" charset="-122"/>
                <a:ea typeface="楷体_GB2312" panose="02010609030101010101" charset="-122"/>
                <a:cs typeface="方正黑体_GBK" charset="0"/>
              </a:rPr>
              <a:t>依靠简陋的设备，屠呦呦团队从包括动物、植物、矿物在内的2 000多个药方中筛选寻找抗疟有效提取物，都没有成功。后来，他们从西晋葛洪“青蒿一握，以水二升渍，绞取汁”中得到启发，利用沸点较低的乙醚制取青蒿提取物，经过191次试验，终于成功分离出抗疟有效成分青蒿素。如今依托人工化学合成技术，青蒿素已实现批量生产，上亿人因此获救。</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结合材料，分析屠呦呦团队获得成功给我们的启示。</a:t>
            </a:r>
          </a:p>
        </p:txBody>
      </p:sp>
      <p:sp>
        <p:nvSpPr>
          <p:cNvPr id="10" name="矩形 9"/>
          <p:cNvSpPr/>
          <p:nvPr/>
        </p:nvSpPr>
        <p:spPr>
          <a:xfrm flipH="1">
            <a:off x="678815" y="4567555"/>
            <a:ext cx="10410190"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忠于职守，乐于奉献；继承和发扬中华民族优秀传统文化，增强民族文化认同；树立远大理想，勇于实践，敢于创新，发扬艰苦奋斗精神；增强团队精神，学会与人合作；学会正确面对困难与挫折。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091565"/>
            <a:ext cx="10845800" cy="563118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3.（2022河北预测）</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材料　</a:t>
            </a:r>
            <a:r>
              <a:rPr lang="zh-CN" altLang="en-US" sz="2400" b="1">
                <a:solidFill>
                  <a:srgbClr val="000000"/>
                </a:solidFill>
                <a:latin typeface="楷体_GB2312" panose="02010609030101010101" charset="-122"/>
                <a:ea typeface="楷体_GB2312" panose="02010609030101010101" charset="-122"/>
                <a:cs typeface="方正黑体_GBK" charset="0"/>
              </a:rPr>
              <a:t>英雄烈士的精神深入人心，并激励着我们不断前行。但社会生活中时常出现这样的现象：一些人或是通过添油加醋的加工，或是通过捕风捉影的杜撰，或是通过不切实际的主观想法，炮制一系列有损英雄形象的言论，《中华人民共和国英雄烈士保护法》正式实行，英雄烈士有了法律保障。</a:t>
            </a:r>
          </a:p>
          <a:p>
            <a:pPr indent="0">
              <a:lnSpc>
                <a:spcPct val="150000"/>
              </a:lnSpc>
            </a:pPr>
            <a:endParaRPr lang="zh-CN" altLang="en-US" sz="2400" b="1">
              <a:solidFill>
                <a:srgbClr val="000000"/>
              </a:solidFill>
              <a:latin typeface="宋体" panose="02010600030101010101" pitchFamily="2" charset="-122"/>
              <a:ea typeface="宋体" panose="02010600030101010101" pitchFamily="2" charset="-122"/>
              <a:cs typeface="方正黑体_GBK" charset="0"/>
            </a:endParaRP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方正黑体_GBK" charset="0"/>
              </a:rPr>
              <a:t>第二十六条　以侮辱、诽谤或者其他方式侵害英雄烈士的姓名、肖像、名誉、荣誉，损害社会公共利益的，依法承担民事责任；构成违反治安管理行为的，由公安机关依法给予治安管理处罚；构成犯罪的，依法追究刑事责任。</a:t>
            </a: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方正黑体_GBK" charset="0"/>
              </a:rPr>
              <a:t>                               ——摘自《中华人民共和国英雄烈士保护法》</a:t>
            </a:r>
            <a:endParaRPr lang="zh-CN" altLang="en-US" sz="2400" b="1">
              <a:solidFill>
                <a:srgbClr val="000000"/>
              </a:solidFill>
              <a:latin typeface="宋体" panose="02010600030101010101" pitchFamily="2" charset="-122"/>
              <a:ea typeface="宋体" panose="02010600030101010101" pitchFamily="2" charset="-122"/>
              <a:cs typeface="方正黑体_GBK" charset="0"/>
            </a:endParaRPr>
          </a:p>
        </p:txBody>
      </p:sp>
      <p:pic>
        <p:nvPicPr>
          <p:cNvPr id="265" name="法律连线.eps" descr="id:2147503960;FounderCES"/>
          <p:cNvPicPr>
            <a:picLocks noChangeAspect="1"/>
          </p:cNvPicPr>
          <p:nvPr/>
        </p:nvPicPr>
        <p:blipFill>
          <a:blip r:embed="rId2"/>
          <a:stretch>
            <a:fillRect/>
          </a:stretch>
        </p:blipFill>
        <p:spPr>
          <a:xfrm>
            <a:off x="748665" y="4137660"/>
            <a:ext cx="1997710" cy="39243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44930"/>
            <a:ext cx="10845800" cy="119888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sym typeface="+mn-ea"/>
              </a:rPr>
              <a:t>　　据材料及“法律连线”得到的启示，选取一个角度，提出遏制网络暴力法律上应有何作为。</a:t>
            </a:r>
            <a:endParaRPr lang="zh-CN" altLang="en-US" sz="2400" b="1">
              <a:solidFill>
                <a:srgbClr val="000000"/>
              </a:solidFill>
              <a:latin typeface="宋体" panose="02010600030101010101" pitchFamily="2" charset="-122"/>
              <a:ea typeface="宋体" panose="02010600030101010101" pitchFamily="2" charset="-122"/>
              <a:cs typeface="方正黑体_GBK" charset="0"/>
            </a:endParaRPr>
          </a:p>
        </p:txBody>
      </p:sp>
      <p:sp>
        <p:nvSpPr>
          <p:cNvPr id="10" name="矩形 9"/>
          <p:cNvSpPr/>
          <p:nvPr/>
        </p:nvSpPr>
        <p:spPr>
          <a:xfrm flipH="1">
            <a:off x="813435" y="2752090"/>
            <a:ext cx="10302875"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立法角度：国家制定相关法律，为遏制网络暴力提供法律依据。</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执法角度：执法机关严格执法，使参与网络暴力的违法者得到应有处罚。</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守法角度：网民学法知法，自觉守法。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作用、影响(意义或者危害)</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类型六</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09169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b="1" dirty="0">
                <a:latin typeface="宋体" panose="02010600030101010101" pitchFamily="2" charset="-122"/>
                <a:ea typeface="宋体" panose="02010600030101010101" pitchFamily="2" charset="-122"/>
              </a:rPr>
              <a:t>    材料中给出一种现象、行为或者措施，分析材料中的现象、行为或者措施产生的影响，也许是积极的影响</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意义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，也许是消极的影响</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危害</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b="1" dirty="0">
                <a:latin typeface="宋体" panose="02010600030101010101" pitchFamily="2" charset="-122"/>
                <a:ea typeface="宋体" panose="02010600030101010101" pitchFamily="2" charset="-122"/>
              </a:rPr>
              <a:t>    做此类试题，首先要注意句子的形式，如果是积极的意义，组织答案要用“有利于……”，如果是消极的影响，组织答案要用“不利于……”“阻碍……”“侵害……”“破坏……”等。其次要注意多角度组织答案，一般分为国家、社会、个人及材料中具体问题的解决。</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705610"/>
            <a:ext cx="10758170" cy="3807460"/>
          </a:xfrm>
          <a:prstGeom prst="rect">
            <a:avLst/>
          </a:prstGeom>
          <a:noFill/>
          <a:ln w="9525">
            <a:noFill/>
          </a:ln>
        </p:spPr>
        <p:txBody>
          <a:bodyPr wrap="square">
            <a:spAutoFit/>
          </a:bodyPr>
          <a:lstStyle/>
          <a:p>
            <a:pPr indent="0" algn="l" fontAlgn="auto">
              <a:lnSpc>
                <a:spcPct val="150000"/>
              </a:lnSpc>
            </a:pPr>
            <a:r>
              <a:rPr sz="2300" b="1" dirty="0">
                <a:latin typeface="宋体" panose="02010600030101010101" pitchFamily="2" charset="-122"/>
                <a:ea typeface="宋体" panose="02010600030101010101" pitchFamily="2" charset="-122"/>
                <a:sym typeface="+mn-ea"/>
              </a:rPr>
              <a:t>具体用语如下。</a:t>
            </a:r>
          </a:p>
          <a:p>
            <a:pPr indent="0" algn="l" fontAlgn="auto">
              <a:lnSpc>
                <a:spcPct val="150000"/>
              </a:lnSpc>
            </a:pP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1</a:t>
            </a: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国家：某方面建设、某个国策战略的实施、为现代化建设提供……某项事业的发展、某项实力的提高、综合国力、国际地位、国际形象等。</a:t>
            </a:r>
            <a:endParaRPr sz="2300" b="1" dirty="0">
              <a:latin typeface="宋体" panose="02010600030101010101" pitchFamily="2" charset="-122"/>
              <a:ea typeface="宋体" panose="02010600030101010101" pitchFamily="2" charset="-122"/>
            </a:endParaRPr>
          </a:p>
          <a:p>
            <a:pPr indent="0" algn="l" fontAlgn="auto">
              <a:lnSpc>
                <a:spcPct val="150000"/>
              </a:lnSpc>
            </a:pP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2</a:t>
            </a: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社会：公平、正义、和谐、文明、进步、全面小康社会、资源节约型社会、环境友好型社会、社会氛围、社会风气、社会秩序、社会治安、诚信社会、法治社会等。</a:t>
            </a:r>
            <a:endParaRPr sz="2300" b="1" dirty="0">
              <a:latin typeface="宋体" panose="02010600030101010101" pitchFamily="2" charset="-122"/>
              <a:ea typeface="宋体" panose="02010600030101010101" pitchFamily="2" charset="-122"/>
            </a:endParaRPr>
          </a:p>
          <a:p>
            <a:pPr indent="0" algn="l" fontAlgn="auto">
              <a:lnSpc>
                <a:spcPct val="150000"/>
              </a:lnSpc>
            </a:pP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3</a:t>
            </a: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个人：生活、素质、意识、精神、权利、身心健康、共享</a:t>
            </a: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共富、民主</a:t>
            </a: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等。</a:t>
            </a:r>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【典型题例】</a:t>
            </a:r>
          </a:p>
          <a:p>
            <a:pPr indent="0" algn="l" fontAlgn="auto">
              <a:lnSpc>
                <a:spcPct val="150000"/>
              </a:lnSpc>
            </a:pPr>
            <a:r>
              <a:rPr sz="2400" b="1" dirty="0">
                <a:latin typeface="宋体" panose="02010600030101010101" pitchFamily="2" charset="-122"/>
                <a:ea typeface="宋体" panose="02010600030101010101" pitchFamily="2" charset="-122"/>
              </a:rPr>
              <a:t>[2016·河北，24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，3分]传承中华文明。</a:t>
            </a:r>
          </a:p>
          <a:p>
            <a:pPr indent="457200" algn="l" fontAlgn="auto">
              <a:lnSpc>
                <a:spcPct val="150000"/>
              </a:lnSpc>
            </a:pPr>
            <a:r>
              <a:rPr sz="2400" b="1" dirty="0">
                <a:latin typeface="楷体_GB2312" panose="02010609030101010101" charset="-122"/>
                <a:ea typeface="楷体_GB2312" panose="02010609030101010101" charset="-122"/>
              </a:rPr>
              <a:t>有着悠久历史的中华文明，孕育了众多的传统节日，这些传统节日成为中华文化的重要载体，折射出千百年来积淀、凝聚的民族认同。</a:t>
            </a:r>
          </a:p>
          <a:p>
            <a:pPr indent="0" algn="l" fontAlgn="auto">
              <a:lnSpc>
                <a:spcPct val="150000"/>
              </a:lnSpc>
            </a:pPr>
            <a:r>
              <a:rPr sz="2400" b="1" dirty="0">
                <a:latin typeface="宋体" panose="02010600030101010101" pitchFamily="2" charset="-122"/>
                <a:ea typeface="宋体" panose="02010600030101010101" pitchFamily="2" charset="-122"/>
              </a:rPr>
              <a:t>今天，重视并过好传统节日对我们青少年有什么意义？</a:t>
            </a:r>
          </a:p>
          <a:p>
            <a:pPr indent="0" algn="l" fontAlgn="auto">
              <a:lnSpc>
                <a:spcPct val="150000"/>
              </a:lnSpc>
            </a:pPr>
            <a:r>
              <a:rPr sz="2400" b="1" dirty="0">
                <a:latin typeface="宋体" panose="02010600030101010101" pitchFamily="2" charset="-122"/>
                <a:ea typeface="宋体" panose="02010600030101010101" pitchFamily="2" charset="-122"/>
              </a:rPr>
              <a:t>解析：</a:t>
            </a:r>
            <a:r>
              <a:rPr sz="2400" b="1" dirty="0">
                <a:latin typeface="楷体_GB2312" panose="02010609030101010101" charset="-122"/>
                <a:ea typeface="楷体_GB2312" panose="02010609030101010101" charset="-122"/>
              </a:rPr>
              <a:t>此题考查重视并过好传统节日的意义，从青少年的角度回答即可。</a:t>
            </a:r>
          </a:p>
          <a:p>
            <a:pPr indent="0" algn="l" fontAlgn="auto">
              <a:lnSpc>
                <a:spcPct val="150000"/>
              </a:lnSpc>
            </a:pPr>
            <a:r>
              <a:rPr sz="2400" b="1" dirty="0">
                <a:latin typeface="宋体" panose="02010600030101010101" pitchFamily="2" charset="-122"/>
                <a:ea typeface="宋体" panose="02010600030101010101" pitchFamily="2" charset="-122"/>
              </a:rPr>
              <a:t>答案：有利于我们传承中华文化，增强文化认同，增强中华民族意识，树立民族自信，弘扬民族精神，提高道德素质等。</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600075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a:t>
            </a:r>
          </a:p>
          <a:p>
            <a:pPr indent="0" algn="l" fontAlgn="auto">
              <a:lnSpc>
                <a:spcPct val="150000"/>
              </a:lnSpc>
            </a:pP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2021·平山县校级月考节选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阅读材料，完成下列要求。</a:t>
            </a:r>
          </a:p>
          <a:p>
            <a:pPr indent="0" algn="l" fontAlgn="auto">
              <a:lnSpc>
                <a:spcPct val="150000"/>
              </a:lnSpc>
            </a:pPr>
            <a:r>
              <a:rPr sz="2400" b="1" dirty="0">
                <a:latin typeface="宋体" panose="02010600030101010101" pitchFamily="2" charset="-122"/>
                <a:ea typeface="宋体" panose="02010600030101010101" pitchFamily="2" charset="-122"/>
              </a:rPr>
              <a:t>材料一　</a:t>
            </a:r>
            <a:r>
              <a:rPr sz="2400" b="1" dirty="0">
                <a:latin typeface="楷体_GB2312" panose="02010609030101010101" charset="-122"/>
                <a:ea typeface="楷体_GB2312" panose="02010609030101010101" charset="-122"/>
              </a:rPr>
              <a:t>我国法律规定：各级人民代表大会及县级以上各级人民代表大会常务委员会选举或者决定任命的国家工作人员，以及各级人民政府、监察委员会、人民法院、人民检察院任命的国家工作人员，在就职时应当公开进行宪法宣誓。宣誓誓词如下：我宣誓：忠于中华人民共和国宪法，维护宪法权威，履行法定职责，忠于祖国、忠于人民，恪尽职守、廉洁奉公，接受人民监督，为建设富强民主文明和谐美丽的社会主义现代化强国努力奋斗!面向宪法宣誓，这不仅是一个庄严的仪式，也是彰显宪法权威的重要方式。</a:t>
            </a:r>
          </a:p>
          <a:p>
            <a:pPr indent="0" algn="l" fontAlgn="auto">
              <a:lnSpc>
                <a:spcPct val="150000"/>
              </a:lnSpc>
            </a:pPr>
            <a:endParaRPr sz="2400" b="1" dirty="0">
              <a:latin typeface="宋体" panose="02010600030101010101" pitchFamily="2" charset="-122"/>
              <a:ea typeface="宋体" panose="02010600030101010101" pitchFamily="2" charset="-122"/>
            </a:endParaRP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230695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sym typeface="+mn-ea"/>
              </a:rPr>
              <a:t>材料二　</a:t>
            </a:r>
            <a:r>
              <a:rPr sz="2400" b="1" dirty="0">
                <a:latin typeface="楷体_GB2312" panose="02010609030101010101" charset="-122"/>
                <a:ea typeface="楷体_GB2312" panose="02010609030101010101" charset="-122"/>
                <a:sym typeface="+mn-ea"/>
              </a:rPr>
              <a:t>2020年1月12日，在南京市十六届人大会议第三次会议全体会议上，新当选的市长韩立明等5名国家工作人员高举右拳，面对《宪法》，庄严宣誓。宣誓过程首次行现场直播，让市民足不出户就能了解会议内容。</a:t>
            </a:r>
          </a:p>
          <a:p>
            <a:pPr indent="0" algn="l" fontAlgn="auto">
              <a:lnSpc>
                <a:spcPct val="150000"/>
              </a:lnSpc>
            </a:pPr>
            <a:r>
              <a:rPr sz="2400" b="1" dirty="0">
                <a:latin typeface="宋体" panose="02010600030101010101" pitchFamily="2" charset="-122"/>
                <a:ea typeface="宋体" panose="02010600030101010101" pitchFamily="2" charset="-122"/>
                <a:sym typeface="+mn-ea"/>
              </a:rPr>
              <a:t>根据以上材料简要概括宪法在国家治理中的作用。</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829310" y="3888740"/>
            <a:ext cx="8040370"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宪法为国家治理提供法律保障；</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宪法全面实施有利于提升国家治理效能；</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宪法是治国安邦的总章程。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0400" y="1416050"/>
            <a:ext cx="10915650"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2.材料　</a:t>
            </a:r>
            <a:r>
              <a:rPr sz="2400" b="1" dirty="0">
                <a:latin typeface="楷体_GB2312" panose="02010609030101010101" charset="-122"/>
                <a:ea typeface="楷体_GB2312" panose="02010609030101010101" charset="-122"/>
              </a:rPr>
              <a:t>目前，我国已经建立了超级稻、矮败小麦、杂交玉米等高效育种技术体系。水稻、小麦等全部为自主品种，玉米自主品种占90%以上，做到了“中国粮用中国种”。中国第一个抗癌新药、第一个靶向抗癌药、第一个拥有全球知识产权治疗失明的药物……对满足人民群众“用得上、用得起”药物的需求起到了积极作用。目前，我国网民规模达8.47亿，移动互联网、云计算、大数据蓬勃发展，移动支付、人脸识别、社交网络等应用走在世界前到。</a:t>
            </a:r>
          </a:p>
          <a:p>
            <a:pPr indent="0" algn="l" fontAlgn="auto">
              <a:lnSpc>
                <a:spcPct val="150000"/>
              </a:lnSpc>
            </a:pPr>
            <a:r>
              <a:rPr sz="2400" b="1" dirty="0">
                <a:latin typeface="宋体" panose="02010600030101010101" pitchFamily="2" charset="-122"/>
                <a:ea typeface="宋体" panose="02010600030101010101" pitchFamily="2" charset="-122"/>
              </a:rPr>
              <a:t>根据材料，归纳科技创新的积极影响。</a:t>
            </a:r>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0900" y="1231900"/>
            <a:ext cx="10320655"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【规律总结】</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1.略看材料，了解大概内容。</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2.详读设问，审定三要素。</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(1)找准题型，确定解题思路。</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(2)找准关键词，确定对应知识点。</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(3)找到限定词，确定答案的角度和范围。</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3.细化材料：分层次、找关键词、联系教材知识点。</a:t>
            </a:r>
          </a:p>
          <a:p>
            <a:pPr indent="0">
              <a:lnSpc>
                <a:spcPct val="150000"/>
              </a:lnSpc>
            </a:pPr>
            <a:r>
              <a:rPr sz="2400" b="0">
                <a:solidFill>
                  <a:srgbClr val="000000"/>
                </a:solidFill>
                <a:latin typeface="宋体" panose="02010600030101010101" pitchFamily="2" charset="-122"/>
                <a:ea typeface="宋体" panose="02010600030101010101" pitchFamily="2" charset="-122"/>
                <a:cs typeface="方正书宋_GBK" charset="0"/>
              </a:rPr>
              <a:t>4.分层、分条组织答案。</a:t>
            </a:r>
          </a:p>
          <a:p>
            <a:pPr indent="0">
              <a:lnSpc>
                <a:spcPct val="150000"/>
              </a:lnSpc>
            </a:pP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719455" y="1355090"/>
            <a:ext cx="10753090" cy="452310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2.①“……对满足人民群众‘用得上、用得起’药物的需求起到了积极的作用”说明科技创新有利于维护人民群众的生命与健康。</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②“……做到了‘中国粮用中国种’”说明科技创新有利于提高人民群众的生活水平。</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③“移动互联网、云计算、大数据蓬勃发展”说明科技创新能促进我国经济与社会的发展。</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④“移动支付、人脸识别、社交网络等应用走在世界前列”说明科技创新让人们的生活更加便捷和丰富多彩。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230695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3.材料　</a:t>
            </a:r>
            <a:r>
              <a:rPr sz="2400" b="1" dirty="0">
                <a:latin typeface="楷体_GB2312" panose="02010609030101010101" charset="-122"/>
                <a:ea typeface="楷体_GB2312" panose="02010609030101010101" charset="-122"/>
              </a:rPr>
              <a:t>监察机关指的是新设立的国家机构——国家监察委员会。《中华人民共和国宪法修正案》中指出，国家监察委员会是最高监察机关，其职权是监督监察公职人员依法履职、秉公用权、廉洁从政、道德操守。</a:t>
            </a:r>
          </a:p>
          <a:p>
            <a:pPr indent="0" algn="l" fontAlgn="auto">
              <a:lnSpc>
                <a:spcPct val="150000"/>
              </a:lnSpc>
            </a:pPr>
            <a:r>
              <a:rPr sz="2400" b="1" dirty="0">
                <a:latin typeface="宋体" panose="02010600030101010101" pitchFamily="2" charset="-122"/>
                <a:ea typeface="宋体" panose="02010600030101010101" pitchFamily="2" charset="-122"/>
              </a:rPr>
              <a:t>结合材料谈谈设立“国家监察委员会”的意义。</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695325" y="3770630"/>
            <a:ext cx="10703560"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完善了监察体制</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监督体制</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；有利于规范监督公职人员的行为，做到依法行政；有利于促进司法公正，维护社会和谐稳定；有利于维护群众的利益，为人民服务；等等。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归纳关系类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类型七</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091690"/>
            <a:ext cx="10904220" cy="452310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设问中给出两个主题</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事物</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，根据材料内容概括两个主题</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事物</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之间的关系。</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解答此类试题时要双向描述两个事物之间的具体关系。一般格式为A是B的……，B是A的……；或者A为B提供了……，B为A提供了……；或者A推动</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促进、需要</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……B，B推动</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促进、需要</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……A；或者A与B是相辅相成、相互促进、相互制约。</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2610" y="1066165"/>
            <a:ext cx="11111230" cy="5536565"/>
          </a:xfrm>
          <a:prstGeom prst="rect">
            <a:avLst/>
          </a:prstGeom>
          <a:noFill/>
          <a:ln w="9525">
            <a:noFill/>
          </a:ln>
        </p:spPr>
        <p:txBody>
          <a:bodyPr wrap="square">
            <a:spAutoFit/>
          </a:bodyPr>
          <a:lstStyle/>
          <a:p>
            <a:pPr indent="0" algn="l" fontAlgn="auto">
              <a:lnSpc>
                <a:spcPct val="140000"/>
              </a:lnSpc>
            </a:pPr>
            <a:r>
              <a:rPr sz="2300" b="1" dirty="0">
                <a:latin typeface="宋体" panose="02010600030101010101" pitchFamily="2" charset="-122"/>
                <a:ea typeface="宋体" panose="02010600030101010101" pitchFamily="2" charset="-122"/>
              </a:rPr>
              <a:t>【典型题例】</a:t>
            </a:r>
          </a:p>
          <a:p>
            <a:pPr indent="0" algn="l" fontAlgn="auto">
              <a:lnSpc>
                <a:spcPct val="140000"/>
              </a:lnSpc>
            </a:pPr>
            <a:r>
              <a:rPr sz="2300" b="1" dirty="0">
                <a:latin typeface="宋体" panose="02010600030101010101" pitchFamily="2" charset="-122"/>
                <a:ea typeface="宋体" panose="02010600030101010101" pitchFamily="2" charset="-122"/>
              </a:rPr>
              <a:t>[2018·河北，28</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3</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，6分]阅读材料，综合运用所学知识探究问题。</a:t>
            </a:r>
          </a:p>
          <a:p>
            <a:pPr indent="0" algn="l" fontAlgn="auto">
              <a:lnSpc>
                <a:spcPct val="140000"/>
              </a:lnSpc>
            </a:pPr>
            <a:r>
              <a:rPr sz="2300" b="1" dirty="0">
                <a:latin typeface="楷体_GB2312" panose="02010609030101010101" charset="-122"/>
                <a:ea typeface="楷体_GB2312" panose="02010609030101010101" charset="-122"/>
              </a:rPr>
              <a:t>    多年来，国歌所承载的爱国情怀、忧患意识和奋勇前行的民族精神深入人心。但社会生活中时常出现这样的现象：一些人在奏唱国歌时嬉笑打闹；一些人把国歌设置为手机铃声；一些人把国歌当成促销活动热闹曲。2017年9月1日，第十二届全国人大常委会第二十九次会议审议通过了《中华人民共和国国歌法》，国歌有了法律保障。</a:t>
            </a:r>
          </a:p>
          <a:p>
            <a:pPr indent="0" algn="l" fontAlgn="auto">
              <a:lnSpc>
                <a:spcPct val="140000"/>
              </a:lnSpc>
            </a:pPr>
            <a:r>
              <a:rPr sz="2300" b="1" dirty="0">
                <a:latin typeface="楷体_GB2312" panose="02010609030101010101" charset="-122"/>
                <a:ea typeface="楷体_GB2312" panose="02010609030101010101" charset="-122"/>
              </a:rPr>
              <a:t>如果奏唱国歌时有人嬉笑打闹，我们应该怎样做？由此体会《中华人民共和国国歌法》与我们的关系，请加以说明。</a:t>
            </a:r>
          </a:p>
          <a:p>
            <a:pPr indent="0" algn="l" fontAlgn="auto">
              <a:lnSpc>
                <a:spcPct val="140000"/>
              </a:lnSpc>
            </a:pPr>
            <a:r>
              <a:rPr sz="2300" b="1" dirty="0">
                <a:latin typeface="宋体" panose="02010600030101010101" pitchFamily="2" charset="-122"/>
                <a:ea typeface="宋体" panose="02010600030101010101" pitchFamily="2" charset="-122"/>
              </a:rPr>
              <a:t>解析：</a:t>
            </a:r>
            <a:r>
              <a:rPr sz="2300" b="1" dirty="0">
                <a:latin typeface="楷体_GB2312" panose="02010609030101010101" charset="-122"/>
                <a:ea typeface="楷体_GB2312" panose="02010609030101010101" charset="-122"/>
              </a:rPr>
              <a:t>此题考查法律与我们的关系。两者之间的关系是相互的，法律对我们的行为起到规范作用，我们要维护法律尊严，据此回答即可。</a:t>
            </a:r>
          </a:p>
          <a:p>
            <a:pPr indent="0" algn="l" fontAlgn="auto">
              <a:lnSpc>
                <a:spcPct val="140000"/>
              </a:lnSpc>
            </a:pPr>
            <a:r>
              <a:rPr sz="2300" b="1" dirty="0">
                <a:latin typeface="宋体" panose="02010600030101010101" pitchFamily="2" charset="-122"/>
                <a:ea typeface="宋体" panose="02010600030101010101" pitchFamily="2" charset="-122"/>
              </a:rPr>
              <a:t>答案：依法劝阻。国歌法规范我们的行为，我们要遵守国歌法，维护国歌法的尊严。</a:t>
            </a:r>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59205"/>
            <a:ext cx="10904220"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　　</a:t>
            </a:r>
          </a:p>
          <a:p>
            <a:pPr indent="0" algn="l" fontAlgn="auto">
              <a:lnSpc>
                <a:spcPct val="150000"/>
              </a:lnSpc>
            </a:pPr>
            <a:r>
              <a:rPr sz="2400" b="1" dirty="0">
                <a:latin typeface="宋体" panose="02010600030101010101" pitchFamily="2" charset="-122"/>
                <a:ea typeface="宋体" panose="02010600030101010101" pitchFamily="2" charset="-122"/>
              </a:rPr>
              <a:t>1.关注国家发展。阅读材料，回答问题。</a:t>
            </a:r>
          </a:p>
          <a:p>
            <a:pPr indent="0" algn="l" fontAlgn="auto">
              <a:lnSpc>
                <a:spcPct val="150000"/>
              </a:lnSpc>
            </a:pPr>
            <a:r>
              <a:rPr sz="2400" b="1" dirty="0">
                <a:latin typeface="宋体" panose="02010600030101010101" pitchFamily="2" charset="-122"/>
                <a:ea typeface="宋体" panose="02010600030101010101" pitchFamily="2" charset="-122"/>
              </a:rPr>
              <a:t>材料一　</a:t>
            </a:r>
            <a:r>
              <a:rPr sz="2400" b="1" dirty="0">
                <a:latin typeface="楷体_GB2312" panose="02010609030101010101" charset="-122"/>
                <a:ea typeface="楷体_GB2312" panose="02010609030101010101" charset="-122"/>
              </a:rPr>
              <a:t>健全产权保护制度，回应了亿万公众“有恒产者有恒心”的期待；“全面二孩”政策落地，促进了人口均衡发展；户籍制度改革，让更多人享有更均等的公共服务；精准扶贫、精准脱贫，努力补上全面建成小康社会的最大短板；医药卫生体制改革，发起了向“以药养医”的总攻；以考试招生制度改革为龙头，教育改革力促均衡发展。</a:t>
            </a:r>
            <a:endParaRPr sz="2400" dirty="0">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7700" y="1379855"/>
            <a:ext cx="10904220" cy="286131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sym typeface="+mn-ea"/>
              </a:rPr>
              <a:t>材料二　</a:t>
            </a:r>
            <a:r>
              <a:rPr sz="2400" b="1" dirty="0">
                <a:latin typeface="楷体_GB2312" panose="02010609030101010101" charset="-122"/>
                <a:ea typeface="楷体_GB2312" panose="02010609030101010101" charset="-122"/>
                <a:sym typeface="+mn-ea"/>
              </a:rPr>
              <a:t>如今中国拥有强大的声音。为了世界经济的可持续增长，我们积极进行国际合作，并且承担起引领性的角色。截至2018年底，中国银联受理网络已延伸至全球174个国家和地区，覆盖全球逾5 200万家商户和260万台ATM。我国居民到境外旅游消费已可方便实现与国内一致的便捷购物体验。</a:t>
            </a:r>
          </a:p>
          <a:p>
            <a:pPr indent="0" algn="l" fontAlgn="auto">
              <a:lnSpc>
                <a:spcPct val="150000"/>
              </a:lnSpc>
            </a:pPr>
            <a:r>
              <a:rPr sz="2400" b="1" dirty="0">
                <a:latin typeface="宋体" panose="02010600030101010101" pitchFamily="2" charset="-122"/>
                <a:ea typeface="宋体" panose="02010600030101010101" pitchFamily="2" charset="-122"/>
              </a:rPr>
              <a:t>综合两则材料，概括我国采取了什么国策，并且分析这一政策与人民的关系。</a:t>
            </a:r>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804545" y="4193540"/>
            <a:ext cx="10568940"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改革开放。改革开放维护了人民的利益；人民推动了改革开放，人民是改革开放的参与者、建设者。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331595"/>
            <a:ext cx="10904220" cy="341503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2021·邯郸模拟节选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阅读材料，完成下列要求。</a:t>
            </a:r>
          </a:p>
          <a:p>
            <a:pPr indent="0" algn="l" fontAlgn="auto">
              <a:lnSpc>
                <a:spcPct val="150000"/>
              </a:lnSpc>
            </a:pPr>
            <a:r>
              <a:rPr sz="2400" b="1" dirty="0">
                <a:latin typeface="楷体_GB2312" panose="02010609030101010101" charset="-122"/>
                <a:ea typeface="楷体_GB2312" panose="02010609030101010101" charset="-122"/>
              </a:rPr>
              <a:t>    13岁的重庆初中生王玲玲，曾经因为先天残疾而面临辍学。但正因为宪法第46条规定，中华人民共和国公民有受教育的权利和义务，让她走进了课堂。她感恩地说：“宪法铭刻我心间，权利义务不可分；人人自觉守宪法，又利国来又利家。”</a:t>
            </a:r>
          </a:p>
          <a:p>
            <a:pPr indent="0" algn="l" fontAlgn="auto">
              <a:lnSpc>
                <a:spcPct val="150000"/>
              </a:lnSpc>
            </a:pPr>
            <a:r>
              <a:rPr sz="2400" b="1" dirty="0">
                <a:latin typeface="宋体" panose="02010600030101010101" pitchFamily="2" charset="-122"/>
                <a:ea typeface="宋体" panose="02010600030101010101" pitchFamily="2" charset="-122"/>
              </a:rPr>
              <a:t>从材料体会宪法与我们的关系，请加以说明。</a:t>
            </a:r>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765175" y="4620895"/>
            <a:ext cx="10810875"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宪法规定公民的权利和义务；宪法与我们每个人息息相关，我们的一生都离不开宪法的保护；我们要增强宪法意识，热爱宪法，捍卫宪法。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8482965" cy="712470"/>
            <a:chOff x="1034884" y="629878"/>
            <a:chExt cx="5870234" cy="627895"/>
          </a:xfrm>
        </p:grpSpPr>
        <p:sp>
          <p:nvSpPr>
            <p:cNvPr id="7" name="圆角矩形 6">
              <a:hlinkClick r:id="rId4" action="ppaction://hlinksldjump"/>
            </p:cNvPr>
            <p:cNvSpPr/>
            <p:nvPr>
              <p:custDataLst>
                <p:tags r:id="rId1"/>
              </p:custDataLst>
            </p:nvPr>
          </p:nvSpPr>
          <p:spPr>
            <a:xfrm flipH="1">
              <a:off x="2547373" y="664015"/>
              <a:ext cx="4357745" cy="580327"/>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归纳品质、意识、素质、正能量类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类型八</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332990"/>
            <a:ext cx="1090422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这类选择题以漫画或者图表为背景材料考查我们对信息的全面提取和理解能力。</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解答这类选择题时首先要读懂漫画或者图表，全面把握漫画或者图表的每一个部分，明确其与教材知识的对应点，然后根据题干的具体要求选出正确选项。</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126490"/>
            <a:ext cx="10904220" cy="2861310"/>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【典型题例】</a:t>
            </a:r>
          </a:p>
          <a:p>
            <a:pPr indent="0" fontAlgn="auto">
              <a:lnSpc>
                <a:spcPct val="150000"/>
              </a:lnSpc>
            </a:pPr>
            <a:r>
              <a:rPr sz="2400" b="1" dirty="0">
                <a:latin typeface="宋体" panose="02010600030101010101" pitchFamily="2" charset="-122"/>
                <a:ea typeface="宋体" panose="02010600030101010101" pitchFamily="2" charset="-122"/>
              </a:rPr>
              <a:t>[2018·河北，24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，3分]回应诉求，感受文明。</a:t>
            </a:r>
          </a:p>
          <a:p>
            <a:pPr indent="0" fontAlgn="auto">
              <a:lnSpc>
                <a:spcPct val="150000"/>
              </a:lnSpc>
            </a:pPr>
            <a:r>
              <a:rPr sz="2400" b="1" dirty="0">
                <a:latin typeface="宋体" panose="02010600030101010101" pitchFamily="2" charset="-122"/>
                <a:ea typeface="宋体" panose="02010600030101010101" pitchFamily="2" charset="-122"/>
              </a:rPr>
              <a:t>材料一　</a:t>
            </a:r>
            <a:r>
              <a:rPr sz="2400" b="1" dirty="0">
                <a:latin typeface="楷体_GB2312" panose="02010609030101010101" charset="-122"/>
                <a:ea typeface="楷体_GB2312" panose="02010609030101010101" charset="-122"/>
              </a:rPr>
              <a:t>近年来，全国各地陆续开展的“机动车不礼让斑马线”专项整治活动收效明显，回应了公众诉求。下面是一组“关注斑马线治理，呵护斑马线文明”的宣传图片。</a:t>
            </a:r>
            <a:endParaRPr sz="2400" dirty="0">
              <a:latin typeface="楷体_GB2312" panose="02010609030101010101" charset="-122"/>
              <a:ea typeface="楷体_GB2312" panose="02010609030101010101" charset="-122"/>
            </a:endParaRPr>
          </a:p>
        </p:txBody>
      </p:sp>
      <p:pic>
        <p:nvPicPr>
          <p:cNvPr id="268" name="p13第2题-1.jpg" descr="id:2147504005;FounderCES"/>
          <p:cNvPicPr>
            <a:picLocks noChangeAspect="1"/>
          </p:cNvPicPr>
          <p:nvPr/>
        </p:nvPicPr>
        <p:blipFill>
          <a:blip r:embed="rId2" cstate="print"/>
          <a:stretch>
            <a:fillRect/>
          </a:stretch>
        </p:blipFill>
        <p:spPr>
          <a:xfrm>
            <a:off x="3485833" y="3546475"/>
            <a:ext cx="1335405" cy="1069340"/>
          </a:xfrm>
          <a:prstGeom prst="rect">
            <a:avLst/>
          </a:prstGeom>
        </p:spPr>
      </p:pic>
      <p:pic>
        <p:nvPicPr>
          <p:cNvPr id="269" name="p13第2题-2.jpg" descr="id:2147504012;FounderCES"/>
          <p:cNvPicPr>
            <a:picLocks noChangeAspect="1"/>
          </p:cNvPicPr>
          <p:nvPr/>
        </p:nvPicPr>
        <p:blipFill>
          <a:blip r:embed="rId3" cstate="print"/>
          <a:stretch>
            <a:fillRect/>
          </a:stretch>
        </p:blipFill>
        <p:spPr>
          <a:xfrm>
            <a:off x="5991860" y="3546475"/>
            <a:ext cx="1184910" cy="1069340"/>
          </a:xfrm>
          <a:prstGeom prst="rect">
            <a:avLst/>
          </a:prstGeom>
        </p:spPr>
      </p:pic>
      <p:sp>
        <p:nvSpPr>
          <p:cNvPr id="102" name="文本框 101"/>
          <p:cNvSpPr txBox="1"/>
          <p:nvPr/>
        </p:nvSpPr>
        <p:spPr>
          <a:xfrm>
            <a:off x="770890" y="4922520"/>
            <a:ext cx="10805160" cy="1753235"/>
          </a:xfrm>
          <a:prstGeom prst="rect">
            <a:avLst/>
          </a:prstGeom>
          <a:noFill/>
          <a:ln w="9525">
            <a:noFill/>
          </a:ln>
        </p:spPr>
        <p:txBody>
          <a:bodyPr wrap="square">
            <a:spAutoFit/>
          </a:bodyPr>
          <a:lstStyle/>
          <a:p>
            <a:pPr indent="26670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材料二</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吸烟有害健康</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已经成为妇孺皆知的常识</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公众对二手烟危害的认识与自我保护意识明显提高</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对目前室内无烟环境的满意度普遍较低。室内无烟环境成为公众诉求。</a:t>
            </a:r>
            <a:endParaRPr lang="zh-CN" altLang="en-US" sz="2400" b="1">
              <a:latin typeface="楷体_GB2312" panose="02010609030101010101" charset="-122"/>
              <a:ea typeface="楷体_GB2312" panose="02010609030101010101" charset="-122"/>
            </a:endParaRPr>
          </a:p>
        </p:txBody>
      </p:sp>
      <p:sp>
        <p:nvSpPr>
          <p:cNvPr id="2" name="文本框 1"/>
          <p:cNvSpPr txBox="1"/>
          <p:nvPr/>
        </p:nvSpPr>
        <p:spPr>
          <a:xfrm>
            <a:off x="3870960" y="4790440"/>
            <a:ext cx="640080" cy="368300"/>
          </a:xfrm>
          <a:prstGeom prst="rect">
            <a:avLst/>
          </a:prstGeom>
          <a:noFill/>
        </p:spPr>
        <p:txBody>
          <a:bodyPr wrap="none" rtlCol="0">
            <a:spAutoFit/>
          </a:bodyPr>
          <a:lstStyle/>
          <a:p>
            <a:r>
              <a:rPr lang="zh-CN" altLang="en-US"/>
              <a:t>图一</a:t>
            </a:r>
          </a:p>
        </p:txBody>
      </p:sp>
      <p:sp>
        <p:nvSpPr>
          <p:cNvPr id="3" name="文本框 2"/>
          <p:cNvSpPr txBox="1"/>
          <p:nvPr/>
        </p:nvSpPr>
        <p:spPr>
          <a:xfrm>
            <a:off x="6336665" y="4751070"/>
            <a:ext cx="641350" cy="368300"/>
          </a:xfrm>
          <a:prstGeom prst="rect">
            <a:avLst/>
          </a:prstGeom>
          <a:noFill/>
        </p:spPr>
        <p:txBody>
          <a:bodyPr wrap="square" rtlCol="0">
            <a:spAutoFit/>
          </a:bodyPr>
          <a:lstStyle/>
          <a:p>
            <a:r>
              <a:rPr lang="zh-CN" altLang="en-US"/>
              <a:t>图二</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5490" y="1597025"/>
            <a:ext cx="1063625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据对图二和材料二的理解，谈谈实现室内无烟环境，吸烟者应提高哪些道德素质。</a:t>
            </a:r>
          </a:p>
          <a:p>
            <a:pPr indent="0" algn="l" fontAlgn="auto">
              <a:lnSpc>
                <a:spcPct val="150000"/>
              </a:lnSpc>
            </a:pPr>
            <a:r>
              <a:rPr sz="2400" b="1" dirty="0">
                <a:latin typeface="宋体" panose="02010600030101010101" pitchFamily="2" charset="-122"/>
                <a:ea typeface="宋体" panose="02010600030101010101" pitchFamily="2" charset="-122"/>
              </a:rPr>
              <a:t>解析：</a:t>
            </a:r>
            <a:r>
              <a:rPr sz="2400" b="1" dirty="0">
                <a:latin typeface="楷体_GB2312" panose="02010609030101010101" charset="-122"/>
                <a:ea typeface="楷体_GB2312" panose="02010609030101010101" charset="-122"/>
              </a:rPr>
              <a:t>对于个人具备的道德素质要根据他的行为表现从多角度进行分析。图二中的司机礼让行人，遵守交通规则，这既是对他人的尊重，也是对生命的关爱；既是对规则的遵守，也是对公德的尊重，更体现了一个人的责任意识，可从这些角度一一分析。</a:t>
            </a:r>
          </a:p>
          <a:p>
            <a:pPr indent="0" algn="l" fontAlgn="auto">
              <a:lnSpc>
                <a:spcPct val="150000"/>
              </a:lnSpc>
            </a:pPr>
            <a:r>
              <a:rPr sz="2400" b="1" dirty="0">
                <a:latin typeface="宋体" panose="02010600030101010101" pitchFamily="2" charset="-122"/>
                <a:ea typeface="宋体" panose="02010600030101010101" pitchFamily="2" charset="-122"/>
              </a:rPr>
              <a:t>答案：尊重他人，关爱生命，遵守规则，负责任，讲公德。</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2465" y="1974215"/>
            <a:ext cx="10895330" cy="4742815"/>
          </a:xfrm>
          <a:prstGeom prst="rect">
            <a:avLst/>
          </a:prstGeom>
          <a:noFill/>
          <a:ln w="9525">
            <a:noFill/>
          </a:ln>
        </p:spPr>
        <p:txBody>
          <a:bodyPr wrap="square">
            <a:spAutoFit/>
          </a:bodyPr>
          <a:lstStyle/>
          <a:p>
            <a:pPr indent="0" algn="l" fontAlgn="auto">
              <a:lnSpc>
                <a:spcPct val="14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【呈现方式】</a:t>
            </a:r>
          </a:p>
          <a:p>
            <a:pPr indent="457200" algn="l" fontAlgn="auto">
              <a:lnSpc>
                <a:spcPct val="140000"/>
              </a:lnSpc>
            </a:pPr>
            <a:r>
              <a:rPr lang="zh-CN" altLang="en-US" sz="2400">
                <a:solidFill>
                  <a:srgbClr val="000000"/>
                </a:solidFill>
                <a:latin typeface="宋体" panose="02010600030101010101" pitchFamily="2" charset="-122"/>
                <a:ea typeface="宋体" panose="02010600030101010101" pitchFamily="2" charset="-122"/>
                <a:cs typeface="方正黑体_GBK" charset="0"/>
              </a:rPr>
              <a:t>材料给出一种现象或者叙述一件事情，根据材料概括其说明的道理或从中得出的结论，一般用政治观点解答。</a:t>
            </a:r>
          </a:p>
          <a:p>
            <a:pPr indent="0" algn="l" fontAlgn="auto">
              <a:lnSpc>
                <a:spcPct val="14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【规律总结】</a:t>
            </a:r>
          </a:p>
          <a:p>
            <a:pPr indent="457200" algn="l" fontAlgn="auto">
              <a:lnSpc>
                <a:spcPct val="140000"/>
              </a:lnSpc>
            </a:pPr>
            <a:r>
              <a:rPr lang="zh-CN" altLang="en-US" sz="2400">
                <a:solidFill>
                  <a:srgbClr val="000000"/>
                </a:solidFill>
                <a:latin typeface="宋体" panose="02010600030101010101" pitchFamily="2" charset="-122"/>
                <a:ea typeface="宋体" panose="02010600030101010101" pitchFamily="2" charset="-122"/>
                <a:cs typeface="方正黑体_GBK" charset="0"/>
              </a:rPr>
              <a:t>此类试题需要对材料进行分层、概括，用教材中的观点或者高度概括的句子去归纳材料所反映的内容。根据材料的长短和层次，有的需要概括整段话反映的集中观点，有的需要从每一个层次逐条概括出对应的观点，有的则需要对同一个句子从不同角度进行分析概括，总之解答此类试题需要具备高度的概括能力以及对基础知识的熟练掌握和迁移能力。</a:t>
            </a:r>
          </a:p>
        </p:txBody>
      </p:sp>
      <p:grpSp>
        <p:nvGrpSpPr>
          <p:cNvPr id="36" name="组合 35"/>
          <p:cNvGrpSpPr/>
          <p:nvPr/>
        </p:nvGrpSpPr>
        <p:grpSpPr>
          <a:xfrm>
            <a:off x="672465" y="1273810"/>
            <a:ext cx="8750935" cy="712470"/>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说明(表明)、观点、道理、结论类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类型一</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064895"/>
            <a:ext cx="10904220" cy="563118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　</a:t>
            </a:r>
          </a:p>
          <a:p>
            <a:pPr indent="0" algn="l" fontAlgn="auto">
              <a:lnSpc>
                <a:spcPct val="150000"/>
              </a:lnSpc>
            </a:pPr>
            <a:r>
              <a:rPr sz="2400" b="1" dirty="0">
                <a:latin typeface="宋体" panose="02010600030101010101" pitchFamily="2" charset="-122"/>
                <a:ea typeface="宋体" panose="02010600030101010101" pitchFamily="2" charset="-122"/>
              </a:rPr>
              <a:t>1.材料　</a:t>
            </a:r>
            <a:r>
              <a:rPr sz="2400" b="1" dirty="0">
                <a:latin typeface="楷体_GB2312" panose="02010609030101010101" charset="-122"/>
                <a:ea typeface="楷体_GB2312" panose="02010609030101010101" charset="-122"/>
              </a:rPr>
              <a:t>2020年1月，全国新冠疫情吃紧，中国工程院院士、军事医学研究院研究员陈薇临危受命带领团队奔赴武汉，全力进行科研攻关。陈薇带领专家组在1天内完成了检测平台搭建，应用自主研发的检测试剂盒，让核酸检测的能力达到了每日1 000人份，为武汉临床检测发挥了突出作用。与此同时，陈薇率领团队与北京后方科研基地联合作战，争分夺秒开展重组新型冠状病毒疫苗的研究。陈薇表示：疫苗是终结新冠最有力的科技武器，这个武器如果由中国率先研制出来，有自己的知识产权，不仅体现中国科技的进步，也体现了我们的大国形象。2020年陈薇被授予“人民英雄”国家荣誉称号。陈薇的朋友评价她：“不是在实验室，就是在去实验</a:t>
            </a:r>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0090" y="1295400"/>
            <a:ext cx="10904220" cy="1753235"/>
          </a:xfrm>
          <a:prstGeom prst="rect">
            <a:avLst/>
          </a:prstGeom>
          <a:noFill/>
          <a:ln w="9525">
            <a:noFill/>
          </a:ln>
        </p:spPr>
        <p:txBody>
          <a:bodyPr wrap="square">
            <a:spAutoFit/>
          </a:bodyPr>
          <a:lstStyle/>
          <a:p>
            <a:pPr indent="0" algn="l" fontAlgn="auto">
              <a:lnSpc>
                <a:spcPct val="150000"/>
              </a:lnSpc>
            </a:pPr>
            <a:r>
              <a:rPr sz="2400" b="1" dirty="0">
                <a:latin typeface="楷体_GB2312" panose="02010609030101010101" charset="-122"/>
                <a:ea typeface="楷体_GB2312" panose="02010609030101010101" charset="-122"/>
                <a:sym typeface="+mn-ea"/>
              </a:rPr>
              <a:t>室的路上。只要她一钻进实验室，啥时候出来都不知道。”陈薇说：“穿上了这身军装，这一切就都是我该做的。”</a:t>
            </a:r>
            <a:endParaRPr sz="2400" b="1" dirty="0">
              <a:latin typeface="楷体_GB2312" panose="02010609030101010101" charset="-122"/>
              <a:ea typeface="楷体_GB2312" panose="02010609030101010101" charset="-122"/>
            </a:endParaRPr>
          </a:p>
          <a:p>
            <a:pPr indent="0" algn="l" fontAlgn="auto">
              <a:lnSpc>
                <a:spcPct val="150000"/>
              </a:lnSpc>
            </a:pPr>
            <a:r>
              <a:rPr sz="2400" b="1" dirty="0">
                <a:latin typeface="宋体" panose="02010600030101010101" pitchFamily="2" charset="-122"/>
                <a:ea typeface="宋体" panose="02010600030101010101" pitchFamily="2" charset="-122"/>
                <a:sym typeface="+mn-ea"/>
              </a:rPr>
              <a:t>结合材料，概括陈薇身上值得我们学习的品质有哪些。</a:t>
            </a:r>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888365" y="3413125"/>
            <a:ext cx="9935210" cy="64516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热爱祖国、勇担责任、敬业奉献、勇于创新、艰苦奋斗等。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95400"/>
            <a:ext cx="10830560"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2.材料　</a:t>
            </a:r>
            <a:r>
              <a:rPr sz="2400" b="1" dirty="0">
                <a:latin typeface="楷体_GB2312" panose="02010609030101010101" charset="-122"/>
                <a:ea typeface="楷体_GB2312" panose="02010609030101010101" charset="-122"/>
              </a:rPr>
              <a:t>石家庄市某小学开展了“学宪法，讲宪法”主题演讲活动。四年级一位小学生积极参加活动，下面是他的演讲稿中的一部分内容：每天我们可以坐在明亮的教室里汲取知识，是因为我们享有了受教育的基本权利。每周我们都可以有两天的周末来放松心情，是因为我们享有休息的基本权利。每月父母通过工作挣到工资，因为他们享有劳动的基本权利。而这些权利是怎么来的呢？是宪法赋予我们的。</a:t>
            </a:r>
          </a:p>
          <a:p>
            <a:pPr indent="0" algn="l" fontAlgn="auto">
              <a:lnSpc>
                <a:spcPct val="150000"/>
              </a:lnSpc>
            </a:pPr>
            <a:r>
              <a:rPr sz="2400" b="1" dirty="0">
                <a:latin typeface="宋体" panose="02010600030101010101" pitchFamily="2" charset="-122"/>
                <a:ea typeface="宋体" panose="02010600030101010101" pitchFamily="2" charset="-122"/>
              </a:rPr>
              <a:t>根据材料中演讲稿的内容推断这位小学生是一个怎样的人。</a:t>
            </a:r>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798195" y="5418455"/>
            <a:ext cx="893381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有强烈的宪法意识，有权利意识，有责任意识。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540625" cy="712470"/>
            <a:chOff x="1034884" y="629878"/>
            <a:chExt cx="5218132" cy="627895"/>
          </a:xfrm>
        </p:grpSpPr>
        <p:sp>
          <p:nvSpPr>
            <p:cNvPr id="7" name="圆角矩形 6">
              <a:hlinkClick r:id="rId4" action="ppaction://hlinksldjump"/>
            </p:cNvPr>
            <p:cNvSpPr/>
            <p:nvPr>
              <p:custDataLst>
                <p:tags r:id="rId1"/>
              </p:custDataLst>
            </p:nvPr>
          </p:nvSpPr>
          <p:spPr>
            <a:xfrm flipH="1">
              <a:off x="2547373" y="664015"/>
              <a:ext cx="3705643" cy="580327"/>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表格类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类型九</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332990"/>
            <a:ext cx="10904220" cy="341503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材料围绕某一个主题给出一个表格，通过表格的形式考查知识之间的内在联系，填出表格空白项，再依据表格内容解答问题。</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解答本类试题首先要明确表格中已知内容与未知内容之间的关系，然后根据关系填出空白处的内容，一定要把握准表格内各项的内在含义和要求是什么。</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9450" y="1096010"/>
            <a:ext cx="10832465" cy="2549525"/>
          </a:xfrm>
          <a:prstGeom prst="rect">
            <a:avLst/>
          </a:prstGeom>
          <a:noFill/>
          <a:ln w="9525">
            <a:noFill/>
          </a:ln>
        </p:spPr>
        <p:txBody>
          <a:bodyPr wrap="square">
            <a:spAutoFit/>
          </a:bodyPr>
          <a:lstStyle/>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黑体_GBK" charset="0"/>
              </a:rPr>
              <a:t>【典型题例】</a:t>
            </a:r>
          </a:p>
          <a:p>
            <a:pPr indent="0">
              <a:lnSpc>
                <a:spcPct val="150000"/>
              </a:lnSpc>
            </a:pP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NEU-FZ-S92" charset="0"/>
              </a:rPr>
              <a:t>2016·</a:t>
            </a:r>
            <a:r>
              <a:rPr lang="zh-CN" altLang="en-US" sz="2400" b="0">
                <a:solidFill>
                  <a:srgbClr val="000000"/>
                </a:solidFill>
                <a:latin typeface="宋体" panose="02010600030101010101" pitchFamily="2" charset="-122"/>
                <a:ea typeface="宋体" panose="02010600030101010101" pitchFamily="2" charset="-122"/>
                <a:cs typeface="方正黑体_GBK" charset="0"/>
              </a:rPr>
              <a:t>河北</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NEU-FZ-S92" charset="0"/>
              </a:rPr>
              <a:t>24</a:t>
            </a:r>
            <a:r>
              <a:rPr lang="zh-CN" altLang="en-US" sz="2400" b="0">
                <a:solidFill>
                  <a:srgbClr val="000000"/>
                </a:solidFill>
                <a:latin typeface="宋体" panose="02010600030101010101" pitchFamily="2" charset="-122"/>
                <a:ea typeface="宋体" panose="02010600030101010101" pitchFamily="2" charset="-122"/>
                <a:cs typeface="NEU-FZ-S92" charset="0"/>
              </a:rPr>
              <a:t>（</a:t>
            </a:r>
            <a:r>
              <a:rPr lang="en-US" altLang="zh-CN" sz="2400" b="0">
                <a:solidFill>
                  <a:srgbClr val="000000"/>
                </a:solidFill>
                <a:latin typeface="宋体" panose="02010600030101010101" pitchFamily="2" charset="-122"/>
                <a:ea typeface="宋体" panose="02010600030101010101" pitchFamily="2" charset="-122"/>
                <a:cs typeface="NEU-FZ-S92" charset="0"/>
              </a:rPr>
              <a:t>1</a:t>
            </a:r>
            <a:r>
              <a:rPr lang="zh-CN" altLang="en-US" sz="2400" b="0">
                <a:solidFill>
                  <a:srgbClr val="000000"/>
                </a:solidFill>
                <a:latin typeface="宋体" panose="02010600030101010101" pitchFamily="2" charset="-122"/>
                <a:ea typeface="宋体" panose="02010600030101010101" pitchFamily="2" charset="-122"/>
                <a:cs typeface="NEU-FZ-S92" charset="0"/>
              </a:rPr>
              <a:t>）</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NEU-FZ-S92" charset="0"/>
              </a:rPr>
              <a:t>4</a:t>
            </a:r>
            <a:r>
              <a:rPr lang="zh-CN" altLang="en-US" sz="2400" b="0">
                <a:solidFill>
                  <a:srgbClr val="000000"/>
                </a:solidFill>
                <a:latin typeface="宋体" panose="02010600030101010101" pitchFamily="2" charset="-122"/>
                <a:ea typeface="宋体" panose="02010600030101010101" pitchFamily="2" charset="-122"/>
                <a:cs typeface="方正黑体_GBK" charset="0"/>
              </a:rPr>
              <a:t>分</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有着悠久历史的中华文明</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孕育了众多的传统节日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这些传统节日成为中华文化的重要载体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折射出千百年来积淀、凝聚的民族认同。读下表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a:t>
            </a:r>
            <a:r>
              <a:rPr lang="en-US" altLang="zh-CN" sz="2400" b="0">
                <a:solidFill>
                  <a:srgbClr val="000000"/>
                </a:solidFill>
                <a:latin typeface="宋体" panose="02010600030101010101" pitchFamily="2" charset="-122"/>
                <a:ea typeface="宋体" panose="02010600030101010101" pitchFamily="2" charset="-122"/>
                <a:cs typeface="NEU-BZ-S92" charset="0"/>
              </a:rPr>
              <a:t>①②③④</a:t>
            </a:r>
            <a:r>
              <a:rPr lang="zh-CN" altLang="en-US" sz="2400" b="0">
                <a:solidFill>
                  <a:srgbClr val="000000"/>
                </a:solidFill>
                <a:latin typeface="宋体" panose="02010600030101010101" pitchFamily="2" charset="-122"/>
                <a:ea typeface="宋体" panose="02010600030101010101" pitchFamily="2" charset="-122"/>
                <a:cs typeface="方正书宋_GBK" charset="0"/>
              </a:rPr>
              <a:t>处填写相应内容。</a:t>
            </a:r>
            <a:endParaRPr lang="zh-CN" altLang="en-US" sz="2400" b="0">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zh-CN" altLang="en-US" sz="1050" b="0">
                <a:solidFill>
                  <a:srgbClr val="000000"/>
                </a:solidFill>
                <a:latin typeface="NEU-BZ-S92" charset="0"/>
                <a:cs typeface="NEU-BZ-S92" charset="0"/>
              </a:rPr>
              <a:t> </a:t>
            </a:r>
            <a:endParaRPr lang="zh-CN" altLang="en-US"/>
          </a:p>
        </p:txBody>
      </p:sp>
      <p:graphicFrame>
        <p:nvGraphicFramePr>
          <p:cNvPr id="4" name="表格 3"/>
          <p:cNvGraphicFramePr/>
          <p:nvPr/>
        </p:nvGraphicFramePr>
        <p:xfrm>
          <a:off x="1811020" y="3645535"/>
          <a:ext cx="8128635" cy="2926080"/>
        </p:xfrm>
        <a:graphic>
          <a:graphicData uri="http://schemas.openxmlformats.org/drawingml/2006/table">
            <a:tbl>
              <a:tblPr firstRow="1" bandRow="1">
                <a:tableStyleId>{5940675A-B579-460E-94D1-54222C63F5DA}</a:tableStyleId>
              </a:tblPr>
              <a:tblGrid>
                <a:gridCol w="1355725"/>
                <a:gridCol w="3386455"/>
                <a:gridCol w="3386455"/>
              </a:tblGrid>
              <a:tr h="274955">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黑体_GBK" charset="0"/>
                        </a:rPr>
                        <a:t>节日名称</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黑体_GBK" charset="0"/>
                        </a:rPr>
                        <a:t>节日习俗</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黑体_GBK" charset="0"/>
                        </a:rPr>
                        <a:t>蕴含的思想情感或精神追求</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lstStyle/>
                    <a:p>
                      <a:pPr indent="0" algn="ctr">
                        <a:buNone/>
                      </a:pPr>
                      <a:r>
                        <a:rPr lang="en-US" altLang="zh-CN" sz="2200" b="0">
                          <a:solidFill>
                            <a:srgbClr val="FF00FF"/>
                          </a:solidFill>
                          <a:latin typeface="宋体" panose="02010600030101010101" pitchFamily="2" charset="-122"/>
                          <a:ea typeface="宋体" panose="02010600030101010101" pitchFamily="2" charset="-122"/>
                          <a:cs typeface="NEU-BZ-S92" charset="0"/>
                        </a:rPr>
                        <a:t>①</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吃粽子、赛龙舟、祭屈原</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怀念先贤</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r>
                        <a:rPr lang="zh-CN" altLang="en-US" sz="2200" b="0">
                          <a:solidFill>
                            <a:srgbClr val="000000"/>
                          </a:solidFill>
                          <a:latin typeface="宋体" panose="02010600030101010101" pitchFamily="2" charset="-122"/>
                          <a:ea typeface="宋体" panose="02010600030101010101" pitchFamily="2" charset="-122"/>
                          <a:cs typeface="方正书宋_GBK" charset="0"/>
                        </a:rPr>
                        <a:t>祈求幸福</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lstStyle/>
                    <a:p>
                      <a:pPr indent="0" algn="ctr">
                        <a:buNone/>
                      </a:pPr>
                      <a:r>
                        <a:rPr lang="zh-CN" altLang="en-US" sz="2200" b="0">
                          <a:solidFill>
                            <a:srgbClr val="FF00FF"/>
                          </a:solidFill>
                          <a:latin typeface="宋体" panose="02010600030101010101" pitchFamily="2" charset="-122"/>
                          <a:ea typeface="宋体" panose="02010600030101010101" pitchFamily="2" charset="-122"/>
                          <a:cs typeface="方正黑体_GBK" charset="0"/>
                        </a:rPr>
                        <a:t>中秋节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200" b="0">
                          <a:solidFill>
                            <a:srgbClr val="000000"/>
                          </a:solidFill>
                          <a:latin typeface="宋体" panose="02010600030101010101" pitchFamily="2" charset="-122"/>
                          <a:ea typeface="宋体" panose="02010600030101010101" pitchFamily="2" charset="-122"/>
                          <a:cs typeface="NEU-BZ-S92" charset="0"/>
                        </a:rPr>
                        <a:t>②</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期盼团圆、喜庆丰收</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lstStyle/>
                    <a:p>
                      <a:pPr indent="0" algn="ctr">
                        <a:buNone/>
                      </a:pPr>
                      <a:r>
                        <a:rPr lang="en-US" altLang="zh-CN" sz="2200" b="0">
                          <a:solidFill>
                            <a:srgbClr val="FF00FF"/>
                          </a:solidFill>
                          <a:latin typeface="宋体" panose="02010600030101010101" pitchFamily="2" charset="-122"/>
                          <a:ea typeface="宋体" panose="02010600030101010101" pitchFamily="2" charset="-122"/>
                          <a:cs typeface="NEU-BZ-S92" charset="0"/>
                        </a:rPr>
                        <a:t>③</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赏菊花、登高处</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孝老敬老</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4955">
                <a:tc>
                  <a:txBody>
                    <a:bodyPr/>
                    <a:lstStyle/>
                    <a:p>
                      <a:pPr indent="0" algn="ctr">
                        <a:buNone/>
                      </a:pPr>
                      <a:r>
                        <a:rPr lang="zh-CN" altLang="en-US" sz="2200" b="0">
                          <a:solidFill>
                            <a:srgbClr val="FF00FF"/>
                          </a:solidFill>
                          <a:latin typeface="宋体" panose="02010600030101010101" pitchFamily="2" charset="-122"/>
                          <a:ea typeface="宋体" panose="02010600030101010101" pitchFamily="2" charset="-122"/>
                          <a:cs typeface="方正黑体_GBK" charset="0"/>
                        </a:rPr>
                        <a:t>春节</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200" b="0">
                          <a:solidFill>
                            <a:srgbClr val="000000"/>
                          </a:solidFill>
                          <a:latin typeface="宋体" panose="02010600030101010101" pitchFamily="2" charset="-122"/>
                          <a:ea typeface="宋体" panose="02010600030101010101" pitchFamily="2" charset="-122"/>
                          <a:cs typeface="方正书宋_GBK" charset="0"/>
                        </a:rPr>
                        <a:t>贴春联、放鞭炮、拜大年</a:t>
                      </a:r>
                      <a:r>
                        <a:rPr lang="en-US" altLang="zh-CN" sz="2200" b="0">
                          <a:solidFill>
                            <a:srgbClr val="000000"/>
                          </a:solidFill>
                          <a:latin typeface="宋体" panose="02010600030101010101" pitchFamily="2" charset="-122"/>
                          <a:ea typeface="宋体" panose="02010600030101010101" pitchFamily="2" charset="-122"/>
                          <a:cs typeface="方正书宋_GBK" charset="0"/>
                        </a:rPr>
                        <a:t>……</a:t>
                      </a:r>
                      <a:endParaRPr lang="zh-CN" altLang="en-US" sz="22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2200" b="0">
                          <a:solidFill>
                            <a:srgbClr val="000000"/>
                          </a:solidFill>
                          <a:latin typeface="宋体" panose="02010600030101010101" pitchFamily="2" charset="-122"/>
                          <a:ea typeface="宋体" panose="02010600030101010101" pitchFamily="2" charset="-122"/>
                          <a:cs typeface="NEU-BZ-S92" charset="0"/>
                        </a:rPr>
                        <a:t>④</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0715" y="1492885"/>
            <a:ext cx="10899140" cy="2861310"/>
          </a:xfrm>
          <a:prstGeom prst="rect">
            <a:avLst/>
          </a:prstGeom>
          <a:noFill/>
          <a:ln w="9525">
            <a:noFill/>
          </a:ln>
        </p:spPr>
        <p:txBody>
          <a:bodyPr wrap="square">
            <a:spAutoFit/>
          </a:bodyPr>
          <a:lstStyle/>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黑体_GBK" charset="0"/>
              </a:rPr>
              <a:t>解析</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本题需要根据生活常识作答</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对于</a:t>
            </a:r>
            <a:r>
              <a:rPr lang="en-US" altLang="zh-CN" sz="2400" b="0">
                <a:solidFill>
                  <a:srgbClr val="000000"/>
                </a:solidFill>
                <a:latin typeface="楷体_GB2312" panose="02010609030101010101" charset="-122"/>
                <a:ea typeface="楷体_GB2312" panose="02010609030101010101" charset="-122"/>
                <a:cs typeface="NEU-BZ-S92" charset="0"/>
              </a:rPr>
              <a:t>④</a:t>
            </a:r>
            <a:r>
              <a:rPr lang="zh-CN" altLang="en-US" sz="2400" b="0">
                <a:solidFill>
                  <a:srgbClr val="000000"/>
                </a:solidFill>
                <a:latin typeface="楷体_GB2312" panose="02010609030101010101" charset="-122"/>
                <a:ea typeface="楷体_GB2312" panose="02010609030101010101" charset="-122"/>
                <a:cs typeface="方正楷体_GBK" charset="0"/>
              </a:rPr>
              <a:t>一定要把握好“思想情感或精神追求”的内在要求</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不要和习俗混淆。</a:t>
            </a:r>
            <a:endParaRPr lang="zh-CN" altLang="en-US" sz="2400" b="0">
              <a:solidFill>
                <a:srgbClr val="000000"/>
              </a:solidFill>
              <a:latin typeface="楷体_GB2312" panose="02010609030101010101" charset="-122"/>
              <a:ea typeface="楷体_GB2312" panose="02010609030101010101" charset="-122"/>
              <a:cs typeface="方正黑体_GBK" charset="0"/>
            </a:endParaRP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黑体_GBK" charset="0"/>
              </a:rPr>
              <a:t>答案</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①</a:t>
            </a:r>
            <a:r>
              <a:rPr lang="zh-CN" altLang="en-US" sz="2400" b="0">
                <a:solidFill>
                  <a:srgbClr val="000000"/>
                </a:solidFill>
                <a:latin typeface="宋体" panose="02010600030101010101" pitchFamily="2" charset="-122"/>
                <a:ea typeface="宋体" panose="02010600030101010101" pitchFamily="2" charset="-122"/>
                <a:cs typeface="方正书宋_GBK" charset="0"/>
              </a:rPr>
              <a:t>端午节（端五节、五月节、诗人节、女儿节等）。</a:t>
            </a:r>
            <a:r>
              <a:rPr lang="en-US" altLang="zh-CN" sz="2400" b="0">
                <a:solidFill>
                  <a:srgbClr val="000000"/>
                </a:solidFill>
                <a:latin typeface="宋体" panose="02010600030101010101" pitchFamily="2" charset="-122"/>
                <a:ea typeface="宋体" panose="02010600030101010101" pitchFamily="2" charset="-122"/>
                <a:cs typeface="NEU-BZ-S92" charset="0"/>
              </a:rPr>
              <a:t>②</a:t>
            </a:r>
            <a:r>
              <a:rPr lang="zh-CN" altLang="en-US" sz="2400" b="0">
                <a:solidFill>
                  <a:srgbClr val="000000"/>
                </a:solidFill>
                <a:latin typeface="宋体" panose="02010600030101010101" pitchFamily="2" charset="-122"/>
                <a:ea typeface="宋体" panose="02010600030101010101" pitchFamily="2" charset="-122"/>
                <a:cs typeface="方正书宋_GBK" charset="0"/>
              </a:rPr>
              <a:t>吃月饼（赏月、赏桂、观潮等）。</a:t>
            </a:r>
            <a:r>
              <a:rPr lang="en-US" altLang="zh-CN" sz="2400" b="0">
                <a:solidFill>
                  <a:srgbClr val="000000"/>
                </a:solidFill>
                <a:latin typeface="宋体" panose="02010600030101010101" pitchFamily="2" charset="-122"/>
                <a:ea typeface="宋体" panose="02010600030101010101" pitchFamily="2" charset="-122"/>
                <a:cs typeface="NEU-BZ-S92" charset="0"/>
              </a:rPr>
              <a:t>③</a:t>
            </a:r>
            <a:r>
              <a:rPr lang="zh-CN" altLang="en-US" sz="2400" b="0">
                <a:solidFill>
                  <a:srgbClr val="000000"/>
                </a:solidFill>
                <a:latin typeface="宋体" panose="02010600030101010101" pitchFamily="2" charset="-122"/>
                <a:ea typeface="宋体" panose="02010600030101010101" pitchFamily="2" charset="-122"/>
                <a:cs typeface="方正书宋_GBK" charset="0"/>
              </a:rPr>
              <a:t>重阳节（登高节、老人节、敬老节等）。</a:t>
            </a:r>
            <a:r>
              <a:rPr lang="en-US" altLang="zh-CN" sz="2400" b="0">
                <a:solidFill>
                  <a:srgbClr val="000000"/>
                </a:solidFill>
                <a:latin typeface="宋体" panose="02010600030101010101" pitchFamily="2" charset="-122"/>
                <a:ea typeface="宋体" panose="02010600030101010101" pitchFamily="2" charset="-122"/>
                <a:cs typeface="NEU-BZ-S92" charset="0"/>
              </a:rPr>
              <a:t>④</a:t>
            </a:r>
            <a:r>
              <a:rPr lang="zh-CN" altLang="en-US" sz="2400" b="0">
                <a:solidFill>
                  <a:srgbClr val="000000"/>
                </a:solidFill>
                <a:latin typeface="宋体" panose="02010600030101010101" pitchFamily="2" charset="-122"/>
                <a:ea typeface="宋体" panose="02010600030101010101" pitchFamily="2" charset="-122"/>
                <a:cs typeface="方正书宋_GBK" charset="0"/>
              </a:rPr>
              <a:t>喜庆团圆（辞旧迎新、祈福纳祥、注重亲情等）。</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2155" y="1102360"/>
            <a:ext cx="10904220" cy="3230245"/>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【专项训练】</a:t>
            </a:r>
          </a:p>
          <a:p>
            <a:pPr indent="0" fontAlgn="auto">
              <a:lnSpc>
                <a:spcPct val="150000"/>
              </a:lnSpc>
            </a:pPr>
            <a:r>
              <a:rPr sz="2400" b="1" dirty="0">
                <a:latin typeface="宋体" panose="02010600030101010101" pitchFamily="2" charset="-122"/>
                <a:ea typeface="宋体" panose="02010600030101010101" pitchFamily="2" charset="-122"/>
              </a:rPr>
              <a:t>1.2021年是“十四五”规划开局之年，某校“道德与法治”研究小组的同学们围绕“回眸‘十三五’　展望‘十四五’”开展主题探究活动。同学们搜集了“十三五”时期我国经济社会发展相关数据，并制作了如下表格，请你参与并完成相关任务。</a:t>
            </a:r>
          </a:p>
          <a:p>
            <a:endParaRPr sz="2400" dirty="0">
              <a:latin typeface="宋体" panose="02010600030101010101" pitchFamily="2" charset="-122"/>
              <a:ea typeface="宋体" panose="02010600030101010101" pitchFamily="2" charset="-122"/>
            </a:endParaRPr>
          </a:p>
        </p:txBody>
      </p:sp>
      <p:graphicFrame>
        <p:nvGraphicFramePr>
          <p:cNvPr id="2" name="表格 -1"/>
          <p:cNvGraphicFramePr/>
          <p:nvPr/>
        </p:nvGraphicFramePr>
        <p:xfrm>
          <a:off x="2399030" y="3937635"/>
          <a:ext cx="7369810" cy="2560320"/>
        </p:xfrm>
        <a:graphic>
          <a:graphicData uri="http://schemas.openxmlformats.org/drawingml/2006/table">
            <a:tbl>
              <a:tblPr firstRow="1" bandRow="1">
                <a:tableStyleId>{5940675A-B579-460E-94D1-54222C63F5DA}</a:tableStyleId>
              </a:tblPr>
              <a:tblGrid>
                <a:gridCol w="1336675"/>
                <a:gridCol w="3273425"/>
                <a:gridCol w="2759710"/>
              </a:tblGrid>
              <a:tr h="152400">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 </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黑体_GBK" charset="0"/>
                        </a:rPr>
                        <a:t>国内生产总值及增长率</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黑体_GBK" charset="0"/>
                        </a:rPr>
                        <a:t>全球创新指数中国排名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2016</a:t>
                      </a:r>
                      <a:r>
                        <a:rPr lang="zh-CN" altLang="en-US" sz="2000" b="0">
                          <a:solidFill>
                            <a:srgbClr val="000000"/>
                          </a:solidFill>
                          <a:latin typeface="宋体" panose="02010600030101010101" pitchFamily="2" charset="-122"/>
                          <a:ea typeface="宋体" panose="02010600030101010101" pitchFamily="2" charset="-122"/>
                          <a:cs typeface="方正楷体_GBK" charset="0"/>
                        </a:rPr>
                        <a:t>年</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744</a:t>
                      </a:r>
                      <a:r>
                        <a:rPr lang="en-US" altLang="zh-CN" sz="2000" b="0">
                          <a:solidFill>
                            <a:srgbClr val="000000"/>
                          </a:solidFill>
                          <a:latin typeface="宋体" panose="02010600030101010101" pitchFamily="2" charset="-122"/>
                          <a:ea typeface="宋体" panose="02010600030101010101" pitchFamily="2" charset="-122"/>
                          <a:cs typeface="方正楷体_GBK" charset="0"/>
                        </a:rPr>
                        <a:t> </a:t>
                      </a:r>
                      <a:r>
                        <a:rPr lang="en-US" altLang="zh-CN" sz="2000" b="0">
                          <a:solidFill>
                            <a:srgbClr val="000000"/>
                          </a:solidFill>
                          <a:latin typeface="宋体" panose="02010600030101010101" pitchFamily="2" charset="-122"/>
                          <a:ea typeface="宋体" panose="02010600030101010101" pitchFamily="2" charset="-122"/>
                          <a:cs typeface="NEU-BZ-S92" charset="0"/>
                        </a:rPr>
                        <a:t>127</a:t>
                      </a:r>
                      <a:r>
                        <a:rPr lang="zh-CN" altLang="en-US" sz="2000" b="0">
                          <a:solidFill>
                            <a:srgbClr val="000000"/>
                          </a:solidFill>
                          <a:latin typeface="宋体" panose="02010600030101010101" pitchFamily="2" charset="-122"/>
                          <a:ea typeface="宋体" panose="02010600030101010101" pitchFamily="2" charset="-122"/>
                          <a:cs typeface="方正楷体_GBK" charset="0"/>
                        </a:rPr>
                        <a:t>亿元</a:t>
                      </a:r>
                      <a:r>
                        <a:rPr lang="zh-CN" altLang="en-US" sz="2000" b="0">
                          <a:solidFill>
                            <a:srgbClr val="000000"/>
                          </a:solidFill>
                          <a:latin typeface="宋体" panose="02010600030101010101" pitchFamily="2" charset="-122"/>
                          <a:ea typeface="宋体" panose="02010600030101010101" pitchFamily="2" charset="-122"/>
                          <a:cs typeface="NEU-BZ-S92" charset="0"/>
                        </a:rPr>
                        <a:t>　</a:t>
                      </a:r>
                      <a:r>
                        <a:rPr lang="zh-CN" altLang="en-US" sz="2000" b="0">
                          <a:solidFill>
                            <a:srgbClr val="000000"/>
                          </a:solidFill>
                          <a:latin typeface="宋体" panose="02010600030101010101" pitchFamily="2" charset="-122"/>
                          <a:ea typeface="宋体" panose="02010600030101010101" pitchFamily="2" charset="-122"/>
                          <a:cs typeface="方正楷体_GBK" charset="0"/>
                        </a:rPr>
                        <a:t>增长</a:t>
                      </a:r>
                      <a:r>
                        <a:rPr lang="en-US" altLang="zh-CN" sz="2000" b="0">
                          <a:solidFill>
                            <a:srgbClr val="000000"/>
                          </a:solidFill>
                          <a:latin typeface="宋体" panose="02010600030101010101" pitchFamily="2" charset="-122"/>
                          <a:ea typeface="宋体" panose="02010600030101010101" pitchFamily="2" charset="-122"/>
                          <a:cs typeface="NEU-BZ-S92" charset="0"/>
                        </a:rPr>
                        <a:t>6.7%</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第</a:t>
                      </a:r>
                      <a:r>
                        <a:rPr lang="en-US" altLang="zh-CN" sz="2000" b="0">
                          <a:solidFill>
                            <a:srgbClr val="000000"/>
                          </a:solidFill>
                          <a:latin typeface="宋体" panose="02010600030101010101" pitchFamily="2" charset="-122"/>
                          <a:ea typeface="宋体" panose="02010600030101010101" pitchFamily="2" charset="-122"/>
                          <a:cs typeface="NEU-BZ-S92" charset="0"/>
                        </a:rPr>
                        <a:t>25</a:t>
                      </a:r>
                      <a:r>
                        <a:rPr lang="zh-CN" altLang="en-US" sz="2000" b="0">
                          <a:solidFill>
                            <a:srgbClr val="000000"/>
                          </a:solidFill>
                          <a:latin typeface="宋体" panose="02010600030101010101" pitchFamily="2" charset="-122"/>
                          <a:ea typeface="宋体" panose="02010600030101010101" pitchFamily="2" charset="-122"/>
                          <a:cs typeface="方正楷体_GBK" charset="0"/>
                        </a:rPr>
                        <a:t>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2017</a:t>
                      </a:r>
                      <a:r>
                        <a:rPr lang="zh-CN" altLang="en-US" sz="2000" b="0">
                          <a:solidFill>
                            <a:srgbClr val="000000"/>
                          </a:solidFill>
                          <a:latin typeface="宋体" panose="02010600030101010101" pitchFamily="2" charset="-122"/>
                          <a:ea typeface="宋体" panose="02010600030101010101" pitchFamily="2" charset="-122"/>
                          <a:cs typeface="方正楷体_GBK" charset="0"/>
                        </a:rPr>
                        <a:t>年</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820</a:t>
                      </a:r>
                      <a:r>
                        <a:rPr lang="en-US" altLang="zh-CN" sz="2000" b="0">
                          <a:solidFill>
                            <a:srgbClr val="000000"/>
                          </a:solidFill>
                          <a:latin typeface="宋体" panose="02010600030101010101" pitchFamily="2" charset="-122"/>
                          <a:ea typeface="宋体" panose="02010600030101010101" pitchFamily="2" charset="-122"/>
                          <a:cs typeface="方正楷体_GBK" charset="0"/>
                        </a:rPr>
                        <a:t> </a:t>
                      </a:r>
                      <a:r>
                        <a:rPr lang="en-US" altLang="zh-CN" sz="2000" b="0">
                          <a:solidFill>
                            <a:srgbClr val="000000"/>
                          </a:solidFill>
                          <a:latin typeface="宋体" panose="02010600030101010101" pitchFamily="2" charset="-122"/>
                          <a:ea typeface="宋体" panose="02010600030101010101" pitchFamily="2" charset="-122"/>
                          <a:cs typeface="NEU-BZ-S92" charset="0"/>
                        </a:rPr>
                        <a:t>754</a:t>
                      </a:r>
                      <a:r>
                        <a:rPr lang="zh-CN" altLang="en-US" sz="2000" b="0">
                          <a:solidFill>
                            <a:srgbClr val="000000"/>
                          </a:solidFill>
                          <a:latin typeface="宋体" panose="02010600030101010101" pitchFamily="2" charset="-122"/>
                          <a:ea typeface="宋体" panose="02010600030101010101" pitchFamily="2" charset="-122"/>
                          <a:cs typeface="方正楷体_GBK" charset="0"/>
                        </a:rPr>
                        <a:t>亿元</a:t>
                      </a:r>
                      <a:r>
                        <a:rPr lang="zh-CN" altLang="en-US" sz="2000" b="0">
                          <a:solidFill>
                            <a:srgbClr val="000000"/>
                          </a:solidFill>
                          <a:latin typeface="宋体" panose="02010600030101010101" pitchFamily="2" charset="-122"/>
                          <a:ea typeface="宋体" panose="02010600030101010101" pitchFamily="2" charset="-122"/>
                          <a:cs typeface="NEU-BZ-S92" charset="0"/>
                        </a:rPr>
                        <a:t>　</a:t>
                      </a:r>
                      <a:r>
                        <a:rPr lang="zh-CN" altLang="en-US" sz="2000" b="0">
                          <a:solidFill>
                            <a:srgbClr val="000000"/>
                          </a:solidFill>
                          <a:latin typeface="宋体" panose="02010600030101010101" pitchFamily="2" charset="-122"/>
                          <a:ea typeface="宋体" panose="02010600030101010101" pitchFamily="2" charset="-122"/>
                          <a:cs typeface="方正楷体_GBK" charset="0"/>
                        </a:rPr>
                        <a:t>增长</a:t>
                      </a:r>
                      <a:r>
                        <a:rPr lang="en-US" altLang="zh-CN" sz="2000" b="0">
                          <a:solidFill>
                            <a:srgbClr val="000000"/>
                          </a:solidFill>
                          <a:latin typeface="宋体" panose="02010600030101010101" pitchFamily="2" charset="-122"/>
                          <a:ea typeface="宋体" panose="02010600030101010101" pitchFamily="2" charset="-122"/>
                          <a:cs typeface="NEU-BZ-S92" charset="0"/>
                        </a:rPr>
                        <a:t>6.8%</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第</a:t>
                      </a:r>
                      <a:r>
                        <a:rPr lang="en-US" altLang="zh-CN" sz="2000" b="0">
                          <a:solidFill>
                            <a:srgbClr val="000000"/>
                          </a:solidFill>
                          <a:latin typeface="宋体" panose="02010600030101010101" pitchFamily="2" charset="-122"/>
                          <a:ea typeface="宋体" panose="02010600030101010101" pitchFamily="2" charset="-122"/>
                          <a:cs typeface="NEU-BZ-S92" charset="0"/>
                        </a:rPr>
                        <a:t>22</a:t>
                      </a:r>
                      <a:r>
                        <a:rPr lang="zh-CN" altLang="en-US" sz="2000" b="0">
                          <a:solidFill>
                            <a:srgbClr val="000000"/>
                          </a:solidFill>
                          <a:latin typeface="宋体" panose="02010600030101010101" pitchFamily="2" charset="-122"/>
                          <a:ea typeface="宋体" panose="02010600030101010101" pitchFamily="2" charset="-122"/>
                          <a:cs typeface="方正楷体_GBK" charset="0"/>
                        </a:rPr>
                        <a:t>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2018</a:t>
                      </a:r>
                      <a:r>
                        <a:rPr lang="zh-CN" altLang="en-US" sz="2000" b="0">
                          <a:solidFill>
                            <a:srgbClr val="000000"/>
                          </a:solidFill>
                          <a:latin typeface="宋体" panose="02010600030101010101" pitchFamily="2" charset="-122"/>
                          <a:ea typeface="宋体" panose="02010600030101010101" pitchFamily="2" charset="-122"/>
                          <a:cs typeface="方正楷体_GBK" charset="0"/>
                        </a:rPr>
                        <a:t>年</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919</a:t>
                      </a:r>
                      <a:r>
                        <a:rPr lang="en-US" altLang="zh-CN" sz="2000" b="0">
                          <a:solidFill>
                            <a:srgbClr val="000000"/>
                          </a:solidFill>
                          <a:latin typeface="宋体" panose="02010600030101010101" pitchFamily="2" charset="-122"/>
                          <a:ea typeface="宋体" panose="02010600030101010101" pitchFamily="2" charset="-122"/>
                          <a:cs typeface="方正楷体_GBK" charset="0"/>
                        </a:rPr>
                        <a:t> </a:t>
                      </a:r>
                      <a:r>
                        <a:rPr lang="en-US" altLang="zh-CN" sz="2000" b="0">
                          <a:solidFill>
                            <a:srgbClr val="000000"/>
                          </a:solidFill>
                          <a:latin typeface="宋体" panose="02010600030101010101" pitchFamily="2" charset="-122"/>
                          <a:ea typeface="宋体" panose="02010600030101010101" pitchFamily="2" charset="-122"/>
                          <a:cs typeface="NEU-BZ-S92" charset="0"/>
                        </a:rPr>
                        <a:t>281</a:t>
                      </a:r>
                      <a:r>
                        <a:rPr lang="zh-CN" altLang="en-US" sz="2000" b="0">
                          <a:solidFill>
                            <a:srgbClr val="000000"/>
                          </a:solidFill>
                          <a:latin typeface="宋体" panose="02010600030101010101" pitchFamily="2" charset="-122"/>
                          <a:ea typeface="宋体" panose="02010600030101010101" pitchFamily="2" charset="-122"/>
                          <a:cs typeface="方正楷体_GBK" charset="0"/>
                        </a:rPr>
                        <a:t>亿元</a:t>
                      </a:r>
                      <a:r>
                        <a:rPr lang="zh-CN" altLang="en-US" sz="2000" b="0">
                          <a:solidFill>
                            <a:srgbClr val="000000"/>
                          </a:solidFill>
                          <a:latin typeface="宋体" panose="02010600030101010101" pitchFamily="2" charset="-122"/>
                          <a:ea typeface="宋体" panose="02010600030101010101" pitchFamily="2" charset="-122"/>
                          <a:cs typeface="NEU-BZ-S92" charset="0"/>
                        </a:rPr>
                        <a:t>　</a:t>
                      </a:r>
                      <a:r>
                        <a:rPr lang="zh-CN" altLang="en-US" sz="2000" b="0">
                          <a:solidFill>
                            <a:srgbClr val="000000"/>
                          </a:solidFill>
                          <a:latin typeface="宋体" panose="02010600030101010101" pitchFamily="2" charset="-122"/>
                          <a:ea typeface="宋体" panose="02010600030101010101" pitchFamily="2" charset="-122"/>
                          <a:cs typeface="方正楷体_GBK" charset="0"/>
                        </a:rPr>
                        <a:t>增长</a:t>
                      </a:r>
                      <a:r>
                        <a:rPr lang="en-US" altLang="zh-CN" sz="2000" b="0">
                          <a:solidFill>
                            <a:srgbClr val="000000"/>
                          </a:solidFill>
                          <a:latin typeface="宋体" panose="02010600030101010101" pitchFamily="2" charset="-122"/>
                          <a:ea typeface="宋体" panose="02010600030101010101" pitchFamily="2" charset="-122"/>
                          <a:cs typeface="NEU-BZ-S92" charset="0"/>
                        </a:rPr>
                        <a:t>6.6%</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第</a:t>
                      </a:r>
                      <a:r>
                        <a:rPr lang="en-US" altLang="zh-CN" sz="2000" b="0">
                          <a:solidFill>
                            <a:srgbClr val="000000"/>
                          </a:solidFill>
                          <a:latin typeface="宋体" panose="02010600030101010101" pitchFamily="2" charset="-122"/>
                          <a:ea typeface="宋体" panose="02010600030101010101" pitchFamily="2" charset="-122"/>
                          <a:cs typeface="NEU-BZ-S92" charset="0"/>
                        </a:rPr>
                        <a:t>17</a:t>
                      </a:r>
                      <a:r>
                        <a:rPr lang="zh-CN" altLang="en-US" sz="2000" b="0">
                          <a:solidFill>
                            <a:srgbClr val="000000"/>
                          </a:solidFill>
                          <a:latin typeface="宋体" panose="02010600030101010101" pitchFamily="2" charset="-122"/>
                          <a:ea typeface="宋体" panose="02010600030101010101" pitchFamily="2" charset="-122"/>
                          <a:cs typeface="方正楷体_GBK" charset="0"/>
                        </a:rPr>
                        <a:t>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2019</a:t>
                      </a:r>
                      <a:r>
                        <a:rPr lang="zh-CN" altLang="en-US" sz="2000" b="0">
                          <a:solidFill>
                            <a:srgbClr val="000000"/>
                          </a:solidFill>
                          <a:latin typeface="宋体" panose="02010600030101010101" pitchFamily="2" charset="-122"/>
                          <a:ea typeface="宋体" panose="02010600030101010101" pitchFamily="2" charset="-122"/>
                          <a:cs typeface="方正楷体_GBK" charset="0"/>
                        </a:rPr>
                        <a:t>年</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990</a:t>
                      </a:r>
                      <a:r>
                        <a:rPr lang="en-US" altLang="zh-CN" sz="2000" b="0">
                          <a:solidFill>
                            <a:srgbClr val="000000"/>
                          </a:solidFill>
                          <a:latin typeface="宋体" panose="02010600030101010101" pitchFamily="2" charset="-122"/>
                          <a:ea typeface="宋体" panose="02010600030101010101" pitchFamily="2" charset="-122"/>
                          <a:cs typeface="方正楷体_GBK" charset="0"/>
                        </a:rPr>
                        <a:t> </a:t>
                      </a:r>
                      <a:r>
                        <a:rPr lang="en-US" altLang="zh-CN" sz="2000" b="0">
                          <a:solidFill>
                            <a:srgbClr val="000000"/>
                          </a:solidFill>
                          <a:latin typeface="宋体" panose="02010600030101010101" pitchFamily="2" charset="-122"/>
                          <a:ea typeface="宋体" panose="02010600030101010101" pitchFamily="2" charset="-122"/>
                          <a:cs typeface="NEU-BZ-S92" charset="0"/>
                        </a:rPr>
                        <a:t>865</a:t>
                      </a:r>
                      <a:r>
                        <a:rPr lang="zh-CN" altLang="en-US" sz="2000" b="0">
                          <a:solidFill>
                            <a:srgbClr val="000000"/>
                          </a:solidFill>
                          <a:latin typeface="宋体" panose="02010600030101010101" pitchFamily="2" charset="-122"/>
                          <a:ea typeface="宋体" panose="02010600030101010101" pitchFamily="2" charset="-122"/>
                          <a:cs typeface="方正楷体_GBK" charset="0"/>
                        </a:rPr>
                        <a:t>亿元</a:t>
                      </a:r>
                      <a:r>
                        <a:rPr lang="zh-CN" altLang="en-US" sz="2000" b="0">
                          <a:solidFill>
                            <a:srgbClr val="000000"/>
                          </a:solidFill>
                          <a:latin typeface="宋体" panose="02010600030101010101" pitchFamily="2" charset="-122"/>
                          <a:ea typeface="宋体" panose="02010600030101010101" pitchFamily="2" charset="-122"/>
                          <a:cs typeface="NEU-BZ-S92" charset="0"/>
                        </a:rPr>
                        <a:t>　</a:t>
                      </a:r>
                      <a:r>
                        <a:rPr lang="zh-CN" altLang="en-US" sz="2000" b="0">
                          <a:solidFill>
                            <a:srgbClr val="000000"/>
                          </a:solidFill>
                          <a:latin typeface="宋体" panose="02010600030101010101" pitchFamily="2" charset="-122"/>
                          <a:ea typeface="宋体" panose="02010600030101010101" pitchFamily="2" charset="-122"/>
                          <a:cs typeface="方正楷体_GBK" charset="0"/>
                        </a:rPr>
                        <a:t>增长</a:t>
                      </a:r>
                      <a:r>
                        <a:rPr lang="en-US" altLang="zh-CN" sz="2000" b="0">
                          <a:solidFill>
                            <a:srgbClr val="000000"/>
                          </a:solidFill>
                          <a:latin typeface="宋体" panose="02010600030101010101" pitchFamily="2" charset="-122"/>
                          <a:ea typeface="宋体" panose="02010600030101010101" pitchFamily="2" charset="-122"/>
                          <a:cs typeface="NEU-BZ-S92" charset="0"/>
                        </a:rPr>
                        <a:t>6.1%</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第</a:t>
                      </a:r>
                      <a:r>
                        <a:rPr lang="en-US" altLang="zh-CN" sz="2000" b="0">
                          <a:solidFill>
                            <a:srgbClr val="000000"/>
                          </a:solidFill>
                          <a:latin typeface="宋体" panose="02010600030101010101" pitchFamily="2" charset="-122"/>
                          <a:ea typeface="宋体" panose="02010600030101010101" pitchFamily="2" charset="-122"/>
                          <a:cs typeface="NEU-BZ-S92" charset="0"/>
                        </a:rPr>
                        <a:t>14</a:t>
                      </a:r>
                      <a:r>
                        <a:rPr lang="zh-CN" altLang="en-US" sz="2000" b="0">
                          <a:solidFill>
                            <a:srgbClr val="000000"/>
                          </a:solidFill>
                          <a:latin typeface="宋体" panose="02010600030101010101" pitchFamily="2" charset="-122"/>
                          <a:ea typeface="宋体" panose="02010600030101010101" pitchFamily="2" charset="-122"/>
                          <a:cs typeface="方正楷体_GBK" charset="0"/>
                        </a:rPr>
                        <a:t>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2020</a:t>
                      </a:r>
                      <a:r>
                        <a:rPr lang="zh-CN" altLang="en-US" sz="2000" b="0">
                          <a:solidFill>
                            <a:srgbClr val="000000"/>
                          </a:solidFill>
                          <a:latin typeface="宋体" panose="02010600030101010101" pitchFamily="2" charset="-122"/>
                          <a:ea typeface="宋体" panose="02010600030101010101" pitchFamily="2" charset="-122"/>
                          <a:cs typeface="方正楷体_GBK" charset="0"/>
                        </a:rPr>
                        <a:t>年</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zh-CN" sz="2000" b="0">
                          <a:solidFill>
                            <a:srgbClr val="000000"/>
                          </a:solidFill>
                          <a:latin typeface="宋体" panose="02010600030101010101" pitchFamily="2" charset="-122"/>
                          <a:ea typeface="宋体" panose="02010600030101010101" pitchFamily="2" charset="-122"/>
                          <a:cs typeface="NEU-BZ-S92" charset="0"/>
                        </a:rPr>
                        <a:t>1</a:t>
                      </a:r>
                      <a:r>
                        <a:rPr lang="en-US" altLang="zh-CN" sz="2000" b="0">
                          <a:solidFill>
                            <a:srgbClr val="000000"/>
                          </a:solidFill>
                          <a:latin typeface="宋体" panose="02010600030101010101" pitchFamily="2" charset="-122"/>
                          <a:ea typeface="宋体" panose="02010600030101010101" pitchFamily="2" charset="-122"/>
                          <a:cs typeface="方正楷体_GBK" charset="0"/>
                        </a:rPr>
                        <a:t> </a:t>
                      </a:r>
                      <a:r>
                        <a:rPr lang="en-US" altLang="zh-CN" sz="2000" b="0">
                          <a:solidFill>
                            <a:srgbClr val="000000"/>
                          </a:solidFill>
                          <a:latin typeface="宋体" panose="02010600030101010101" pitchFamily="2" charset="-122"/>
                          <a:ea typeface="宋体" panose="02010600030101010101" pitchFamily="2" charset="-122"/>
                          <a:cs typeface="NEU-BZ-S92" charset="0"/>
                        </a:rPr>
                        <a:t>015</a:t>
                      </a:r>
                      <a:r>
                        <a:rPr lang="en-US" altLang="zh-CN" sz="2000" b="0">
                          <a:solidFill>
                            <a:srgbClr val="000000"/>
                          </a:solidFill>
                          <a:latin typeface="宋体" panose="02010600030101010101" pitchFamily="2" charset="-122"/>
                          <a:ea typeface="宋体" panose="02010600030101010101" pitchFamily="2" charset="-122"/>
                          <a:cs typeface="方正楷体_GBK" charset="0"/>
                        </a:rPr>
                        <a:t> </a:t>
                      </a:r>
                      <a:r>
                        <a:rPr lang="en-US" altLang="zh-CN" sz="2000" b="0">
                          <a:solidFill>
                            <a:srgbClr val="000000"/>
                          </a:solidFill>
                          <a:latin typeface="宋体" panose="02010600030101010101" pitchFamily="2" charset="-122"/>
                          <a:ea typeface="宋体" panose="02010600030101010101" pitchFamily="2" charset="-122"/>
                          <a:cs typeface="NEU-BZ-S92" charset="0"/>
                        </a:rPr>
                        <a:t>986</a:t>
                      </a:r>
                      <a:r>
                        <a:rPr lang="zh-CN" altLang="en-US" sz="2000" b="0">
                          <a:solidFill>
                            <a:srgbClr val="000000"/>
                          </a:solidFill>
                          <a:latin typeface="宋体" panose="02010600030101010101" pitchFamily="2" charset="-122"/>
                          <a:ea typeface="宋体" panose="02010600030101010101" pitchFamily="2" charset="-122"/>
                          <a:cs typeface="方正楷体_GBK" charset="0"/>
                        </a:rPr>
                        <a:t>亿元</a:t>
                      </a:r>
                      <a:r>
                        <a:rPr lang="zh-CN" altLang="en-US" sz="2000" b="0">
                          <a:solidFill>
                            <a:srgbClr val="000000"/>
                          </a:solidFill>
                          <a:latin typeface="宋体" panose="02010600030101010101" pitchFamily="2" charset="-122"/>
                          <a:ea typeface="宋体" panose="02010600030101010101" pitchFamily="2" charset="-122"/>
                          <a:cs typeface="NEU-BZ-S92" charset="0"/>
                        </a:rPr>
                        <a:t>　</a:t>
                      </a:r>
                      <a:r>
                        <a:rPr lang="zh-CN" altLang="en-US" sz="2000" b="0">
                          <a:solidFill>
                            <a:srgbClr val="000000"/>
                          </a:solidFill>
                          <a:latin typeface="宋体" panose="02010600030101010101" pitchFamily="2" charset="-122"/>
                          <a:ea typeface="宋体" panose="02010600030101010101" pitchFamily="2" charset="-122"/>
                          <a:cs typeface="方正楷体_GBK" charset="0"/>
                        </a:rPr>
                        <a:t>增长</a:t>
                      </a:r>
                      <a:r>
                        <a:rPr lang="en-US" altLang="zh-CN" sz="2000" b="0">
                          <a:solidFill>
                            <a:srgbClr val="000000"/>
                          </a:solidFill>
                          <a:latin typeface="宋体" panose="02010600030101010101" pitchFamily="2" charset="-122"/>
                          <a:ea typeface="宋体" panose="02010600030101010101" pitchFamily="2" charset="-122"/>
                          <a:cs typeface="NEU-BZ-S92" charset="0"/>
                        </a:rPr>
                        <a:t>2.3%</a:t>
                      </a:r>
                      <a:endParaRPr lang="zh-CN" altLang="en-US" sz="20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第</a:t>
                      </a:r>
                      <a:r>
                        <a:rPr lang="en-US" altLang="zh-CN" sz="2000" b="0">
                          <a:solidFill>
                            <a:srgbClr val="000000"/>
                          </a:solidFill>
                          <a:latin typeface="宋体" panose="02010600030101010101" pitchFamily="2" charset="-122"/>
                          <a:ea typeface="宋体" panose="02010600030101010101" pitchFamily="2" charset="-122"/>
                          <a:cs typeface="NEU-BZ-S92" charset="0"/>
                        </a:rPr>
                        <a:t>14</a:t>
                      </a:r>
                      <a:r>
                        <a:rPr lang="zh-CN" altLang="en-US" sz="2000" b="0">
                          <a:solidFill>
                            <a:srgbClr val="000000"/>
                          </a:solidFill>
                          <a:latin typeface="宋体" panose="02010600030101010101" pitchFamily="2" charset="-122"/>
                          <a:ea typeface="宋体" panose="02010600030101010101" pitchFamily="2" charset="-122"/>
                          <a:cs typeface="方正楷体_GBK" charset="0"/>
                        </a:rPr>
                        <a:t>位</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2155" y="1283335"/>
            <a:ext cx="10904220" cy="175323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注：中国经济比1978年增长约40倍，占世界经济比重由1978年的1.7%上升至2020年的17%左右。</a:t>
            </a:r>
          </a:p>
          <a:p>
            <a:pPr indent="0" algn="l" fontAlgn="auto">
              <a:lnSpc>
                <a:spcPct val="150000"/>
              </a:lnSpc>
            </a:pPr>
            <a:r>
              <a:rPr sz="2400" b="1" dirty="0">
                <a:latin typeface="宋体" panose="02010600030101010101" pitchFamily="2" charset="-122"/>
                <a:ea typeface="宋体" panose="02010600030101010101" pitchFamily="2" charset="-122"/>
              </a:rPr>
              <a:t>从上面的图表</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含注</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中，你可以得出哪些结论并简要说明理由。</a:t>
            </a:r>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732155" y="2992755"/>
            <a:ext cx="10904220" cy="286131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①我国坚持以经济建设为中心，大力发展生产力，国内生产总值显著提高；②我国转变发展方式，由高速增长阶段转向高质量发展阶段，国内生产总值增长率下降；③我国实行科教兴国、人才强国战略和创新驱动发展战略，自主创新能力不断增强，全球创新指数排名逐年上升；④中国经济占世界经济比重大幅提升，中国为世界经济增长注入新的活力，日益成为世界经济发展的引擎与稳定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4695" y="1313815"/>
            <a:ext cx="10661015" cy="1198880"/>
          </a:xfrm>
          <a:prstGeom prst="rect">
            <a:avLst/>
          </a:prstGeom>
          <a:noFill/>
          <a:ln w="9525">
            <a:noFill/>
          </a:ln>
        </p:spPr>
        <p:txBody>
          <a:bodyPr wrap="square">
            <a:spAutoFit/>
          </a:bodyPr>
          <a:lstStyle/>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书宋_GBK" charset="0"/>
              </a:rPr>
              <a:t>下面是各国媒体记者反映的他们所关注的几大焦点</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请你从现实依据的角度分析这些内容成为关注焦点的原因。</a:t>
            </a:r>
            <a:endParaRPr lang="zh-CN" altLang="en-US" sz="2400">
              <a:latin typeface="宋体" panose="02010600030101010101" pitchFamily="2" charset="-122"/>
              <a:ea typeface="宋体" panose="02010600030101010101" pitchFamily="2" charset="-122"/>
            </a:endParaRPr>
          </a:p>
        </p:txBody>
      </p:sp>
      <p:graphicFrame>
        <p:nvGraphicFramePr>
          <p:cNvPr id="3" name="表格 2"/>
          <p:cNvGraphicFramePr/>
          <p:nvPr/>
        </p:nvGraphicFramePr>
        <p:xfrm>
          <a:off x="2034540" y="2512695"/>
          <a:ext cx="7355205" cy="1694815"/>
        </p:xfrm>
        <a:graphic>
          <a:graphicData uri="http://schemas.openxmlformats.org/drawingml/2006/table">
            <a:tbl>
              <a:tblPr firstRow="1" bandRow="1">
                <a:tableStyleId>{5940675A-B579-460E-94D1-54222C63F5DA}</a:tableStyleId>
              </a:tblPr>
              <a:tblGrid>
                <a:gridCol w="5882005"/>
                <a:gridCol w="1473200"/>
              </a:tblGrid>
              <a:tr h="23812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方正黑体_GBK" charset="0"/>
                        </a:rPr>
                        <a:t>关注焦点</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方正黑体_GBK" charset="0"/>
                        </a:rPr>
                        <a:t>现实依据</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7490">
                <a:tc>
                  <a:txBody>
                    <a:bodyPr/>
                    <a:lstStyle/>
                    <a:p>
                      <a:pPr indent="0">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我很关注中国的经济发展</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1</a:t>
                      </a:r>
                      <a:r>
                        <a:rPr lang="zh-CN" altLang="en-US" sz="2000" b="0">
                          <a:solidFill>
                            <a:srgbClr val="000000"/>
                          </a:solidFill>
                          <a:latin typeface="宋体" panose="02010600030101010101" pitchFamily="2" charset="-122"/>
                          <a:ea typeface="宋体" panose="02010600030101010101" pitchFamily="2" charset="-122"/>
                          <a:cs typeface="NEU-BZ-S92" charset="0"/>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2735">
                <a:tc>
                  <a:txBody>
                    <a:bodyPr/>
                    <a:lstStyle/>
                    <a:p>
                      <a:pPr indent="0">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我对生态环境部部长的记者会很感兴趣</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2</a:t>
                      </a:r>
                      <a:r>
                        <a:rPr lang="zh-CN" altLang="en-US" sz="2000" b="0">
                          <a:solidFill>
                            <a:srgbClr val="000000"/>
                          </a:solidFill>
                          <a:latin typeface="宋体" panose="02010600030101010101" pitchFamily="2" charset="-122"/>
                          <a:ea typeface="宋体" panose="02010600030101010101" pitchFamily="2" charset="-122"/>
                          <a:cs typeface="NEU-BZ-S92" charset="0"/>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5615">
                <a:tc>
                  <a:txBody>
                    <a:bodyPr/>
                    <a:lstStyle/>
                    <a:p>
                      <a:pPr indent="0">
                        <a:buNone/>
                      </a:pPr>
                      <a:r>
                        <a:rPr lang="en-US" altLang="zh-CN" sz="2000" b="0">
                          <a:solidFill>
                            <a:srgbClr val="000000"/>
                          </a:solidFill>
                          <a:latin typeface="宋体" panose="02010600030101010101" pitchFamily="2" charset="-122"/>
                          <a:ea typeface="宋体" panose="02010600030101010101" pitchFamily="2" charset="-122"/>
                          <a:cs typeface="方正楷体_GBK" charset="0"/>
                        </a:rPr>
                        <a:t>“</a:t>
                      </a:r>
                      <a:r>
                        <a:rPr lang="zh-CN" altLang="en-US" sz="2000" b="0">
                          <a:solidFill>
                            <a:srgbClr val="000000"/>
                          </a:solidFill>
                          <a:latin typeface="宋体" panose="02010600030101010101" pitchFamily="2" charset="-122"/>
                          <a:ea typeface="宋体" panose="02010600030101010101" pitchFamily="2" charset="-122"/>
                          <a:cs typeface="方正楷体_GBK" charset="0"/>
                        </a:rPr>
                        <a:t>二孩”政策及中国未来劳动力的发展是我最关注的</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3</a:t>
                      </a:r>
                      <a:r>
                        <a:rPr lang="zh-CN" altLang="en-US" sz="2000" b="0">
                          <a:solidFill>
                            <a:srgbClr val="000000"/>
                          </a:solidFill>
                          <a:latin typeface="宋体" panose="02010600030101010101" pitchFamily="2" charset="-122"/>
                          <a:ea typeface="宋体" panose="02010600030101010101" pitchFamily="2" charset="-122"/>
                          <a:cs typeface="NEU-BZ-S92" charset="0"/>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7490">
                <a:tc>
                  <a:txBody>
                    <a:bodyPr/>
                    <a:lstStyle/>
                    <a:p>
                      <a:pPr indent="0">
                        <a:buNone/>
                      </a:pPr>
                      <a:r>
                        <a:rPr lang="zh-CN" altLang="en-US" sz="2000" b="0">
                          <a:solidFill>
                            <a:srgbClr val="000000"/>
                          </a:solidFill>
                          <a:latin typeface="宋体" panose="02010600030101010101" pitchFamily="2" charset="-122"/>
                          <a:ea typeface="宋体" panose="02010600030101010101" pitchFamily="2" charset="-122"/>
                          <a:cs typeface="方正楷体_GBK" charset="0"/>
                        </a:rPr>
                        <a:t>我想了解“一带一路”的具体落实措施</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NEU-BZ-S92" charset="0"/>
                        </a:rPr>
                        <a:t>（</a:t>
                      </a:r>
                      <a:r>
                        <a:rPr lang="en-US" altLang="zh-CN" sz="2000" b="0">
                          <a:solidFill>
                            <a:srgbClr val="000000"/>
                          </a:solidFill>
                          <a:latin typeface="宋体" panose="02010600030101010101" pitchFamily="2" charset="-122"/>
                          <a:ea typeface="宋体" panose="02010600030101010101" pitchFamily="2" charset="-122"/>
                          <a:cs typeface="NEU-BZ-S92" charset="0"/>
                        </a:rPr>
                        <a:t>4</a:t>
                      </a:r>
                      <a:r>
                        <a:rPr lang="zh-CN" altLang="en-US" sz="2000" b="0">
                          <a:solidFill>
                            <a:srgbClr val="000000"/>
                          </a:solidFill>
                          <a:latin typeface="宋体" panose="02010600030101010101" pitchFamily="2" charset="-122"/>
                          <a:ea typeface="宋体" panose="02010600030101010101" pitchFamily="2" charset="-122"/>
                          <a:cs typeface="NEU-BZ-S92" charset="0"/>
                        </a:rPr>
                        <a:t>）</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矩形 3"/>
          <p:cNvSpPr/>
          <p:nvPr/>
        </p:nvSpPr>
        <p:spPr>
          <a:xfrm rot="10800000" flipH="1" flipV="1">
            <a:off x="734695" y="4348480"/>
            <a:ext cx="10904220" cy="2306955"/>
          </a:xfrm>
          <a:prstGeom prst="rect">
            <a:avLst/>
          </a:prstGeom>
        </p:spPr>
        <p:txBody>
          <a:bodyPr wrap="square">
            <a:spAutoFit/>
          </a:bodyPr>
          <a:lstStyle/>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1</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中国经济实力提升(中国经济快速发展，中国成为世界经济大国，中国是推动世界经济持续发展的重要动力)。</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2</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中国部分地区环境形势严峻(中国面临着严峻的环境问题)。</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3</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中国老龄化速度加快(中国老龄化严重)。</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4</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经济全球化是当今世界的发展趋势(当今世界是一个开放的世界)。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9470389" cy="995680"/>
            <a:chOff x="1034884" y="629878"/>
            <a:chExt cx="6553534" cy="877486"/>
          </a:xfrm>
        </p:grpSpPr>
        <p:sp>
          <p:nvSpPr>
            <p:cNvPr id="7" name="圆角矩形 6">
              <a:hlinkClick r:id="rId4" action="ppaction://hlinksldjump"/>
            </p:cNvPr>
            <p:cNvSpPr/>
            <p:nvPr>
              <p:custDataLst>
                <p:tags r:id="rId1"/>
              </p:custDataLst>
            </p:nvPr>
          </p:nvSpPr>
          <p:spPr>
            <a:xfrm flipH="1">
              <a:off x="2547373" y="664015"/>
              <a:ext cx="5041045" cy="843349"/>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措施、行为或现象的发生条件、必要性、紧迫性探究类</a:t>
              </a:r>
            </a:p>
          </p:txBody>
        </p:sp>
        <p:sp>
          <p:nvSpPr>
            <p:cNvPr id="22" name="椭圆 7"/>
            <p:cNvSpPr>
              <a:spLocks noChangeAspect="1"/>
            </p:cNvSpPr>
            <p:nvPr>
              <p:custDataLst>
                <p:tags r:id="rId2"/>
              </p:custDataLst>
            </p:nvPr>
          </p:nvSpPr>
          <p:spPr>
            <a:xfrm>
              <a:off x="1034884" y="629878"/>
              <a:ext cx="1511610" cy="8774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类型十</a:t>
              </a:r>
              <a:endParaRPr 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538095"/>
            <a:ext cx="10904220"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材料给出一种现象或者某种措施，根据材料以及所学知识分析国家为什么采取某种措施，或者个人为什么采取某种行动，或者为什么会出现某种现象。</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解答此类试题首先要根据材料或设问的限定角度分析做这件事情的依据，包括现实依据、理论依据、政策依据、法律依据，还可以根据材料和设问要求分析做这件事情的意义。</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7850" y="970915"/>
            <a:ext cx="11148060" cy="5648960"/>
          </a:xfrm>
          <a:prstGeom prst="rect">
            <a:avLst/>
          </a:prstGeom>
          <a:noFill/>
          <a:ln w="9525">
            <a:noFill/>
          </a:ln>
        </p:spPr>
        <p:txBody>
          <a:bodyPr wrap="square">
            <a:spAutoFit/>
          </a:bodyPr>
          <a:lstStyle/>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【典型题例】</a:t>
            </a:r>
          </a:p>
          <a:p>
            <a:pPr indent="0">
              <a:lnSpc>
                <a:spcPct val="150000"/>
              </a:lnSpc>
            </a:pPr>
            <a:r>
              <a:rPr lang="zh-CN" altLang="en-US" sz="2200" b="1">
                <a:solidFill>
                  <a:srgbClr val="000000"/>
                </a:solidFill>
                <a:latin typeface="宋体" panose="02010600030101010101" pitchFamily="2" charset="-122"/>
                <a:ea typeface="宋体" panose="02010600030101010101" pitchFamily="2" charset="-122"/>
                <a:cs typeface="方正黑体_GBK" charset="0"/>
              </a:rPr>
              <a:t>(2015·河北)</a:t>
            </a:r>
            <a:r>
              <a:rPr lang="zh-CN" altLang="en-US" sz="2200" b="1">
                <a:solidFill>
                  <a:srgbClr val="000000"/>
                </a:solidFill>
                <a:latin typeface="楷体_GB2312" panose="02010609030101010101" charset="-122"/>
                <a:ea typeface="楷体_GB2312" panose="02010609030101010101" charset="-122"/>
                <a:cs typeface="方正黑体_GBK" charset="0"/>
              </a:rPr>
              <a:t>张建民是一名退休干部，他坚持在农村义务普法20多年，为26万多人免费上过法律课。张建民曾说：“企业主因为不懂法，签了不公平的合同，吃了哑巴亏；孩子因为不懂法，在判决那一刻才知道自己犯了罪，家长哭得撕心裂肺……这样的场面我见得太多。”</a:t>
            </a:r>
          </a:p>
          <a:p>
            <a:pPr indent="0">
              <a:lnSpc>
                <a:spcPct val="150000"/>
              </a:lnSpc>
            </a:pPr>
            <a:r>
              <a:rPr lang="zh-CN" altLang="en-US" sz="2200" b="1">
                <a:solidFill>
                  <a:srgbClr val="000000"/>
                </a:solidFill>
                <a:latin typeface="宋体" panose="02010600030101010101" pitchFamily="2" charset="-122"/>
                <a:ea typeface="宋体" panose="02010600030101010101" pitchFamily="2" charset="-122"/>
                <a:cs typeface="方正黑体_GBK" charset="0"/>
              </a:rPr>
              <a:t>从张建民的话中，你明白了哪些道理？</a:t>
            </a:r>
          </a:p>
          <a:p>
            <a:pPr indent="0">
              <a:lnSpc>
                <a:spcPct val="150000"/>
              </a:lnSpc>
            </a:pPr>
            <a:r>
              <a:rPr lang="zh-CN" altLang="en-US" sz="2200" b="1">
                <a:solidFill>
                  <a:srgbClr val="000000"/>
                </a:solidFill>
                <a:latin typeface="宋体" panose="02010600030101010101" pitchFamily="2" charset="-122"/>
                <a:ea typeface="宋体" panose="02010600030101010101" pitchFamily="2" charset="-122"/>
                <a:cs typeface="方正黑体_GBK" charset="0"/>
              </a:rPr>
              <a:t>解析：</a:t>
            </a:r>
            <a:r>
              <a:rPr lang="zh-CN" altLang="en-US" sz="2200" b="1">
                <a:solidFill>
                  <a:srgbClr val="000000"/>
                </a:solidFill>
                <a:latin typeface="楷体_GB2312" panose="02010609030101010101" charset="-122"/>
                <a:ea typeface="楷体_GB2312" panose="02010609030101010101" charset="-122"/>
                <a:cs typeface="方正黑体_GBK" charset="0"/>
              </a:rPr>
              <a:t>从个人的角度看，法律与我们的生活息息相关，当自身合法权益受到侵犯时，要学会运用法律武器维护自身权益，还要认真学习法律知识，只有知法懂法，才能守法用法。从国家的角度看，依法治国是党领导人民治理国家的基本方略，国家的发展离不开法律。</a:t>
            </a:r>
          </a:p>
          <a:p>
            <a:pPr indent="0">
              <a:lnSpc>
                <a:spcPct val="150000"/>
              </a:lnSpc>
            </a:pPr>
            <a:r>
              <a:rPr lang="zh-CN" altLang="en-US" sz="2200" b="1">
                <a:solidFill>
                  <a:srgbClr val="000000"/>
                </a:solidFill>
                <a:latin typeface="宋体" panose="02010600030101010101" pitchFamily="2" charset="-122"/>
                <a:ea typeface="宋体" panose="02010600030101010101" pitchFamily="2" charset="-122"/>
                <a:cs typeface="方正黑体_GBK" charset="0"/>
              </a:rPr>
              <a:t>答案：懂法(学法、知法)才能更好地维护自身权益；懂法(学法、知法)才能更好地守法(依法规范自身行为)；我们的生活离不开法律；建设法治国家需要普法。</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511935"/>
            <a:ext cx="10454640" cy="1198880"/>
          </a:xfrm>
          <a:prstGeom prst="rect">
            <a:avLst/>
          </a:prstGeom>
          <a:noFill/>
          <a:ln w="9525">
            <a:noFill/>
          </a:ln>
        </p:spPr>
        <p:txBody>
          <a:bodyPr wrap="square">
            <a:spAutoFit/>
          </a:bodyPr>
          <a:lstStyle/>
          <a:p>
            <a:pPr indent="0"/>
            <a:r>
              <a:rPr lang="zh-CN" altLang="en-US" sz="2400" b="1">
                <a:solidFill>
                  <a:srgbClr val="000000"/>
                </a:solidFill>
                <a:latin typeface="宋体" panose="02010600030101010101" pitchFamily="2" charset="-122"/>
                <a:ea typeface="宋体" panose="02010600030101010101" pitchFamily="2" charset="-122"/>
                <a:cs typeface="方正黑体_GBK" charset="0"/>
              </a:rPr>
              <a:t>【典型题例】</a:t>
            </a:r>
          </a:p>
          <a:p>
            <a:pPr indent="0"/>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2015·</a:t>
            </a:r>
            <a:r>
              <a:rPr lang="zh-CN" altLang="en-US" sz="2400" b="1">
                <a:solidFill>
                  <a:srgbClr val="000000"/>
                </a:solidFill>
                <a:latin typeface="宋体" panose="02010600030101010101" pitchFamily="2" charset="-122"/>
                <a:ea typeface="宋体" panose="02010600030101010101" pitchFamily="2" charset="-122"/>
                <a:cs typeface="方正黑体_GBK" charset="0"/>
              </a:rPr>
              <a:t>河北</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30</a:t>
            </a:r>
            <a:r>
              <a:rPr lang="zh-CN" altLang="en-US" sz="2400" b="1">
                <a:solidFill>
                  <a:srgbClr val="000000"/>
                </a:solidFill>
                <a:latin typeface="宋体" panose="02010600030101010101" pitchFamily="2" charset="-122"/>
                <a:ea typeface="宋体" panose="02010600030101010101" pitchFamily="2" charset="-122"/>
                <a:cs typeface="NEU-F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3</a:t>
            </a:r>
            <a:r>
              <a:rPr lang="zh-CN" altLang="en-US" sz="2400" b="1">
                <a:solidFill>
                  <a:srgbClr val="000000"/>
                </a:solidFill>
                <a:latin typeface="宋体" panose="02010600030101010101" pitchFamily="2" charset="-122"/>
                <a:ea typeface="宋体" panose="02010600030101010101" pitchFamily="2" charset="-122"/>
                <a:cs typeface="NEU-FZ-S92" charset="0"/>
              </a:rPr>
              <a:t>）</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4</a:t>
            </a:r>
            <a:r>
              <a:rPr lang="zh-CN" altLang="en-US" sz="2400" b="1">
                <a:solidFill>
                  <a:srgbClr val="000000"/>
                </a:solidFill>
                <a:latin typeface="宋体" panose="02010600030101010101" pitchFamily="2" charset="-122"/>
                <a:ea typeface="宋体" panose="02010600030101010101" pitchFamily="2" charset="-122"/>
                <a:cs typeface="方正黑体_GBK" charset="0"/>
              </a:rPr>
              <a:t>分</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小亮以“中国的发展”为主题</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搜集到以下资料</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请运用资料展开探究。</a:t>
            </a:r>
            <a:endParaRPr lang="zh-CN" altLang="en-US" sz="2400" b="1">
              <a:latin typeface="宋体" panose="02010600030101010101" pitchFamily="2" charset="-122"/>
              <a:ea typeface="宋体" panose="02010600030101010101" pitchFamily="2" charset="-122"/>
            </a:endParaRPr>
          </a:p>
        </p:txBody>
      </p:sp>
      <p:pic>
        <p:nvPicPr>
          <p:cNvPr id="272" name="image36-2.jpg" descr="id:2147504073;FounderCES"/>
          <p:cNvPicPr>
            <a:picLocks noChangeAspect="1"/>
          </p:cNvPicPr>
          <p:nvPr/>
        </p:nvPicPr>
        <p:blipFill>
          <a:blip r:embed="rId2"/>
          <a:stretch>
            <a:fillRect/>
          </a:stretch>
        </p:blipFill>
        <p:spPr>
          <a:xfrm>
            <a:off x="2745105" y="2801620"/>
            <a:ext cx="4894580" cy="303784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90015"/>
            <a:ext cx="10904220" cy="452310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资料一中三幅图共同反映了当前我国实行对外开放国策的哪一做法？要想论证我国这样做的必要性，请从资料二中提炼出一条论据。</a:t>
            </a:r>
          </a:p>
          <a:p>
            <a:pPr indent="0" algn="l" fontAlgn="auto">
              <a:lnSpc>
                <a:spcPct val="150000"/>
              </a:lnSpc>
            </a:pPr>
            <a:r>
              <a:rPr sz="2400" b="1" dirty="0">
                <a:latin typeface="宋体" panose="02010600030101010101" pitchFamily="2" charset="-122"/>
                <a:ea typeface="宋体" panose="02010600030101010101" pitchFamily="2" charset="-122"/>
              </a:rPr>
              <a:t>解析：</a:t>
            </a:r>
            <a:r>
              <a:rPr sz="2400" b="1" dirty="0">
                <a:latin typeface="楷体_GB2312" panose="02010609030101010101" charset="-122"/>
                <a:ea typeface="楷体_GB2312" panose="02010609030101010101" charset="-122"/>
              </a:rPr>
              <a:t>资料一中的三幅图片都是我国开拓国际市场，对外开放的事例。从资料二中可以看出当今世界是一个开放的世界，是一个紧密联系的世界，是一个发展的世界。经济全球化是当今世界的发展趋势，经济全球化趋势需要我们坚持对外开放的基本国策，需要加强和世界各国的联系。</a:t>
            </a:r>
          </a:p>
          <a:p>
            <a:pPr indent="0" algn="l" fontAlgn="auto">
              <a:lnSpc>
                <a:spcPct val="150000"/>
              </a:lnSpc>
            </a:pPr>
            <a:r>
              <a:rPr sz="2400" b="1" dirty="0">
                <a:latin typeface="宋体" panose="02010600030101010101" pitchFamily="2" charset="-122"/>
                <a:ea typeface="宋体" panose="02010600030101010101" pitchFamily="2" charset="-122"/>
              </a:rPr>
              <a:t>答案：“走出去”。当今世界是开放的世界；经济全球化深入发展；不同国家和地区之间的联系日益密切。</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77950"/>
            <a:ext cx="10904220" cy="452310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2021·张家口一模节选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阅读材料，综合运用所学知识探究问题。</a:t>
            </a:r>
          </a:p>
          <a:p>
            <a:pPr indent="0" algn="l" fontAlgn="auto">
              <a:lnSpc>
                <a:spcPct val="150000"/>
              </a:lnSpc>
            </a:pPr>
            <a:r>
              <a:rPr sz="2400" b="1" dirty="0">
                <a:latin typeface="宋体" panose="02010600030101010101" pitchFamily="2" charset="-122"/>
                <a:ea typeface="宋体" panose="02010600030101010101" pitchFamily="2" charset="-122"/>
              </a:rPr>
              <a:t>材料　</a:t>
            </a:r>
            <a:r>
              <a:rPr sz="2400" b="1" dirty="0">
                <a:latin typeface="楷体_GB2312" panose="02010609030101010101" charset="-122"/>
                <a:ea typeface="楷体_GB2312" panose="02010609030101010101" charset="-122"/>
              </a:rPr>
              <a:t>“十三五”以来，科技部会同中国科学院、中国船舶集团，组织近百家科研院所、高校、企业近千名科研人员，经过艰苦攻关，成功完成“奋斗者”号的研制工作。自2020年10月10日起，“奋斗者”号赴马里亚纳海沟开展万米海试，成功完成13次下潜，其中8次突破万米。11月10日8时12分，“奋斗者”号创造了10 909米的中国载人深潜新纪录，标志着我国在大深度载人深潜领域达到世界领先水平。“奋斗者”号总设计师叶聪，2002年立项的“蛟龙”号实现了从无到有，历时8年研制的“深海勇士”号实现了从集成创新到自主创新，核心部件国产化</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53820"/>
            <a:ext cx="10904220" cy="2306955"/>
          </a:xfrm>
          <a:prstGeom prst="rect">
            <a:avLst/>
          </a:prstGeom>
          <a:noFill/>
          <a:ln w="9525">
            <a:noFill/>
          </a:ln>
        </p:spPr>
        <p:txBody>
          <a:bodyPr wrap="square">
            <a:spAutoFit/>
          </a:bodyPr>
          <a:lstStyle/>
          <a:p>
            <a:pPr indent="0" algn="l" fontAlgn="auto">
              <a:lnSpc>
                <a:spcPct val="150000"/>
              </a:lnSpc>
            </a:pPr>
            <a:r>
              <a:rPr sz="2400" b="1" dirty="0">
                <a:latin typeface="楷体_GB2312" panose="02010609030101010101" charset="-122"/>
                <a:ea typeface="楷体_GB2312" panose="02010609030101010101" charset="-122"/>
                <a:sym typeface="+mn-ea"/>
              </a:rPr>
              <a:t>率超过96.5%的“奋斗者”号实现了从追赶到领跑，帮助科学家去探索未知深海、揭示人类家园的终极奥秘，老中青三代深潜人接力奋斗、厚积薄发，才迎来了行稳致远、收获满满的2020年。</a:t>
            </a:r>
            <a:endParaRPr sz="2400" b="1" dirty="0">
              <a:latin typeface="楷体_GB2312" panose="02010609030101010101" charset="-122"/>
              <a:ea typeface="楷体_GB2312" panose="02010609030101010101" charset="-122"/>
            </a:endParaRPr>
          </a:p>
          <a:p>
            <a:pPr indent="0" algn="l" fontAlgn="auto">
              <a:lnSpc>
                <a:spcPct val="150000"/>
              </a:lnSpc>
            </a:pPr>
            <a:r>
              <a:rPr sz="2400" b="1" dirty="0">
                <a:latin typeface="宋体" panose="02010600030101010101" pitchFamily="2" charset="-122"/>
                <a:ea typeface="宋体" panose="02010600030101010101" pitchFamily="2" charset="-122"/>
                <a:sym typeface="+mn-ea"/>
              </a:rPr>
              <a:t>据材料，归纳出我国实现科技创新自立自强的有利条件。</a:t>
            </a:r>
            <a:endParaRPr sz="2400" b="1" dirty="0">
              <a:latin typeface="宋体" panose="02010600030101010101" pitchFamily="2" charset="-122"/>
              <a:ea typeface="宋体" panose="02010600030101010101" pitchFamily="2" charset="-122"/>
            </a:endParaRPr>
          </a:p>
        </p:txBody>
      </p:sp>
      <p:sp>
        <p:nvSpPr>
          <p:cNvPr id="4" name="矩形 3"/>
          <p:cNvSpPr/>
          <p:nvPr/>
        </p:nvSpPr>
        <p:spPr>
          <a:xfrm rot="10800000" flipH="1" flipV="1">
            <a:off x="643890" y="3665855"/>
            <a:ext cx="10904220" cy="286131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我国尊重劳动，尊重知识，尊重人才，尊重创造；我国实施科教兴国和人才强国战略，不断提升自主创新能力；我国综合国力不断提升，为科技事业发展提供了雄厚的物质基础；在尖端技术的掌握和创新方面，我国已经建立起坚实的基础；在航天、电子、生物工程等一些重要领域已走在世界的前列；广大科技工作者的拼搏奋斗和全国各族人民的大力支持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53820"/>
            <a:ext cx="10904220" cy="341503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sym typeface="+mn-ea"/>
              </a:rPr>
              <a:t>2.材料　</a:t>
            </a:r>
            <a:r>
              <a:rPr sz="2400" b="1" dirty="0">
                <a:latin typeface="楷体_GB2312" panose="02010609030101010101" charset="-122"/>
                <a:ea typeface="楷体_GB2312" panose="02010609030101010101" charset="-122"/>
                <a:sym typeface="+mn-ea"/>
              </a:rPr>
              <a:t>王华和38位援疆干部来到新疆生产建设兵团四师。王华作为工作组的副组长，刚到这里，他就跑遍了四师18个团场。3年里，他领导工作人员改善了当地的医疗环境；建设了可克达拉高中新校区；促进了团场的畜牧养殖业、种植业、果蔬园艺业的发展。3年900多天，王华没有一刻停歇，他要在援疆的3年里，把定下的项目挨个完成。</a:t>
            </a:r>
          </a:p>
          <a:p>
            <a:pPr indent="0" algn="l" fontAlgn="auto">
              <a:lnSpc>
                <a:spcPct val="150000"/>
              </a:lnSpc>
            </a:pPr>
            <a:r>
              <a:rPr sz="2400" b="1" dirty="0">
                <a:latin typeface="宋体" panose="02010600030101010101" pitchFamily="2" charset="-122"/>
                <a:ea typeface="宋体" panose="02010600030101010101" pitchFamily="2" charset="-122"/>
                <a:sym typeface="+mn-ea"/>
              </a:rPr>
              <a:t>根据我国发展现状，分析王华来到新疆生产建设兵团四师的原因。</a:t>
            </a:r>
          </a:p>
        </p:txBody>
      </p:sp>
      <p:sp>
        <p:nvSpPr>
          <p:cNvPr id="4" name="矩形 3"/>
          <p:cNvSpPr/>
          <p:nvPr/>
        </p:nvSpPr>
        <p:spPr>
          <a:xfrm rot="10800000" flipH="1" flipV="1">
            <a:off x="730250" y="4697730"/>
            <a:ext cx="10880725" cy="64516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我国区域发展不平衡。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9470389" cy="995680"/>
            <a:chOff x="1034884" y="629878"/>
            <a:chExt cx="6553534" cy="877486"/>
          </a:xfrm>
        </p:grpSpPr>
        <p:sp>
          <p:nvSpPr>
            <p:cNvPr id="7" name="圆角矩形 6">
              <a:hlinkClick r:id="rId4" action="ppaction://hlinksldjump"/>
            </p:cNvPr>
            <p:cNvSpPr/>
            <p:nvPr>
              <p:custDataLst>
                <p:tags r:id="rId1"/>
              </p:custDataLst>
            </p:nvPr>
          </p:nvSpPr>
          <p:spPr>
            <a:xfrm flipH="1">
              <a:off x="2547373" y="664015"/>
              <a:ext cx="5041045" cy="843349"/>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某种现象出现的原因(条件)类</a:t>
              </a:r>
            </a:p>
          </p:txBody>
        </p:sp>
        <p:sp>
          <p:nvSpPr>
            <p:cNvPr id="22" name="椭圆 7"/>
            <p:cNvSpPr>
              <a:spLocks noChangeAspect="1"/>
            </p:cNvSpPr>
            <p:nvPr>
              <p:custDataLst>
                <p:tags r:id="rId2"/>
              </p:custDataLst>
            </p:nvPr>
          </p:nvSpPr>
          <p:spPr>
            <a:xfrm>
              <a:off x="1034884" y="629878"/>
              <a:ext cx="1511610" cy="877486"/>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类型十一</a:t>
              </a:r>
              <a:endParaRPr 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538095"/>
            <a:ext cx="10904220"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给出一段材料，结合材料找出材料问题出现的原因。</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解答此类试题有以下几个思考的角度：①国家的政策</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包括制度、战略、国策、法律规定等</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；②公民的意识、行动；③社会的发展现状，各方面的条件、氛围；④事物自身的特点、重要性；⑤世界的发展形势。考试时可根据材料和题目要求选择一个或者几个角度进行具体分析。</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7555" y="1186180"/>
            <a:ext cx="10904220" cy="5303520"/>
          </a:xfrm>
          <a:prstGeom prst="rect">
            <a:avLst/>
          </a:prstGeom>
          <a:noFill/>
          <a:ln w="9525">
            <a:noFill/>
          </a:ln>
        </p:spPr>
        <p:txBody>
          <a:bodyPr wrap="square">
            <a:spAutoFit/>
          </a:bodyPr>
          <a:lstStyle/>
          <a:p>
            <a:pPr indent="0" algn="l" fontAlgn="auto">
              <a:lnSpc>
                <a:spcPct val="140000"/>
              </a:lnSpc>
            </a:pPr>
            <a:r>
              <a:rPr sz="2200" b="1" dirty="0">
                <a:latin typeface="宋体" panose="02010600030101010101" pitchFamily="2" charset="-122"/>
                <a:ea typeface="宋体" panose="02010600030101010101" pitchFamily="2" charset="-122"/>
              </a:rPr>
              <a:t>【典型题例】</a:t>
            </a:r>
          </a:p>
          <a:p>
            <a:pPr indent="0" algn="l" fontAlgn="auto">
              <a:lnSpc>
                <a:spcPct val="140000"/>
              </a:lnSpc>
            </a:pPr>
            <a:r>
              <a:rPr sz="2200" b="1" dirty="0">
                <a:latin typeface="宋体" panose="02010600030101010101" pitchFamily="2" charset="-122"/>
                <a:ea typeface="宋体" panose="02010600030101010101" pitchFamily="2" charset="-122"/>
              </a:rPr>
              <a:t>[2018·河北，25</a:t>
            </a:r>
            <a:r>
              <a:rPr lang="zh-CN" sz="2200" b="1" dirty="0">
                <a:latin typeface="宋体" panose="02010600030101010101" pitchFamily="2" charset="-122"/>
                <a:ea typeface="宋体" panose="02010600030101010101" pitchFamily="2" charset="-122"/>
              </a:rPr>
              <a:t>（</a:t>
            </a:r>
            <a:r>
              <a:rPr sz="2200" b="1" dirty="0">
                <a:latin typeface="宋体" panose="02010600030101010101" pitchFamily="2" charset="-122"/>
                <a:ea typeface="宋体" panose="02010600030101010101" pitchFamily="2" charset="-122"/>
              </a:rPr>
              <a:t>3</a:t>
            </a:r>
            <a:r>
              <a:rPr lang="zh-CN" sz="2200" b="1" dirty="0">
                <a:latin typeface="宋体" panose="02010600030101010101" pitchFamily="2" charset="-122"/>
                <a:ea typeface="宋体" panose="02010600030101010101" pitchFamily="2" charset="-122"/>
              </a:rPr>
              <a:t>）</a:t>
            </a:r>
            <a:r>
              <a:rPr sz="2200" b="1" dirty="0">
                <a:latin typeface="宋体" panose="02010600030101010101" pitchFamily="2" charset="-122"/>
                <a:ea typeface="宋体" panose="02010600030101010101" pitchFamily="2" charset="-122"/>
              </a:rPr>
              <a:t>，2分]几年前，我进驻旭日村普法。当时，村里乱象频现：基层选举被宗族势力渗透，拉票贿选、使用暴力解决纠纷时有发生。我便从宣讲宪法开始……经过努力，情况得到了根本性好转，现在村里的大小事务都能在法治的轨道上运行。	——广东某律师事务所律师徐向辉</a:t>
            </a:r>
          </a:p>
          <a:p>
            <a:pPr indent="0" algn="l" fontAlgn="auto">
              <a:lnSpc>
                <a:spcPct val="140000"/>
              </a:lnSpc>
            </a:pPr>
            <a:r>
              <a:rPr sz="2200" b="1" dirty="0">
                <a:latin typeface="宋体" panose="02010600030101010101" pitchFamily="2" charset="-122"/>
                <a:ea typeface="宋体" panose="02010600030101010101" pitchFamily="2" charset="-122"/>
              </a:rPr>
              <a:t>据材料推断旭日村发生变化的原因。</a:t>
            </a:r>
          </a:p>
          <a:p>
            <a:pPr indent="0" algn="l" fontAlgn="auto">
              <a:lnSpc>
                <a:spcPct val="140000"/>
              </a:lnSpc>
            </a:pPr>
            <a:r>
              <a:rPr sz="2200" b="1" dirty="0">
                <a:latin typeface="宋体" panose="02010600030101010101" pitchFamily="2" charset="-122"/>
                <a:ea typeface="宋体" panose="02010600030101010101" pitchFamily="2" charset="-122"/>
              </a:rPr>
              <a:t>解析：</a:t>
            </a:r>
            <a:r>
              <a:rPr sz="2200" b="1" dirty="0">
                <a:latin typeface="楷体_GB2312" panose="02010609030101010101" charset="-122"/>
                <a:ea typeface="楷体_GB2312" panose="02010609030101010101" charset="-122"/>
              </a:rPr>
              <a:t>解答此题，首先要明确材料中旭日村发生的变化是什么。从材料可知，原来村里违法现象严重，现在村民能自觉守法。发生变化的原因，材料中直接呈现的是“从宣讲宪法开始的法治宣传”，但是本题要求根据材料推断原因，所以要进一步推断法治宣传之后的内容，也就是村民法治观念的提升。</a:t>
            </a:r>
          </a:p>
          <a:p>
            <a:pPr indent="0" algn="l" fontAlgn="auto">
              <a:lnSpc>
                <a:spcPct val="140000"/>
              </a:lnSpc>
            </a:pPr>
            <a:r>
              <a:rPr sz="2200" b="1" dirty="0">
                <a:latin typeface="宋体" panose="02010600030101010101" pitchFamily="2" charset="-122"/>
                <a:ea typeface="宋体" panose="02010600030101010101" pitchFamily="2" charset="-122"/>
              </a:rPr>
              <a:t>答案：通过普法使村民法治观念增强，能够守法用法。</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7555" y="1186180"/>
            <a:ext cx="10904220" cy="3192145"/>
          </a:xfrm>
          <a:prstGeom prst="rect">
            <a:avLst/>
          </a:prstGeom>
          <a:noFill/>
          <a:ln w="9525">
            <a:noFill/>
          </a:ln>
        </p:spPr>
        <p:txBody>
          <a:bodyPr wrap="square">
            <a:spAutoFit/>
          </a:bodyPr>
          <a:lstStyle/>
          <a:p>
            <a:pPr indent="0" algn="l" fontAlgn="auto">
              <a:lnSpc>
                <a:spcPct val="140000"/>
              </a:lnSpc>
            </a:pPr>
            <a:r>
              <a:rPr sz="2400" b="1" dirty="0">
                <a:latin typeface="宋体" panose="02010600030101010101" pitchFamily="2" charset="-122"/>
                <a:ea typeface="宋体" panose="02010600030101010101" pitchFamily="2" charset="-122"/>
              </a:rPr>
              <a:t>【专项训练】</a:t>
            </a:r>
          </a:p>
          <a:p>
            <a:pPr indent="0" algn="l" fontAlgn="auto">
              <a:lnSpc>
                <a:spcPct val="140000"/>
              </a:lnSpc>
            </a:pPr>
            <a:r>
              <a:rPr sz="2400" b="1" dirty="0">
                <a:latin typeface="宋体" panose="02010600030101010101" pitchFamily="2" charset="-122"/>
                <a:ea typeface="宋体" panose="02010600030101010101" pitchFamily="2" charset="-122"/>
              </a:rPr>
              <a:t>1.思考社会发展。</a:t>
            </a:r>
          </a:p>
          <a:p>
            <a:pPr indent="0" algn="l" fontAlgn="auto">
              <a:lnSpc>
                <a:spcPct val="140000"/>
              </a:lnSpc>
            </a:pPr>
            <a:r>
              <a:rPr sz="2400" b="1" dirty="0">
                <a:latin typeface="宋体" panose="02010600030101010101" pitchFamily="2" charset="-122"/>
                <a:ea typeface="宋体" panose="02010600030101010101" pitchFamily="2" charset="-122"/>
              </a:rPr>
              <a:t>材料　</a:t>
            </a:r>
            <a:r>
              <a:rPr sz="2400" b="1" dirty="0">
                <a:latin typeface="楷体_GB2312" panose="02010609030101010101" charset="-122"/>
                <a:ea typeface="楷体_GB2312" panose="02010609030101010101" charset="-122"/>
              </a:rPr>
              <a:t>想投篮但没有球，遇上下雨但没带伞，赶时间但没有车……这些问题随着共享经济的出现都变得简单起来。其实共享经济的出现并不是偶然的，它是互联网科技发展所带来的必然结果，也是一种资源的二次充分利用。当然，政府的大力支持起到了至关重要的作用。</a:t>
            </a:r>
            <a:endParaRPr sz="2200" b="1" dirty="0">
              <a:latin typeface="楷体_GB2312" panose="02010609030101010101" charset="-122"/>
              <a:ea typeface="楷体_GB2312" panose="02010609030101010101" charset="-122"/>
            </a:endParaRPr>
          </a:p>
        </p:txBody>
      </p:sp>
      <p:pic>
        <p:nvPicPr>
          <p:cNvPr id="275" name="p157.jpg" descr="id:2147504102;FounderCES"/>
          <p:cNvPicPr>
            <a:picLocks noChangeAspect="1"/>
          </p:cNvPicPr>
          <p:nvPr/>
        </p:nvPicPr>
        <p:blipFill>
          <a:blip r:embed="rId2"/>
          <a:stretch>
            <a:fillRect/>
          </a:stretch>
        </p:blipFill>
        <p:spPr>
          <a:xfrm>
            <a:off x="4445635" y="4500880"/>
            <a:ext cx="2810510" cy="1692910"/>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7555" y="1294765"/>
            <a:ext cx="10904220" cy="607695"/>
          </a:xfrm>
          <a:prstGeom prst="rect">
            <a:avLst/>
          </a:prstGeom>
          <a:noFill/>
          <a:ln w="9525">
            <a:noFill/>
          </a:ln>
        </p:spPr>
        <p:txBody>
          <a:bodyPr wrap="square">
            <a:spAutoFit/>
          </a:bodyPr>
          <a:lstStyle/>
          <a:p>
            <a:pPr indent="0" algn="l" fontAlgn="auto">
              <a:lnSpc>
                <a:spcPct val="140000"/>
              </a:lnSpc>
            </a:pPr>
            <a:r>
              <a:rPr sz="2400" b="1" dirty="0">
                <a:latin typeface="宋体" panose="02010600030101010101" pitchFamily="2" charset="-122"/>
                <a:ea typeface="宋体" panose="02010600030101010101" pitchFamily="2" charset="-122"/>
              </a:rPr>
              <a:t>结合材料，回答共享经济为什么会成为中国经济发展的“新风口”。</a:t>
            </a:r>
          </a:p>
        </p:txBody>
      </p:sp>
      <p:sp>
        <p:nvSpPr>
          <p:cNvPr id="4" name="矩形 3"/>
          <p:cNvSpPr/>
          <p:nvPr/>
        </p:nvSpPr>
        <p:spPr>
          <a:xfrm rot="10800000" flipH="1" flipV="1">
            <a:off x="690245" y="2290445"/>
            <a:ext cx="11039475"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①方便了人们的生活；②提高了资源的利用率；③得到了政府的大力支持；④符合中国的国情。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7555" y="1222375"/>
            <a:ext cx="10904220" cy="3556000"/>
          </a:xfrm>
          <a:prstGeom prst="rect">
            <a:avLst/>
          </a:prstGeom>
          <a:noFill/>
          <a:ln w="9525">
            <a:noFill/>
          </a:ln>
        </p:spPr>
        <p:txBody>
          <a:bodyPr wrap="square">
            <a:spAutoFit/>
          </a:bodyPr>
          <a:lstStyle/>
          <a:p>
            <a:pPr indent="0" algn="l" fontAlgn="auto">
              <a:lnSpc>
                <a:spcPct val="140000"/>
              </a:lnSpc>
            </a:pPr>
            <a:r>
              <a:rPr sz="2300" b="1" dirty="0">
                <a:latin typeface="宋体" panose="02010600030101010101" pitchFamily="2" charset="-122"/>
                <a:ea typeface="宋体" panose="02010600030101010101" pitchFamily="2" charset="-122"/>
              </a:rPr>
              <a:t>2.材料　</a:t>
            </a:r>
            <a:r>
              <a:rPr sz="2300" b="1" dirty="0">
                <a:latin typeface="楷体_GB2312" panose="02010609030101010101" charset="-122"/>
                <a:ea typeface="楷体_GB2312" panose="02010609030101010101" charset="-122"/>
              </a:rPr>
              <a:t>伴随着改革开放40年的脚步，在百姓眼中最盛大隆重最具有传统意味的春节，也呈现了很多“升级换代”的欣喜。办年货不仅有现买现吃的家门口超市，鼠标轻点间，“世界卖场”近在眼前；智能手机、平板电脑、智能手表等潮流电子产品也成为新年礼物的新宠。去南方避寒、去北方赏雪、去新马泰过大年成为人们过春节的常态选项。举家观影已逐渐成为与年夜饭、逛庙会等传统习俗并驾齐驱的新年俗，春节已经成为中国电影最吸金的超级档期。</a:t>
            </a:r>
          </a:p>
          <a:p>
            <a:pPr indent="0" algn="l" fontAlgn="auto">
              <a:lnSpc>
                <a:spcPct val="140000"/>
              </a:lnSpc>
            </a:pPr>
            <a:r>
              <a:rPr sz="2300" b="1" dirty="0">
                <a:latin typeface="宋体" panose="02010600030101010101" pitchFamily="2" charset="-122"/>
                <a:ea typeface="宋体" panose="02010600030101010101" pitchFamily="2" charset="-122"/>
              </a:rPr>
              <a:t>根据材料，从中国发展的角度分析促成春节“升级换代”的条件有哪些？</a:t>
            </a:r>
          </a:p>
        </p:txBody>
      </p:sp>
      <p:sp>
        <p:nvSpPr>
          <p:cNvPr id="4" name="矩形 3"/>
          <p:cNvSpPr/>
          <p:nvPr/>
        </p:nvSpPr>
        <p:spPr>
          <a:xfrm rot="10800000" flipH="1" flipV="1">
            <a:off x="720725" y="4738370"/>
            <a:ext cx="11038840" cy="1576070"/>
          </a:xfrm>
          <a:prstGeom prst="rect">
            <a:avLst/>
          </a:prstGeom>
        </p:spPr>
        <p:txBody>
          <a:bodyPr wrap="square">
            <a:spAutoFit/>
          </a:bodyPr>
          <a:lstStyle/>
          <a:p>
            <a:pPr>
              <a:lnSpc>
                <a:spcPct val="140000"/>
              </a:lnSpc>
            </a:pPr>
            <a:r>
              <a:rPr lang="en-US" altLang="zh-CN" sz="2300" b="1" dirty="0">
                <a:solidFill>
                  <a:srgbClr val="FF0000"/>
                </a:solidFill>
                <a:latin typeface="宋体" panose="02010600030101010101" pitchFamily="2" charset="-122"/>
                <a:ea typeface="宋体" panose="02010600030101010101" pitchFamily="2" charset="-122"/>
              </a:rPr>
              <a:t>开辟了中国特色社会主义道路，形成了中国特色社会主义理论体系，确立了中国特色社会主义制度，发展了中国特色会主义文化；坚持了党的基本路线不动摇；中国共产党的正确领导；坚持了改革开放；坚持以经济建设为中心；全国人民的团结奋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0" y="1051560"/>
            <a:ext cx="10696575" cy="4529455"/>
          </a:xfrm>
          <a:prstGeom prst="rect">
            <a:avLst/>
          </a:prstGeom>
          <a:noFill/>
          <a:ln w="9525">
            <a:noFill/>
          </a:ln>
        </p:spPr>
        <p:txBody>
          <a:bodyPr wrap="square">
            <a:spAutoFit/>
          </a:bodyPr>
          <a:lstStyle/>
          <a:p>
            <a:pPr indent="0">
              <a:lnSpc>
                <a:spcPct val="130000"/>
              </a:lnSpc>
            </a:pPr>
            <a:r>
              <a:rPr sz="2200" b="1">
                <a:solidFill>
                  <a:srgbClr val="000000"/>
                </a:solidFill>
                <a:latin typeface="宋体" panose="02010600030101010101" pitchFamily="2" charset="-122"/>
                <a:ea typeface="宋体" panose="02010600030101010101" pitchFamily="2" charset="-122"/>
              </a:rPr>
              <a:t>【专项训练】　</a:t>
            </a:r>
          </a:p>
          <a:p>
            <a:pPr indent="0">
              <a:lnSpc>
                <a:spcPct val="130000"/>
              </a:lnSpc>
            </a:pPr>
            <a:r>
              <a:rPr sz="2200" b="1">
                <a:solidFill>
                  <a:srgbClr val="000000"/>
                </a:solidFill>
                <a:latin typeface="宋体" panose="02010600030101010101" pitchFamily="2" charset="-122"/>
                <a:ea typeface="宋体" panose="02010600030101010101" pitchFamily="2" charset="-122"/>
              </a:rPr>
              <a:t>1.[2021·猜题卷</a:t>
            </a:r>
            <a:r>
              <a:rPr lang="zh-CN" sz="2200" b="1">
                <a:solidFill>
                  <a:srgbClr val="000000"/>
                </a:solidFill>
                <a:latin typeface="宋体" panose="02010600030101010101" pitchFamily="2" charset="-122"/>
                <a:ea typeface="宋体" panose="02010600030101010101" pitchFamily="2" charset="-122"/>
              </a:rPr>
              <a:t>（</a:t>
            </a:r>
            <a:r>
              <a:rPr sz="2200" b="1">
                <a:solidFill>
                  <a:srgbClr val="000000"/>
                </a:solidFill>
                <a:latin typeface="宋体" panose="02010600030101010101" pitchFamily="2" charset="-122"/>
                <a:ea typeface="宋体" panose="02010600030101010101" pitchFamily="2" charset="-122"/>
              </a:rPr>
              <a:t>1</a:t>
            </a:r>
            <a:r>
              <a:rPr lang="zh-CN" sz="2200" b="1">
                <a:solidFill>
                  <a:srgbClr val="000000"/>
                </a:solidFill>
                <a:latin typeface="宋体" panose="02010600030101010101" pitchFamily="2" charset="-122"/>
                <a:ea typeface="宋体" panose="02010600030101010101" pitchFamily="2" charset="-122"/>
              </a:rPr>
              <a:t>）</a:t>
            </a:r>
            <a:r>
              <a:rPr sz="2200" b="1">
                <a:solidFill>
                  <a:srgbClr val="000000"/>
                </a:solidFill>
                <a:latin typeface="宋体" panose="02010600030101010101" pitchFamily="2" charset="-122"/>
                <a:ea typeface="宋体" panose="02010600030101010101" pitchFamily="2" charset="-122"/>
              </a:rPr>
              <a:t>]阅读材料，完成下列要求。</a:t>
            </a:r>
          </a:p>
          <a:p>
            <a:pPr indent="0">
              <a:lnSpc>
                <a:spcPct val="130000"/>
              </a:lnSpc>
            </a:pPr>
            <a:r>
              <a:rPr sz="2200" b="1">
                <a:solidFill>
                  <a:srgbClr val="000000"/>
                </a:solidFill>
                <a:latin typeface="宋体" panose="02010600030101010101" pitchFamily="2" charset="-122"/>
                <a:ea typeface="宋体" panose="02010600030101010101" pitchFamily="2" charset="-122"/>
              </a:rPr>
              <a:t>材料一　</a:t>
            </a:r>
            <a:r>
              <a:rPr sz="2200" b="1">
                <a:solidFill>
                  <a:srgbClr val="000000"/>
                </a:solidFill>
                <a:latin typeface="楷体_GB2312" panose="02010609030101010101" charset="-122"/>
                <a:ea typeface="楷体_GB2312" panose="02010609030101010101" charset="-122"/>
              </a:rPr>
              <a:t>“十三五”以来，我国在关键核心技术上取得一系列重大突破。高铁、5G移动通信、第三代核电等进入世界前列，“超算500强”上榜数量多次蝉联全球第一，海洋工程、可燃冰开采等技术也处于领先地位……</a:t>
            </a:r>
          </a:p>
          <a:p>
            <a:pPr indent="0">
              <a:lnSpc>
                <a:spcPct val="130000"/>
              </a:lnSpc>
            </a:pPr>
            <a:r>
              <a:rPr sz="2200" b="1">
                <a:solidFill>
                  <a:srgbClr val="000000"/>
                </a:solidFill>
                <a:latin typeface="宋体" panose="02010600030101010101" pitchFamily="2" charset="-122"/>
                <a:ea typeface="宋体" panose="02010600030101010101" pitchFamily="2" charset="-122"/>
              </a:rPr>
              <a:t>材料二　 </a:t>
            </a:r>
            <a:r>
              <a:rPr sz="2200" b="1">
                <a:solidFill>
                  <a:srgbClr val="000000"/>
                </a:solidFill>
                <a:latin typeface="楷体_GB2312" panose="02010609030101010101" charset="-122"/>
                <a:ea typeface="楷体_GB2312" panose="02010609030101010101" charset="-122"/>
              </a:rPr>
              <a:t>“十三五”期间，我国科技体制改革涉深水，出台《促进科技成果转移转化行动方案》《关于深化科技奖励制度改革的方案》等一系列重磅文件，进一步完善科技评价体系；培育和引进一大批战略科技人才、科技领军人才、高技能人才、创新型企业家和优秀青年科技人才……</a:t>
            </a:r>
          </a:p>
          <a:p>
            <a:pPr indent="0">
              <a:lnSpc>
                <a:spcPct val="130000"/>
              </a:lnSpc>
            </a:pPr>
            <a:r>
              <a:rPr sz="2400" b="1">
                <a:solidFill>
                  <a:srgbClr val="000000"/>
                </a:solidFill>
                <a:latin typeface="宋体" panose="02010600030101010101" pitchFamily="2" charset="-122"/>
                <a:ea typeface="宋体" panose="02010600030101010101" pitchFamily="2" charset="-122"/>
                <a:sym typeface="+mn-ea"/>
              </a:rPr>
              <a:t>由材料一看我国科技发展的现状，你能得出怎样的结论？</a:t>
            </a:r>
            <a:endParaRPr sz="2400" b="1">
              <a:solidFill>
                <a:srgbClr val="000000"/>
              </a:solidFill>
              <a:latin typeface="宋体" panose="02010600030101010101" pitchFamily="2" charset="-122"/>
              <a:ea typeface="宋体" panose="02010600030101010101" pitchFamily="2" charset="-122"/>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矩形 2"/>
          <p:cNvSpPr/>
          <p:nvPr/>
        </p:nvSpPr>
        <p:spPr>
          <a:xfrm>
            <a:off x="808990" y="5618480"/>
            <a:ext cx="10613390" cy="768350"/>
          </a:xfrm>
          <a:prstGeom prst="rect">
            <a:avLst/>
          </a:prstGeom>
        </p:spPr>
        <p:txBody>
          <a:bodyPr wrap="square">
            <a:spAutoFit/>
          </a:bodyPr>
          <a:lstStyle/>
          <a:p>
            <a:r>
              <a:rPr lang="en-US" altLang="zh-CN" sz="2200" b="1" dirty="0">
                <a:solidFill>
                  <a:srgbClr val="FF0000"/>
                </a:solidFill>
                <a:latin typeface="宋体" panose="02010600030101010101" pitchFamily="2" charset="-122"/>
                <a:ea typeface="宋体" panose="02010600030101010101" pitchFamily="2" charset="-122"/>
                <a:sym typeface="+mn-ea"/>
              </a:rPr>
              <a:t>我国在一些重要科技</a:t>
            </a:r>
            <a:r>
              <a:rPr lang="zh-CN" altLang="en-US" sz="2200" b="1" dirty="0">
                <a:solidFill>
                  <a:srgbClr val="FF0000"/>
                </a:solidFill>
                <a:latin typeface="宋体" panose="02010600030101010101" pitchFamily="2" charset="-122"/>
                <a:ea typeface="宋体" panose="02010600030101010101" pitchFamily="2" charset="-122"/>
                <a:sym typeface="+mn-ea"/>
              </a:rPr>
              <a:t>（</a:t>
            </a:r>
            <a:r>
              <a:rPr lang="en-US" altLang="zh-CN" sz="2200" b="1" dirty="0">
                <a:solidFill>
                  <a:srgbClr val="FF0000"/>
                </a:solidFill>
                <a:latin typeface="宋体" panose="02010600030101010101" pitchFamily="2" charset="-122"/>
                <a:ea typeface="宋体" panose="02010600030101010101" pitchFamily="2" charset="-122"/>
                <a:sym typeface="+mn-ea"/>
              </a:rPr>
              <a:t>或尖端技术</a:t>
            </a:r>
            <a:r>
              <a:rPr lang="zh-CN" altLang="en-US" sz="2200" b="1" dirty="0">
                <a:solidFill>
                  <a:srgbClr val="FF0000"/>
                </a:solidFill>
                <a:latin typeface="宋体" panose="02010600030101010101" pitchFamily="2" charset="-122"/>
                <a:ea typeface="宋体" panose="02010600030101010101" pitchFamily="2" charset="-122"/>
                <a:sym typeface="+mn-ea"/>
              </a:rPr>
              <a:t>）</a:t>
            </a:r>
            <a:r>
              <a:rPr lang="en-US" altLang="zh-CN" sz="2200" b="1" dirty="0">
                <a:solidFill>
                  <a:srgbClr val="FF0000"/>
                </a:solidFill>
                <a:latin typeface="宋体" panose="02010600030101010101" pitchFamily="2" charset="-122"/>
                <a:ea typeface="宋体" panose="02010600030101010101" pitchFamily="2" charset="-122"/>
                <a:sym typeface="+mn-ea"/>
              </a:rPr>
              <a:t>领域走在世界前列。</a:t>
            </a:r>
            <a:r>
              <a:rPr lang="zh-CN" altLang="en-US" sz="2200" b="1" dirty="0">
                <a:solidFill>
                  <a:srgbClr val="FF0000"/>
                </a:solidFill>
                <a:latin typeface="宋体" panose="02010600030101010101" pitchFamily="2" charset="-122"/>
                <a:ea typeface="宋体" panose="02010600030101010101" pitchFamily="2" charset="-122"/>
                <a:sym typeface="+mn-ea"/>
              </a:rPr>
              <a:t>（</a:t>
            </a:r>
            <a:r>
              <a:rPr lang="en-US" altLang="zh-CN" sz="2200" b="1" dirty="0">
                <a:solidFill>
                  <a:srgbClr val="FF0000"/>
                </a:solidFill>
                <a:latin typeface="宋体" panose="02010600030101010101" pitchFamily="2" charset="-122"/>
                <a:ea typeface="宋体" panose="02010600030101010101" pitchFamily="2" charset="-122"/>
                <a:sym typeface="+mn-ea"/>
              </a:rPr>
              <a:t>评分说明：意思相近即可，2分</a:t>
            </a:r>
            <a:r>
              <a:rPr lang="zh-CN" altLang="en-US" sz="2200" b="1" dirty="0">
                <a:solidFill>
                  <a:srgbClr val="FF0000"/>
                </a:solidFill>
                <a:latin typeface="宋体" panose="02010600030101010101" pitchFamily="2" charset="-122"/>
                <a:ea typeface="宋体" panose="02010600030101010101" pitchFamily="2"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7555" y="1222375"/>
            <a:ext cx="10904220" cy="1641475"/>
          </a:xfrm>
          <a:prstGeom prst="rect">
            <a:avLst/>
          </a:prstGeom>
          <a:noFill/>
          <a:ln w="9525">
            <a:noFill/>
          </a:ln>
        </p:spPr>
        <p:txBody>
          <a:bodyPr wrap="square">
            <a:spAutoFit/>
          </a:bodyPr>
          <a:lstStyle/>
          <a:p>
            <a:pPr indent="0" fontAlgn="auto">
              <a:lnSpc>
                <a:spcPct val="140000"/>
              </a:lnSpc>
            </a:pPr>
            <a:r>
              <a:rPr sz="2400" b="1" dirty="0">
                <a:latin typeface="宋体" panose="02010600030101010101" pitchFamily="2" charset="-122"/>
                <a:ea typeface="宋体" panose="02010600030101010101" pitchFamily="2" charset="-122"/>
              </a:rPr>
              <a:t>3.走进民主生活。</a:t>
            </a:r>
          </a:p>
          <a:p>
            <a:pPr indent="0" fontAlgn="auto">
              <a:lnSpc>
                <a:spcPct val="140000"/>
              </a:lnSpc>
            </a:pPr>
            <a:r>
              <a:rPr sz="2400" b="1" dirty="0">
                <a:latin typeface="宋体" panose="02010600030101010101" pitchFamily="2" charset="-122"/>
                <a:ea typeface="宋体" panose="02010600030101010101" pitchFamily="2" charset="-122"/>
              </a:rPr>
              <a:t>材料　</a:t>
            </a:r>
            <a:r>
              <a:rPr sz="2400" b="1" dirty="0">
                <a:latin typeface="楷体_GB2312" panose="02010609030101010101" charset="-122"/>
                <a:ea typeface="楷体_GB2312" panose="02010609030101010101" charset="-122"/>
              </a:rPr>
              <a:t>党的十九大报告强调，要健全人民当家作主制度体系，发展社会主义民主政治。下面我们一起走进民主生活，进行探究活动。</a:t>
            </a:r>
          </a:p>
        </p:txBody>
      </p:sp>
      <p:sp>
        <p:nvSpPr>
          <p:cNvPr id="4" name="矩形 3"/>
          <p:cNvSpPr/>
          <p:nvPr/>
        </p:nvSpPr>
        <p:spPr>
          <a:xfrm rot="10800000" flipH="1" flipV="1">
            <a:off x="767080" y="4940300"/>
            <a:ext cx="11039475"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人民民主意识</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参政议政意识</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增强；监督和制约机制的不断完善；人民代表大会制度的实行；我国法律保护公民的监督权和选举权</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公民的合法权利受法律保护</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a:t>
            </a:r>
          </a:p>
        </p:txBody>
      </p:sp>
      <p:pic>
        <p:nvPicPr>
          <p:cNvPr id="276" name="p169-2.jpg" descr="id:2147504109;FounderCES"/>
          <p:cNvPicPr>
            <a:picLocks noChangeAspect="1"/>
          </p:cNvPicPr>
          <p:nvPr/>
        </p:nvPicPr>
        <p:blipFill>
          <a:blip r:embed="rId2"/>
          <a:stretch>
            <a:fillRect/>
          </a:stretch>
        </p:blipFill>
        <p:spPr>
          <a:xfrm>
            <a:off x="3004820" y="2900045"/>
            <a:ext cx="4107180" cy="1441450"/>
          </a:xfrm>
          <a:prstGeom prst="rect">
            <a:avLst/>
          </a:prstGeom>
        </p:spPr>
      </p:pic>
      <p:sp>
        <p:nvSpPr>
          <p:cNvPr id="2" name="文本框 1"/>
          <p:cNvSpPr txBox="1"/>
          <p:nvPr/>
        </p:nvSpPr>
        <p:spPr>
          <a:xfrm>
            <a:off x="612775" y="4551045"/>
            <a:ext cx="9171940" cy="460375"/>
          </a:xfrm>
          <a:prstGeom prst="rect">
            <a:avLst/>
          </a:prstGeom>
          <a:noFill/>
          <a:ln w="9525">
            <a:noFill/>
          </a:ln>
        </p:spPr>
        <p:txBody>
          <a:bodyPr wrap="square">
            <a:spAutoFit/>
          </a:bodyPr>
          <a:lstStyle/>
          <a:p>
            <a:pPr indent="266700"/>
            <a:r>
              <a:rPr lang="zh-CN" altLang="en-US" sz="2400" b="1">
                <a:solidFill>
                  <a:srgbClr val="000000"/>
                </a:solidFill>
                <a:latin typeface="宋体" panose="02010600030101010101" pitchFamily="2" charset="-122"/>
                <a:ea typeface="宋体" panose="02010600030101010101" pitchFamily="2" charset="-122"/>
                <a:cs typeface="方正书宋_GBK" charset="0"/>
              </a:rPr>
              <a:t>你认为促成两幅漫画中现象出现的条件有哪些</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zh-CN" altLang="en-US" sz="24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540625" cy="712470"/>
            <a:chOff x="1034884" y="629878"/>
            <a:chExt cx="5218132" cy="627895"/>
          </a:xfrm>
        </p:grpSpPr>
        <p:sp>
          <p:nvSpPr>
            <p:cNvPr id="7" name="圆角矩形 6">
              <a:hlinkClick r:id="rId4" action="ppaction://hlinksldjump"/>
            </p:cNvPr>
            <p:cNvSpPr/>
            <p:nvPr>
              <p:custDataLst>
                <p:tags r:id="rId1"/>
              </p:custDataLst>
            </p:nvPr>
          </p:nvSpPr>
          <p:spPr>
            <a:xfrm flipH="1">
              <a:off x="2547373" y="664015"/>
              <a:ext cx="3705643" cy="580327"/>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论证类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类型十二</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248535"/>
            <a:ext cx="10904220" cy="286131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材料表述一件事情，根据材料内容总结观点并论证这个观点的正确性。</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解答此题需要两个步骤。一是根据材料提炼一个观点，二是概括材料内容来论证这一观点的正确性。论证过程中注意运用材料信息，并且注意紧扣观点。</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460" y="1100455"/>
            <a:ext cx="10927715" cy="563118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【典型题例】</a:t>
            </a:r>
          </a:p>
          <a:p>
            <a:pPr indent="0" algn="l" fontAlgn="auto">
              <a:lnSpc>
                <a:spcPct val="150000"/>
              </a:lnSpc>
            </a:pPr>
            <a:r>
              <a:rPr sz="2400" b="1" dirty="0">
                <a:latin typeface="宋体" panose="02010600030101010101" pitchFamily="2" charset="-122"/>
                <a:ea typeface="宋体" panose="02010600030101010101" pitchFamily="2" charset="-122"/>
              </a:rPr>
              <a:t>[2016·河北，26</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，5分]阅读材料，回答问题。</a:t>
            </a:r>
          </a:p>
          <a:p>
            <a:pPr indent="0" algn="l" fontAlgn="auto">
              <a:lnSpc>
                <a:spcPct val="150000"/>
              </a:lnSpc>
            </a:pPr>
            <a:r>
              <a:rPr sz="2400" b="1" dirty="0">
                <a:latin typeface="宋体" panose="02010600030101010101" pitchFamily="2" charset="-122"/>
                <a:ea typeface="宋体" panose="02010600030101010101" pitchFamily="2" charset="-122"/>
              </a:rPr>
              <a:t>材料一　</a:t>
            </a:r>
            <a:r>
              <a:rPr sz="2400" b="1" dirty="0">
                <a:latin typeface="楷体_GB2312" panose="02010609030101010101" charset="-122"/>
                <a:ea typeface="楷体_GB2312" panose="02010609030101010101" charset="-122"/>
              </a:rPr>
              <a:t>黄河源头有一个县，过去发现金矿后，各路人马在该县草原上疯狂采金。这个原本名不见经传的西部贫困县，人均收入曾连续多年居全国第一。挖金者所到之处，遍地疮痍，再加上气候变化等因素，当地草场退化，河湖萎缩，鼠害猖獗，风沙四起，许多牧民被迫背井离乡。</a:t>
            </a:r>
          </a:p>
          <a:p>
            <a:pPr indent="0" algn="l" fontAlgn="auto">
              <a:lnSpc>
                <a:spcPct val="150000"/>
              </a:lnSpc>
            </a:pPr>
            <a:r>
              <a:rPr sz="2400" b="1" dirty="0">
                <a:latin typeface="宋体" panose="02010600030101010101" pitchFamily="2" charset="-122"/>
                <a:ea typeface="宋体" panose="02010600030101010101" pitchFamily="2" charset="-122"/>
              </a:rPr>
              <a:t>材料二　</a:t>
            </a:r>
            <a:r>
              <a:rPr sz="2400" b="1" dirty="0">
                <a:latin typeface="楷体_GB2312" panose="02010609030101010101" charset="-122"/>
                <a:ea typeface="楷体_GB2312" panose="02010609030101010101" charset="-122"/>
              </a:rPr>
              <a:t>我国东部有一个县，森林覆盖率高，山清水秀。在这里，生态农业、生态旅游业红红火火，一年四季游客不断，带动了其他产业的发展，百姓收入高了，生活富了，当地人精心呵护着这里的一山一水、一草一木，他们明白：当代人享受自然美景，也要给子孙后代留下绿水青山。</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460" y="1281430"/>
            <a:ext cx="10927715" cy="507746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以“人类与自然”为话题，先提出一个观点，然后运用以上材料中的信息简要论述这一观点。</a:t>
            </a:r>
          </a:p>
          <a:p>
            <a:pPr indent="0" algn="l" fontAlgn="auto">
              <a:lnSpc>
                <a:spcPct val="150000"/>
              </a:lnSpc>
            </a:pPr>
            <a:r>
              <a:rPr sz="2400" b="1" dirty="0">
                <a:latin typeface="宋体" panose="02010600030101010101" pitchFamily="2" charset="-122"/>
                <a:ea typeface="宋体" panose="02010600030101010101" pitchFamily="2" charset="-122"/>
              </a:rPr>
              <a:t>解析：此题是一道开放性试题，解答时要注意主题是“人与自然”，根据材料内容概括一个完整的观点。然后再运用所学知识论证这一观点的正确性，论证过程中注意运用材料信息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千万注意不要脱离材料</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，并且注意紧扣观点。</a:t>
            </a:r>
          </a:p>
          <a:p>
            <a:pPr indent="0" algn="l" fontAlgn="auto">
              <a:lnSpc>
                <a:spcPct val="150000"/>
              </a:lnSpc>
            </a:pPr>
            <a:r>
              <a:rPr sz="2400" b="1" dirty="0">
                <a:latin typeface="宋体" panose="02010600030101010101" pitchFamily="2" charset="-122"/>
                <a:ea typeface="宋体" panose="02010600030101010101" pitchFamily="2" charset="-122"/>
              </a:rPr>
              <a:t>答案：示例一　观点：大自然是人类赖以生存的基础。</a:t>
            </a:r>
          </a:p>
          <a:p>
            <a:pPr indent="0" algn="l" fontAlgn="auto">
              <a:lnSpc>
                <a:spcPct val="150000"/>
              </a:lnSpc>
            </a:pPr>
            <a:r>
              <a:rPr sz="2400" b="1" dirty="0">
                <a:latin typeface="宋体" panose="02010600030101010101" pitchFamily="2" charset="-122"/>
                <a:ea typeface="宋体" panose="02010600030101010101" pitchFamily="2" charset="-122"/>
              </a:rPr>
              <a:t>论证：自然中的矿产、绿水青山为人类的生产、生活提供了资源，表明大自然是人类赖以生存的基础。</a:t>
            </a:r>
          </a:p>
          <a:p>
            <a:pPr indent="0" algn="l" fontAlgn="auto">
              <a:lnSpc>
                <a:spcPct val="150000"/>
              </a:lnSpc>
            </a:pPr>
            <a:r>
              <a:rPr sz="2400" b="1" dirty="0">
                <a:latin typeface="宋体" panose="02010600030101010101" pitchFamily="2" charset="-122"/>
                <a:ea typeface="宋体" panose="02010600030101010101" pitchFamily="2" charset="-122"/>
              </a:rPr>
              <a:t>示例二　观点：人类的活动影响自然。</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460" y="1281430"/>
            <a:ext cx="10927715" cy="507746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论证：人们在草原上疯狂采金，破坏了当地的生态环境，表明人类活动影响自然。</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人们精心呵护青山绿水，保护了良好的自然环境，表明人类活动影响自然</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示例三　观点：人类不应该对大自然过度索取。</a:t>
            </a:r>
          </a:p>
          <a:p>
            <a:pPr indent="0" algn="l" fontAlgn="auto">
              <a:lnSpc>
                <a:spcPct val="150000"/>
              </a:lnSpc>
            </a:pPr>
            <a:r>
              <a:rPr sz="2400" b="1" dirty="0">
                <a:latin typeface="宋体" panose="02010600030101010101" pitchFamily="2" charset="-122"/>
                <a:ea typeface="宋体" panose="02010600030101010101" pitchFamily="2" charset="-122"/>
              </a:rPr>
              <a:t>论证：过度采金造成生态环境恶化，牧民被迫背井离乡，表明人类不应该对大自然过度索取。</a:t>
            </a:r>
          </a:p>
          <a:p>
            <a:pPr indent="0" algn="l" fontAlgn="auto">
              <a:lnSpc>
                <a:spcPct val="150000"/>
              </a:lnSpc>
            </a:pPr>
            <a:r>
              <a:rPr sz="2400" b="1" dirty="0">
                <a:latin typeface="宋体" panose="02010600030101010101" pitchFamily="2" charset="-122"/>
                <a:ea typeface="宋体" panose="02010600030101010101" pitchFamily="2" charset="-122"/>
              </a:rPr>
              <a:t>示例四　观点：人类与自然要和谐相处。</a:t>
            </a:r>
          </a:p>
          <a:p>
            <a:pPr indent="0" algn="l" fontAlgn="auto">
              <a:lnSpc>
                <a:spcPct val="150000"/>
              </a:lnSpc>
            </a:pPr>
            <a:r>
              <a:rPr sz="2400" b="1" dirty="0">
                <a:latin typeface="宋体" panose="02010600030101010101" pitchFamily="2" charset="-122"/>
                <a:ea typeface="宋体" panose="02010600030101010101" pitchFamily="2" charset="-122"/>
              </a:rPr>
              <a:t>论证：过度采金造成生态环境恶化，牧民被迫背井离乡，这告诫我们人类与大自然要和谐相处。</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人们精心呵护自然环境，推动了生产发展、生活富裕，表明人类与大自然要和谐相处</a:t>
            </a:r>
            <a:r>
              <a:rPr lang="zh-CN" sz="2400" b="1" dirty="0">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460" y="1281430"/>
            <a:ext cx="10927715"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a:t>
            </a:r>
          </a:p>
          <a:p>
            <a:pPr indent="0" algn="l" fontAlgn="auto">
              <a:lnSpc>
                <a:spcPct val="150000"/>
              </a:lnSpc>
            </a:pPr>
            <a:r>
              <a:rPr sz="2400" b="1" dirty="0">
                <a:latin typeface="宋体" panose="02010600030101010101" pitchFamily="2" charset="-122"/>
                <a:ea typeface="宋体" panose="02010600030101010101" pitchFamily="2" charset="-122"/>
              </a:rPr>
              <a:t>1.材料　</a:t>
            </a:r>
            <a:r>
              <a:rPr sz="2400" b="1" dirty="0">
                <a:latin typeface="楷体_GB2312" panose="02010609030101010101" charset="-122"/>
                <a:ea typeface="楷体_GB2312" panose="02010609030101010101" charset="-122"/>
              </a:rPr>
              <a:t>光谷</a:t>
            </a:r>
            <a:r>
              <a:rPr lang="zh-CN" sz="2400" b="1" dirty="0">
                <a:latin typeface="楷体_GB2312" panose="02010609030101010101" charset="-122"/>
                <a:ea typeface="楷体_GB2312" panose="02010609030101010101" charset="-122"/>
              </a:rPr>
              <a:t>（</a:t>
            </a:r>
            <a:r>
              <a:rPr sz="2400" b="1" dirty="0">
                <a:latin typeface="楷体_GB2312" panose="02010609030101010101" charset="-122"/>
                <a:ea typeface="楷体_GB2312" panose="02010609030101010101" charset="-122"/>
              </a:rPr>
              <a:t>湖北武汉东湖新技术开发区</a:t>
            </a:r>
            <a:r>
              <a:rPr lang="zh-CN" sz="2400" b="1" dirty="0">
                <a:latin typeface="楷体_GB2312" panose="02010609030101010101" charset="-122"/>
                <a:ea typeface="楷体_GB2312" panose="02010609030101010101" charset="-122"/>
              </a:rPr>
              <a:t>）</a:t>
            </a:r>
            <a:r>
              <a:rPr sz="2400" b="1" dirty="0">
                <a:latin typeface="楷体_GB2312" panose="02010609030101010101" charset="-122"/>
                <a:ea typeface="楷体_GB2312" panose="02010609030101010101" charset="-122"/>
              </a:rPr>
              <a:t>聚集了326名“千人计划”人才、152名“百人计划”人才、1 200名“3 551光谷人才计划”人才，4 000多个海内外人才团队、4万多名硕士以上人才到光谷创新创业，2015年，光谷申请专利1.6万件，是2010年的3.02倍；已主导国际标准制定17项，参与国际标准制定2项；主导国家标准制定321项、行业标准413项；涌现出了万瓦级光纤激光器、“超速超大超长”光传输等一批世界级自主创新科技成果……</a:t>
            </a:r>
            <a:endParaRPr sz="24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460" y="1281430"/>
            <a:ext cx="10927715" cy="64516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根据材料内容提炼一个观点，并且运用材料中的信息论证这一观点。</a:t>
            </a:r>
          </a:p>
        </p:txBody>
      </p:sp>
      <p:sp>
        <p:nvSpPr>
          <p:cNvPr id="4" name="矩形 3"/>
          <p:cNvSpPr/>
          <p:nvPr/>
        </p:nvSpPr>
        <p:spPr>
          <a:xfrm rot="10800000" flipH="1" flipV="1">
            <a:off x="621030" y="1925955"/>
            <a:ext cx="10939780"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观点：科技的发展关键在人才。</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人才是推动科技发展的关键</a:t>
            </a:r>
            <a:r>
              <a:rPr lang="zh-CN" altLang="en-US" sz="2400" b="1" dirty="0">
                <a:solidFill>
                  <a:srgbClr val="FF0000"/>
                </a:solidFill>
                <a:latin typeface="宋体" panose="02010600030101010101" pitchFamily="2" charset="-122"/>
                <a:ea typeface="宋体" panose="02010600030101010101" pitchFamily="2" charset="-122"/>
              </a:rPr>
              <a:t>）</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论证：光谷聚集了大量的人才，所以光谷的科技创新能力才不断提升。由此证明科技的发展关键在人才。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460" y="1281430"/>
            <a:ext cx="10927715" cy="341503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2.材料　</a:t>
            </a:r>
            <a:r>
              <a:rPr sz="2400" b="1" dirty="0">
                <a:latin typeface="楷体_GB2312" panose="02010609030101010101" charset="-122"/>
                <a:ea typeface="楷体_GB2312" panose="02010609030101010101" charset="-122"/>
              </a:rPr>
              <a:t>40年来，中国发生了翻天覆地的变化。今天，中国已经成为世界第二大经济体，按照可比价格计算，中国国内生产总值年均增长约9.5%：中国人民生活从短缺走向充裕、从贫困走向小康，现行联合国标准下的7亿多贫困人口成功脱贫，占同期全球减贫人口总数70%以上。</a:t>
            </a:r>
          </a:p>
          <a:p>
            <a:pPr indent="0" algn="l" fontAlgn="auto">
              <a:lnSpc>
                <a:spcPct val="150000"/>
              </a:lnSpc>
            </a:pPr>
            <a:r>
              <a:rPr sz="2400" b="1" dirty="0">
                <a:latin typeface="宋体" panose="02010600030101010101" pitchFamily="2" charset="-122"/>
                <a:ea typeface="宋体" panose="02010600030101010101" pitchFamily="2" charset="-122"/>
              </a:rPr>
              <a:t>看了材料内容，小亮感慨“改革开放真是强国富民的必由之路”，请你运用材料信息来论证小亮的观点。</a:t>
            </a:r>
          </a:p>
        </p:txBody>
      </p:sp>
      <p:sp>
        <p:nvSpPr>
          <p:cNvPr id="4" name="矩形 3"/>
          <p:cNvSpPr/>
          <p:nvPr/>
        </p:nvSpPr>
        <p:spPr>
          <a:xfrm rot="10800000" flipH="1" flipV="1">
            <a:off x="790575" y="4696460"/>
            <a:ext cx="10928985"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改革开放40年来，中国成为世界第二大经济体，这说明改革开放是强国之路。改革开放40年来，人民生活从短缺走向充裕、从贫困走向小康，这说明改革开放是富民之路。由此证明：改革开放是强国富民的必由之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540625" cy="712470"/>
            <a:chOff x="1034884" y="629878"/>
            <a:chExt cx="5218132" cy="627895"/>
          </a:xfrm>
        </p:grpSpPr>
        <p:sp>
          <p:nvSpPr>
            <p:cNvPr id="7" name="圆角矩形 6">
              <a:hlinkClick r:id="rId4" action="ppaction://hlinksldjump"/>
            </p:cNvPr>
            <p:cNvSpPr/>
            <p:nvPr>
              <p:custDataLst>
                <p:tags r:id="rId1"/>
              </p:custDataLst>
            </p:nvPr>
          </p:nvSpPr>
          <p:spPr>
            <a:xfrm flipH="1">
              <a:off x="2547373" y="664015"/>
              <a:ext cx="3705643" cy="580327"/>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分析、解释联系类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类型十三</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248535"/>
            <a:ext cx="10904220" cy="286131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材料表述一件事情，根据材料内容总结观点并论证这个观点的正确性。</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解答此题需要两个步骤。一是根据材料提炼一个观点，二是概括材料内容来论证这一观点的正确性。论证过程中注意运用材料信息，并且注意紧扣观点。</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21435"/>
            <a:ext cx="10904220" cy="1198880"/>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【典型题例】</a:t>
            </a:r>
          </a:p>
          <a:p>
            <a:pPr indent="0" fontAlgn="auto">
              <a:lnSpc>
                <a:spcPct val="150000"/>
              </a:lnSpc>
            </a:pPr>
            <a:r>
              <a:rPr sz="2400" b="1" dirty="0">
                <a:latin typeface="宋体" panose="02010600030101010101" pitchFamily="2" charset="-122"/>
                <a:ea typeface="宋体" panose="02010600030101010101" pitchFamily="2" charset="-122"/>
              </a:rPr>
              <a:t>[2014·河北，24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，3分]大众话题评说。</a:t>
            </a:r>
          </a:p>
        </p:txBody>
      </p:sp>
      <p:pic>
        <p:nvPicPr>
          <p:cNvPr id="278" name="A1-1.eps" descr="id:2147504139;FounderCES"/>
          <p:cNvPicPr>
            <a:picLocks noChangeAspect="1"/>
          </p:cNvPicPr>
          <p:nvPr/>
        </p:nvPicPr>
        <p:blipFill>
          <a:blip r:embed="rId2"/>
          <a:stretch>
            <a:fillRect/>
          </a:stretch>
        </p:blipFill>
        <p:spPr>
          <a:xfrm>
            <a:off x="1572260" y="3020060"/>
            <a:ext cx="2867660" cy="1952625"/>
          </a:xfrm>
          <a:prstGeom prst="rect">
            <a:avLst/>
          </a:prstGeom>
        </p:spPr>
      </p:pic>
      <p:pic>
        <p:nvPicPr>
          <p:cNvPr id="279" name="A1-2.eps" descr="id:2147504146;FounderCES"/>
          <p:cNvPicPr>
            <a:picLocks noChangeAspect="1"/>
          </p:cNvPicPr>
          <p:nvPr/>
        </p:nvPicPr>
        <p:blipFill>
          <a:blip r:embed="rId3"/>
          <a:stretch>
            <a:fillRect/>
          </a:stretch>
        </p:blipFill>
        <p:spPr>
          <a:xfrm>
            <a:off x="5624195" y="3020060"/>
            <a:ext cx="2849880" cy="194056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648970" y="1090295"/>
            <a:ext cx="10979150" cy="507746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2</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下面为摘自</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中华人民共和国中医药法</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的条文。</a:t>
            </a:r>
            <a:endParaRPr lang="zh-CN" altLang="en-US" sz="2400" b="1">
              <a:solidFill>
                <a:srgbClr val="000000"/>
              </a:solidFill>
              <a:latin typeface="宋体" panose="02010600030101010101" pitchFamily="2" charset="-122"/>
              <a:ea typeface="宋体" panose="02010600030101010101" pitchFamily="2" charset="-122"/>
              <a:cs typeface="方正黑体_GBK" charset="0"/>
            </a:endParaRPr>
          </a:p>
          <a:p>
            <a:r>
              <a:rPr lang="zh-CN" altLang="en-US" sz="2400" b="1">
                <a:solidFill>
                  <a:srgbClr val="000000"/>
                </a:solidFill>
                <a:latin typeface="宋体" panose="02010600030101010101" pitchFamily="2" charset="-122"/>
                <a:ea typeface="宋体" panose="02010600030101010101" pitchFamily="2" charset="-122"/>
                <a:cs typeface="方正黑体_GBK" charset="0"/>
              </a:rPr>
              <a:t>第二条</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本法所称中医药</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是包括汉族和少数民族医药在内的我国各民族医药的统称</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是反映中华民族对生命、健康和疾病的认识、具有悠久历史传统和独特理论及技术方法的医药学体系。</a:t>
            </a:r>
            <a:endParaRPr lang="zh-CN" altLang="en-US" sz="2400" b="1">
              <a:solidFill>
                <a:srgbClr val="000000"/>
              </a:solidFill>
              <a:latin typeface="楷体_GB2312" panose="02010609030101010101" charset="-122"/>
              <a:ea typeface="楷体_GB2312" panose="02010609030101010101" charset="-122"/>
              <a:cs typeface="方正黑体_GBK" charset="0"/>
            </a:endParaRP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第三条</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发展中医药事业应当遵循中医药发展规律</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坚持继承和创新相结合</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保持和发挥中医药特色和优势</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运用现代科学技术</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促进中医药理论和实践的发展。国家鼓励中医西医相互学习</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相互补充</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协调发展</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发挥各自优势</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促进中西医结合。</a:t>
            </a:r>
            <a:endParaRPr lang="zh-CN" altLang="en-US" sz="2400" b="1">
              <a:solidFill>
                <a:srgbClr val="000000"/>
              </a:solidFill>
              <a:latin typeface="楷体_GB2312" panose="02010609030101010101" charset="-122"/>
              <a:ea typeface="楷体_GB2312" panose="02010609030101010101" charset="-122"/>
              <a:cs typeface="方正书宋_GBK" charset="0"/>
            </a:endParaRP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书宋_GBK" charset="0"/>
              </a:rPr>
              <a:t>从中医药法第二条对中医药的定义中</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你能读出哪些政治观点</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zh-CN" altLang="en-US" sz="2400" b="1">
              <a:latin typeface="宋体" panose="02010600030101010101" pitchFamily="2" charset="-122"/>
              <a:ea typeface="宋体" panose="02010600030101010101" pitchFamily="2" charset="-122"/>
            </a:endParaRPr>
          </a:p>
        </p:txBody>
      </p:sp>
      <p:sp>
        <p:nvSpPr>
          <p:cNvPr id="7" name="矩形 6"/>
          <p:cNvSpPr/>
          <p:nvPr/>
        </p:nvSpPr>
        <p:spPr>
          <a:xfrm>
            <a:off x="675640" y="6101715"/>
            <a:ext cx="1071372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我国是一个统一的多民族国家；中华文化博大精深、源远流长。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7700" y="1520190"/>
            <a:ext cx="11091545" cy="5077460"/>
          </a:xfrm>
          <a:prstGeom prst="rect">
            <a:avLst/>
          </a:prstGeom>
          <a:noFill/>
          <a:ln w="9525">
            <a:noFill/>
          </a:ln>
        </p:spPr>
        <p:txBody>
          <a:bodyPr wrap="square">
            <a:spAutoFit/>
          </a:bodyPr>
          <a:lstStyle/>
          <a:p>
            <a:pPr indent="26670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仿宋_GBK" charset="0"/>
              </a:rPr>
              <a:t>注</a:t>
            </a:r>
            <a:r>
              <a:rPr lang="en-US" altLang="zh-CN" sz="2400" b="0">
                <a:solidFill>
                  <a:srgbClr val="000000"/>
                </a:solidFill>
                <a:latin typeface="宋体" panose="02010600030101010101" pitchFamily="2" charset="-122"/>
                <a:ea typeface="宋体" panose="02010600030101010101" pitchFamily="2" charset="-122"/>
                <a:cs typeface="方正仿宋_GBK" charset="0"/>
              </a:rPr>
              <a:t>：</a:t>
            </a:r>
            <a:r>
              <a:rPr lang="zh-CN" altLang="en-US" sz="2400" b="0">
                <a:solidFill>
                  <a:srgbClr val="000000"/>
                </a:solidFill>
                <a:latin typeface="宋体" panose="02010600030101010101" pitchFamily="2" charset="-122"/>
                <a:ea typeface="宋体" panose="02010600030101010101" pitchFamily="2" charset="-122"/>
                <a:cs typeface="方正仿宋_GBK" charset="0"/>
              </a:rPr>
              <a:t>网络大</a:t>
            </a:r>
            <a:r>
              <a:rPr lang="en-US" altLang="zh-CN" sz="2400" b="0">
                <a:solidFill>
                  <a:srgbClr val="000000"/>
                </a:solidFill>
                <a:latin typeface="宋体" panose="02010600030101010101" pitchFamily="2" charset="-122"/>
                <a:ea typeface="宋体" panose="02010600030101010101" pitchFamily="2" charset="-122"/>
                <a:cs typeface="NEU-BZ-S92" charset="0"/>
              </a:rPr>
              <a:t>V</a:t>
            </a:r>
            <a:r>
              <a:rPr lang="zh-CN" altLang="en-US" sz="2400" b="0">
                <a:solidFill>
                  <a:srgbClr val="000000"/>
                </a:solidFill>
                <a:latin typeface="宋体" panose="02010600030101010101" pitchFamily="2" charset="-122"/>
                <a:ea typeface="宋体" panose="02010600030101010101" pitchFamily="2" charset="-122"/>
                <a:cs typeface="方正仿宋_GBK" charset="0"/>
              </a:rPr>
              <a:t>指的是在微博上十分活跃</a:t>
            </a:r>
            <a:r>
              <a:rPr lang="en-US" altLang="zh-CN" sz="2400" b="0">
                <a:solidFill>
                  <a:srgbClr val="000000"/>
                </a:solidFill>
                <a:latin typeface="宋体" panose="02010600030101010101" pitchFamily="2" charset="-122"/>
                <a:ea typeface="宋体" panose="02010600030101010101" pitchFamily="2" charset="-122"/>
                <a:cs typeface="方正仿宋_GBK" charset="0"/>
              </a:rPr>
              <a:t>，</a:t>
            </a:r>
            <a:r>
              <a:rPr lang="zh-CN" altLang="en-US" sz="2400" b="0">
                <a:solidFill>
                  <a:srgbClr val="000000"/>
                </a:solidFill>
                <a:latin typeface="宋体" panose="02010600030101010101" pitchFamily="2" charset="-122"/>
                <a:ea typeface="宋体" panose="02010600030101010101" pitchFamily="2" charset="-122"/>
                <a:cs typeface="方正仿宋_GBK" charset="0"/>
              </a:rPr>
              <a:t>又有着众多粉丝的“公众人物”</a:t>
            </a:r>
            <a:r>
              <a:rPr lang="en-US" altLang="zh-CN" sz="2400" b="0">
                <a:solidFill>
                  <a:srgbClr val="000000"/>
                </a:solidFill>
                <a:latin typeface="宋体" panose="02010600030101010101" pitchFamily="2" charset="-122"/>
                <a:ea typeface="宋体" panose="02010600030101010101" pitchFamily="2" charset="-122"/>
                <a:cs typeface="方正仿宋_GBK" charset="0"/>
              </a:rPr>
              <a:t>，</a:t>
            </a:r>
            <a:r>
              <a:rPr lang="zh-CN" altLang="en-US" sz="2400" b="0">
                <a:solidFill>
                  <a:srgbClr val="000000"/>
                </a:solidFill>
                <a:latin typeface="宋体" panose="02010600030101010101" pitchFamily="2" charset="-122"/>
                <a:ea typeface="宋体" panose="02010600030101010101" pitchFamily="2" charset="-122"/>
                <a:cs typeface="方正仿宋_GBK" charset="0"/>
              </a:rPr>
              <a:t>也称网络红人。</a:t>
            </a: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p>
            <a:r>
              <a:rPr lang="zh-CN" altLang="en-US" sz="2400" b="0">
                <a:solidFill>
                  <a:srgbClr val="000000"/>
                </a:solidFill>
                <a:latin typeface="宋体" panose="02010600030101010101" pitchFamily="2" charset="-122"/>
                <a:ea typeface="宋体" panose="02010600030101010101" pitchFamily="2" charset="-122"/>
                <a:cs typeface="方正书宋_GBK" charset="0"/>
              </a:rPr>
              <a:t>据漫画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简释“想干什么就干什么</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想说什么就说什么”与“法律惩罚”之间的联系。</a:t>
            </a:r>
            <a:endParaRPr lang="zh-CN" altLang="en-US" sz="2400" b="0">
              <a:solidFill>
                <a:srgbClr val="000000"/>
              </a:solidFill>
              <a:latin typeface="宋体" panose="02010600030101010101" pitchFamily="2" charset="-122"/>
              <a:ea typeface="宋体" panose="02010600030101010101" pitchFamily="2" charset="-122"/>
              <a:cs typeface="方正黑体_GBK" charset="0"/>
            </a:endParaRPr>
          </a:p>
          <a:p>
            <a:r>
              <a:rPr lang="zh-CN" altLang="en-US" sz="2400" b="0">
                <a:solidFill>
                  <a:srgbClr val="000000"/>
                </a:solidFill>
                <a:latin typeface="宋体" panose="02010600030101010101" pitchFamily="2" charset="-122"/>
                <a:ea typeface="宋体" panose="02010600030101010101" pitchFamily="2" charset="-122"/>
                <a:cs typeface="方正黑体_GBK" charset="0"/>
              </a:rPr>
              <a:t>解析</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想干什么就干什么</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想说什么就说什么”只是一种意识</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在这种意识的支配下作出相应的违法行为才会受到“法律惩罚”。</a:t>
            </a:r>
            <a:endParaRPr lang="zh-CN" altLang="en-US" sz="2400" b="0">
              <a:solidFill>
                <a:srgbClr val="000000"/>
              </a:solidFill>
              <a:latin typeface="楷体_GB2312" panose="02010609030101010101" charset="-122"/>
              <a:ea typeface="楷体_GB2312" panose="02010609030101010101" charset="-122"/>
              <a:cs typeface="方正黑体_GBK" charset="0"/>
            </a:endParaRPr>
          </a:p>
          <a:p>
            <a:pPr indent="26670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黑体_GBK" charset="0"/>
              </a:rPr>
              <a:t>答案</a:t>
            </a:r>
            <a:r>
              <a:rPr lang="en-US" altLang="zh-CN" sz="2400" b="0">
                <a:solidFill>
                  <a:srgbClr val="000000"/>
                </a:solidFill>
                <a:latin typeface="宋体" panose="02010600030101010101" pitchFamily="2" charset="-122"/>
                <a:ea typeface="宋体" panose="02010600030101010101" pitchFamily="2" charset="-122"/>
                <a:cs typeface="方正黑体_GBK"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想干什么就干什么</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想说什么就说什么”是法律意识淡薄的体现</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在这种思想的支配下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人的言行很容易因造成社会危害而触犯法律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最终受到法律惩罚。</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0545" y="1082040"/>
            <a:ext cx="11091545" cy="5631180"/>
          </a:xfrm>
          <a:prstGeom prst="rect">
            <a:avLst/>
          </a:prstGeom>
          <a:noFill/>
          <a:ln w="9525">
            <a:noFill/>
          </a:ln>
        </p:spPr>
        <p:txBody>
          <a:bodyPr wrap="square">
            <a:spAutoFit/>
          </a:bodyPr>
          <a:lstStyle/>
          <a:p>
            <a:pPr indent="266700">
              <a:lnSpc>
                <a:spcPct val="150000"/>
              </a:lnSpc>
            </a:pPr>
            <a:r>
              <a:rPr sz="2400" b="0">
                <a:solidFill>
                  <a:srgbClr val="000000"/>
                </a:solidFill>
                <a:latin typeface="宋体" panose="02010600030101010101" pitchFamily="2" charset="-122"/>
                <a:ea typeface="宋体" panose="02010600030101010101" pitchFamily="2" charset="-122"/>
              </a:rPr>
              <a:t>【专项训练】</a:t>
            </a:r>
          </a:p>
          <a:p>
            <a:pPr indent="266700">
              <a:lnSpc>
                <a:spcPct val="150000"/>
              </a:lnSpc>
            </a:pPr>
            <a:r>
              <a:rPr sz="2400" b="0">
                <a:solidFill>
                  <a:srgbClr val="000000"/>
                </a:solidFill>
                <a:latin typeface="宋体" panose="02010600030101010101" pitchFamily="2" charset="-122"/>
                <a:ea typeface="宋体" panose="02010600030101010101" pitchFamily="2" charset="-122"/>
              </a:rPr>
              <a:t>材料一　</a:t>
            </a:r>
            <a:r>
              <a:rPr sz="2400" b="0">
                <a:solidFill>
                  <a:srgbClr val="000000"/>
                </a:solidFill>
                <a:latin typeface="楷体_GB2312" panose="02010609030101010101" charset="-122"/>
                <a:ea typeface="楷体_GB2312" panose="02010609030101010101" charset="-122"/>
              </a:rPr>
              <a:t>《国家中长期教育改革与发展规划纲要》在提到我国教育发展战略目标时指出，到2020年，新增劳动力平均受教育年限从12.4年提高到13.5年；主要劳动年龄人口平均受教育年限从9.5年提高到11.2年，其中受过高等教育的比例达到20%，具有高等教育文化程度的人数比2009年翻一番。</a:t>
            </a:r>
          </a:p>
          <a:p>
            <a:pPr indent="266700">
              <a:lnSpc>
                <a:spcPct val="150000"/>
              </a:lnSpc>
            </a:pPr>
            <a:r>
              <a:rPr sz="2400" b="0">
                <a:solidFill>
                  <a:srgbClr val="000000"/>
                </a:solidFill>
                <a:latin typeface="宋体" panose="02010600030101010101" pitchFamily="2" charset="-122"/>
                <a:ea typeface="宋体" panose="02010600030101010101" pitchFamily="2" charset="-122"/>
              </a:rPr>
              <a:t>材料二　</a:t>
            </a:r>
            <a:r>
              <a:rPr sz="2400" b="0">
                <a:solidFill>
                  <a:srgbClr val="000000"/>
                </a:solidFill>
                <a:latin typeface="楷体_GB2312" panose="02010609030101010101" charset="-122"/>
                <a:ea typeface="楷体_GB2312" panose="02010609030101010101" charset="-122"/>
              </a:rPr>
              <a:t>随着“收官之星”成功布阵太空，我国“北斗三号”全球卫星导航系统星座部署全面完成。珠峰测高、武汉火神山医院高精度定位、650多万营运车辆运输安全、70%以上中国入网智能手机导航服务等，都是北斗导航系统产生的经济和社会效益。我国自主建设的北斗导航系统，为人类提供一流卫星导航服务，更为我们带来充足的战略底气和安全感。</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8480" y="1313815"/>
            <a:ext cx="11103610" cy="1198880"/>
          </a:xfrm>
          <a:prstGeom prst="rect">
            <a:avLst/>
          </a:prstGeom>
          <a:noFill/>
          <a:ln w="9525">
            <a:noFill/>
          </a:ln>
        </p:spPr>
        <p:txBody>
          <a:bodyPr wrap="square">
            <a:spAutoFit/>
          </a:bodyPr>
          <a:lstStyle/>
          <a:p>
            <a:pPr indent="266700">
              <a:lnSpc>
                <a:spcPct val="150000"/>
              </a:lnSpc>
            </a:pPr>
            <a:r>
              <a:rPr sz="2400" b="0">
                <a:solidFill>
                  <a:srgbClr val="000000"/>
                </a:solidFill>
                <a:latin typeface="宋体" panose="02010600030101010101" pitchFamily="2" charset="-122"/>
                <a:ea typeface="宋体" panose="02010600030101010101" pitchFamily="2" charset="-122"/>
              </a:rPr>
              <a:t>请依据上述材料或问题，从发展的角度分别概括一个关键词，并探索二者之间有怎样的内在联系。</a:t>
            </a:r>
          </a:p>
        </p:txBody>
      </p:sp>
      <p:sp>
        <p:nvSpPr>
          <p:cNvPr id="4" name="矩形 3"/>
          <p:cNvSpPr/>
          <p:nvPr/>
        </p:nvSpPr>
        <p:spPr>
          <a:xfrm rot="10800000" flipH="1" flipV="1">
            <a:off x="631825" y="2631440"/>
            <a:ext cx="10928985" cy="230695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教育和创新。</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科学技术是第一生产力；科技发展的载体是人才；人才的培养靠教育；创新是民族进步的灵魂，是国家兴旺发达的不竭动力，当今时代衡量人才的根本标准看是否具有创新才能。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540625" cy="712470"/>
            <a:chOff x="1034884" y="629878"/>
            <a:chExt cx="5218132" cy="627895"/>
          </a:xfrm>
        </p:grpSpPr>
        <p:sp>
          <p:nvSpPr>
            <p:cNvPr id="7" name="圆角矩形 6">
              <a:hlinkClick r:id="rId4" action="ppaction://hlinksldjump"/>
            </p:cNvPr>
            <p:cNvSpPr/>
            <p:nvPr>
              <p:custDataLst>
                <p:tags r:id="rId1"/>
              </p:custDataLst>
            </p:nvPr>
          </p:nvSpPr>
          <p:spPr>
            <a:xfrm flipH="1">
              <a:off x="2547373" y="664015"/>
              <a:ext cx="3705643" cy="580327"/>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具体设问类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类型十四</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248535"/>
            <a:ext cx="10904220" cy="341503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给出材料，根据材料内容提出具体的设问，根据设问的内容和材料回答具体问题。</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此类试题主要考查我们概括材料的能力和依据材料回扣教材基础知识的能力，根据具体设问组织答案即可。</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307465"/>
            <a:ext cx="10904220" cy="2306955"/>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【典型题例】</a:t>
            </a:r>
          </a:p>
          <a:p>
            <a:pPr indent="0" fontAlgn="auto">
              <a:lnSpc>
                <a:spcPct val="150000"/>
              </a:lnSpc>
            </a:pPr>
            <a:r>
              <a:rPr sz="2400" b="1" dirty="0">
                <a:latin typeface="宋体" panose="02010600030101010101" pitchFamily="2" charset="-122"/>
                <a:ea typeface="宋体" panose="02010600030101010101" pitchFamily="2" charset="-122"/>
              </a:rPr>
              <a:t>[2018·河北，25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，3分]话说宪法，感悟法治。</a:t>
            </a:r>
          </a:p>
          <a:p>
            <a:pPr indent="0" fontAlgn="auto">
              <a:lnSpc>
                <a:spcPct val="150000"/>
              </a:lnSpc>
            </a:pPr>
            <a:r>
              <a:rPr sz="2400" b="1" dirty="0">
                <a:latin typeface="宋体" panose="02010600030101010101" pitchFamily="2" charset="-122"/>
                <a:ea typeface="宋体" panose="02010600030101010101" pitchFamily="2" charset="-122"/>
              </a:rPr>
              <a:t>材料　</a:t>
            </a:r>
            <a:r>
              <a:rPr sz="2400" b="1" dirty="0">
                <a:latin typeface="楷体_GB2312" panose="02010609030101010101" charset="-122"/>
                <a:ea typeface="楷体_GB2312" panose="02010609030101010101" charset="-122"/>
              </a:rPr>
              <a:t>一切立法活动都必须以宪法为准绳，不得与宪法的规定、原则、精神相违背，必须在宪法规定的范围内依法立法。	——全国政协委员李保平</a:t>
            </a:r>
          </a:p>
        </p:txBody>
      </p:sp>
      <p:sp>
        <p:nvSpPr>
          <p:cNvPr id="2" name="文本框 1"/>
          <p:cNvSpPr txBox="1"/>
          <p:nvPr/>
        </p:nvSpPr>
        <p:spPr>
          <a:xfrm>
            <a:off x="777240" y="4224020"/>
            <a:ext cx="10466705" cy="1198880"/>
          </a:xfrm>
          <a:prstGeom prst="rect">
            <a:avLst/>
          </a:prstGeom>
          <a:noFill/>
          <a:ln w="9525">
            <a:noFill/>
          </a:ln>
        </p:spPr>
        <p:txBody>
          <a:bodyPr wrap="square">
            <a:spAutoFit/>
          </a:bodyPr>
          <a:lstStyle/>
          <a:p>
            <a:pPr indent="0">
              <a:lnSpc>
                <a:spcPct val="150000"/>
              </a:lnSpc>
            </a:pPr>
            <a:r>
              <a:rPr lang="en-US" altLang="zh-CN" sz="2400" b="0">
                <a:solidFill>
                  <a:srgbClr val="000000"/>
                </a:solidFill>
                <a:latin typeface="楷体_GB2312" panose="02010609030101010101" charset="-122"/>
                <a:ea typeface="楷体_GB2312" panose="02010609030101010101" charset="-122"/>
                <a:cs typeface="方正楷体_GBK" charset="0"/>
              </a:rPr>
              <a:t>    </a:t>
            </a:r>
            <a:r>
              <a:rPr lang="zh-CN" altLang="en-US" sz="2400" b="0">
                <a:solidFill>
                  <a:srgbClr val="000000"/>
                </a:solidFill>
                <a:latin typeface="楷体_GB2312" panose="02010609030101010101" charset="-122"/>
                <a:ea typeface="楷体_GB2312" panose="02010609030101010101" charset="-122"/>
                <a:cs typeface="方正楷体_GBK" charset="0"/>
              </a:rPr>
              <a:t>第十三届全国人大第一次会议议程第四项是审议宪法修正案</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草案</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第七项是审议监察法</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草案</a:t>
            </a:r>
            <a:r>
              <a:rPr lang="en-US" altLang="zh-CN" sz="2400" b="0">
                <a:solidFill>
                  <a:srgbClr val="000000"/>
                </a:solidFill>
                <a:latin typeface="楷体_GB2312" panose="02010609030101010101" charset="-122"/>
                <a:ea typeface="楷体_GB2312" panose="02010609030101010101" charset="-122"/>
                <a:cs typeface="方正楷体_GBK" charset="0"/>
              </a:rPr>
              <a:t>)</a:t>
            </a:r>
            <a:r>
              <a:rPr lang="zh-CN" altLang="en-US" sz="2400" b="0">
                <a:solidFill>
                  <a:srgbClr val="000000"/>
                </a:solidFill>
                <a:latin typeface="楷体_GB2312" panose="02010609030101010101" charset="-122"/>
                <a:ea typeface="楷体_GB2312" panose="02010609030101010101" charset="-122"/>
                <a:cs typeface="方正楷体_GBK" charset="0"/>
              </a:rPr>
              <a:t>。</a:t>
            </a:r>
            <a:endParaRPr lang="zh-CN" altLang="en-US" sz="2400">
              <a:latin typeface="楷体_GB2312" panose="02010609030101010101" charset="-122"/>
              <a:ea typeface="楷体_GB2312" panose="02010609030101010101" charset="-122"/>
            </a:endParaRPr>
          </a:p>
        </p:txBody>
      </p:sp>
      <p:pic>
        <p:nvPicPr>
          <p:cNvPr id="281" name="相关链接.eps" descr="id:2147504168;FounderCES"/>
          <p:cNvPicPr>
            <a:picLocks noChangeAspect="1"/>
          </p:cNvPicPr>
          <p:nvPr/>
        </p:nvPicPr>
        <p:blipFill>
          <a:blip r:embed="rId2"/>
          <a:stretch>
            <a:fillRect/>
          </a:stretch>
        </p:blipFill>
        <p:spPr>
          <a:xfrm>
            <a:off x="911860" y="3827780"/>
            <a:ext cx="2018030" cy="396240"/>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091565"/>
            <a:ext cx="10904220" cy="563118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用材料中的观点解释第十三届全国人大第一次会议的议程安排。</a:t>
            </a:r>
          </a:p>
          <a:p>
            <a:pPr indent="0" algn="l" fontAlgn="auto">
              <a:lnSpc>
                <a:spcPct val="150000"/>
              </a:lnSpc>
            </a:pPr>
            <a:r>
              <a:rPr sz="2400" b="1" dirty="0">
                <a:latin typeface="宋体" panose="02010600030101010101" pitchFamily="2" charset="-122"/>
                <a:ea typeface="宋体" panose="02010600030101010101" pitchFamily="2" charset="-122"/>
              </a:rPr>
              <a:t>解析：</a:t>
            </a:r>
            <a:r>
              <a:rPr sz="2400" b="1" dirty="0">
                <a:latin typeface="楷体_GB2312" panose="02010609030101010101" charset="-122"/>
                <a:ea typeface="楷体_GB2312" panose="02010609030101010101" charset="-122"/>
              </a:rPr>
              <a:t>解答此题必须明确设问中的两个具体要求，一个是总结材料的观点，另一个是用这个观点去解读第十三届人大第一次会议的议程安排。李保平的话体现的观点是宪法具有最高的法律效力，是其他法律的立法基础，其他法律不得同宪法相违背。相关链接中第十三届全国人大第一次会议议程安排有两项，审议宪法修正案</a:t>
            </a:r>
            <a:r>
              <a:rPr lang="zh-CN" sz="2400" b="1" dirty="0">
                <a:latin typeface="楷体_GB2312" panose="02010609030101010101" charset="-122"/>
                <a:ea typeface="楷体_GB2312" panose="02010609030101010101" charset="-122"/>
              </a:rPr>
              <a:t>（</a:t>
            </a:r>
            <a:r>
              <a:rPr sz="2400" b="1" dirty="0">
                <a:latin typeface="楷体_GB2312" panose="02010609030101010101" charset="-122"/>
                <a:ea typeface="楷体_GB2312" panose="02010609030101010101" charset="-122"/>
              </a:rPr>
              <a:t>草案</a:t>
            </a:r>
            <a:r>
              <a:rPr lang="zh-CN" sz="2400" b="1" dirty="0">
                <a:latin typeface="楷体_GB2312" panose="02010609030101010101" charset="-122"/>
                <a:ea typeface="楷体_GB2312" panose="02010609030101010101" charset="-122"/>
              </a:rPr>
              <a:t>）</a:t>
            </a:r>
            <a:r>
              <a:rPr sz="2400" b="1" dirty="0">
                <a:latin typeface="楷体_GB2312" panose="02010609030101010101" charset="-122"/>
                <a:ea typeface="楷体_GB2312" panose="02010609030101010101" charset="-122"/>
              </a:rPr>
              <a:t>和审议监察法</a:t>
            </a:r>
            <a:r>
              <a:rPr lang="zh-CN" sz="2400" b="1" dirty="0">
                <a:latin typeface="楷体_GB2312" panose="02010609030101010101" charset="-122"/>
                <a:ea typeface="楷体_GB2312" panose="02010609030101010101" charset="-122"/>
              </a:rPr>
              <a:t>（</a:t>
            </a:r>
            <a:r>
              <a:rPr sz="2400" b="1" dirty="0">
                <a:latin typeface="楷体_GB2312" panose="02010609030101010101" charset="-122"/>
                <a:ea typeface="楷体_GB2312" panose="02010609030101010101" charset="-122"/>
              </a:rPr>
              <a:t>草案</a:t>
            </a:r>
            <a:r>
              <a:rPr lang="zh-CN" sz="2400" b="1" dirty="0">
                <a:latin typeface="楷体_GB2312" panose="02010609030101010101" charset="-122"/>
                <a:ea typeface="楷体_GB2312" panose="02010609030101010101" charset="-122"/>
              </a:rPr>
              <a:t>）</a:t>
            </a:r>
            <a:r>
              <a:rPr sz="2400" b="1" dirty="0">
                <a:latin typeface="楷体_GB2312" panose="02010609030101010101" charset="-122"/>
                <a:ea typeface="楷体_GB2312" panose="02010609030101010101" charset="-122"/>
              </a:rPr>
              <a:t>，出现这样的先后顺序的原因就是材料中的观点，因此把材料中的观点与议程安排结合起来分析就是标准答案。</a:t>
            </a:r>
          </a:p>
          <a:p>
            <a:pPr indent="0" algn="l" fontAlgn="auto">
              <a:lnSpc>
                <a:spcPct val="150000"/>
              </a:lnSpc>
            </a:pPr>
            <a:r>
              <a:rPr sz="2400" b="1" dirty="0">
                <a:latin typeface="宋体" panose="02010600030101010101" pitchFamily="2" charset="-122"/>
                <a:ea typeface="宋体" panose="02010600030101010101" pitchFamily="2" charset="-122"/>
              </a:rPr>
              <a:t>答案：宪法是其他法律的立法基础和立法依据，监察法的制定必须依据宪法。因此，第十三届全国人大第一次会议要先审议宪法修正案</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草案</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，再审议监察法</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草案</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007110"/>
            <a:ext cx="10904220" cy="563118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a:t>
            </a:r>
          </a:p>
          <a:p>
            <a:pPr indent="0" algn="l" fontAlgn="auto">
              <a:lnSpc>
                <a:spcPct val="150000"/>
              </a:lnSpc>
            </a:pPr>
            <a:r>
              <a:rPr sz="2400" b="1" dirty="0">
                <a:latin typeface="宋体" panose="02010600030101010101" pitchFamily="2" charset="-122"/>
                <a:ea typeface="宋体" panose="02010600030101010101" pitchFamily="2" charset="-122"/>
              </a:rPr>
              <a:t>1.材料　</a:t>
            </a:r>
            <a:r>
              <a:rPr sz="2400" b="1" dirty="0">
                <a:latin typeface="楷体_GB2312" panose="02010609030101010101" charset="-122"/>
                <a:ea typeface="楷体_GB2312" panose="02010609030101010101" charset="-122"/>
              </a:rPr>
              <a:t>21世纪初，我国开始大力发展高速铁路。2008年我国第一条设计时速350千米的高速铁路——京津城际铁路开通运营。如今，我国高铁运营里程突破2万千米，居世界第一位。经过引进、消化、吸收、再创新，我国已全面掌握高铁核心技术，中国高铁总体技术水平跻身世界先进行列。具有完全自主知识产权的时速380千米的CRH380A型动车组是我国高铁的标志性产品，也是世界上运营时速最快、科技含量最高、综合性能最好的高速列车，成为代表中国高铁走向世界的一张闪亮国际名片。中国高铁项目已遍及亚、欧、南美等大洲，为世界高速铁路发展注入了强大动力，推动了世界高铁技术发展。</a:t>
            </a:r>
          </a:p>
          <a:p>
            <a:pPr indent="0" algn="l" fontAlgn="auto">
              <a:lnSpc>
                <a:spcPct val="150000"/>
              </a:lnSpc>
            </a:pPr>
            <a:endParaRPr sz="24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0800000" flipH="1" flipV="1">
            <a:off x="772795" y="2059940"/>
            <a:ext cx="10635615" cy="230695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我国坚持以经济建设为中心，集中力量发展社会生产力，推进了高铁发展；我国实施科教兴国战略</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创新驱动发展战略</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，致力于建设创新型国家，促进了高铁技术提高；实行对外开放的基本国策，坚持“引进来”和“走出去”，促使高铁走向世界。</a:t>
            </a:r>
          </a:p>
        </p:txBody>
      </p:sp>
      <p:sp>
        <p:nvSpPr>
          <p:cNvPr id="3" name="文本框 2"/>
          <p:cNvSpPr txBox="1"/>
          <p:nvPr/>
        </p:nvSpPr>
        <p:spPr>
          <a:xfrm>
            <a:off x="772795" y="1453515"/>
            <a:ext cx="8446770" cy="645160"/>
          </a:xfrm>
          <a:prstGeom prst="rect">
            <a:avLst/>
          </a:prstGeom>
          <a:noFill/>
        </p:spPr>
        <p:txBody>
          <a:bodyPr wrap="none" rtlCol="0" anchor="t">
            <a:spAutoFit/>
          </a:bodyPr>
          <a:lstStyle/>
          <a:p>
            <a:pPr indent="0" algn="l" fontAlgn="auto">
              <a:lnSpc>
                <a:spcPct val="150000"/>
              </a:lnSpc>
            </a:pPr>
            <a:r>
              <a:rPr sz="2400" b="1" dirty="0">
                <a:latin typeface="宋体" panose="02010600030101010101" pitchFamily="2" charset="-122"/>
                <a:ea typeface="宋体" panose="02010600030101010101" pitchFamily="2" charset="-122"/>
                <a:sym typeface="+mn-ea"/>
              </a:rPr>
              <a:t>据材料，简析我国哪些方针政策的实施促进了我国高铁发展。</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0800000" flipH="1" flipV="1">
            <a:off x="645160" y="4448810"/>
            <a:ext cx="10913745" cy="2122805"/>
          </a:xfrm>
          <a:prstGeom prst="rect">
            <a:avLst/>
          </a:prstGeom>
        </p:spPr>
        <p:txBody>
          <a:bodyPr wrap="square">
            <a:spAutoFit/>
          </a:bodyPr>
          <a:lstStyle/>
          <a:p>
            <a:pPr>
              <a:lnSpc>
                <a:spcPct val="150000"/>
              </a:lnSpc>
            </a:pPr>
            <a:r>
              <a:rPr lang="en-US" altLang="zh-CN" sz="2200" b="1" dirty="0">
                <a:solidFill>
                  <a:srgbClr val="FF0000"/>
                </a:solidFill>
                <a:latin typeface="宋体" panose="02010600030101010101" pitchFamily="2" charset="-122"/>
                <a:ea typeface="宋体" panose="02010600030101010101" pitchFamily="2" charset="-122"/>
              </a:rPr>
              <a:t>本色：全心全意为人民服务。</a:t>
            </a:r>
            <a:r>
              <a:rPr lang="zh-CN" altLang="en-US" sz="2200" b="1" dirty="0">
                <a:solidFill>
                  <a:srgbClr val="FF0000"/>
                </a:solidFill>
                <a:latin typeface="宋体" panose="02010600030101010101" pitchFamily="2" charset="-122"/>
                <a:ea typeface="宋体" panose="02010600030101010101" pitchFamily="2" charset="-122"/>
              </a:rPr>
              <a:t>（</a:t>
            </a:r>
            <a:r>
              <a:rPr lang="en-US" altLang="zh-CN" sz="2200" b="1" dirty="0">
                <a:solidFill>
                  <a:srgbClr val="FF0000"/>
                </a:solidFill>
                <a:latin typeface="宋体" panose="02010600030101010101" pitchFamily="2" charset="-122"/>
                <a:ea typeface="宋体" panose="02010600030101010101" pitchFamily="2" charset="-122"/>
              </a:rPr>
              <a:t>立党为公、执政为民，或党代表最广大人民的根本利益</a:t>
            </a:r>
            <a:r>
              <a:rPr lang="zh-CN" altLang="en-US" sz="2200" b="1" dirty="0">
                <a:solidFill>
                  <a:srgbClr val="FF0000"/>
                </a:solidFill>
                <a:latin typeface="宋体" panose="02010600030101010101" pitchFamily="2" charset="-122"/>
                <a:ea typeface="宋体" panose="02010600030101010101" pitchFamily="2" charset="-122"/>
              </a:rPr>
              <a:t>）</a:t>
            </a:r>
          </a:p>
          <a:p>
            <a:pPr>
              <a:lnSpc>
                <a:spcPct val="150000"/>
              </a:lnSpc>
            </a:pPr>
            <a:r>
              <a:rPr lang="en-US" altLang="zh-CN" sz="2200" b="1" dirty="0">
                <a:solidFill>
                  <a:srgbClr val="FF0000"/>
                </a:solidFill>
                <a:latin typeface="宋体" panose="02010600030101010101" pitchFamily="2" charset="-122"/>
                <a:ea typeface="宋体" panose="02010600030101010101" pitchFamily="2" charset="-122"/>
              </a:rPr>
              <a:t>佐证：“王华在可克达拉市高中项目的工地上日夜奔波”或者“在为新疆生产建设兵团第四师医院综合楼项目申建殚精竭虑”或者“王华在帮高中生依力米努尔·马合木提‘跃过农门’”。</a:t>
            </a:r>
          </a:p>
        </p:txBody>
      </p:sp>
      <p:sp>
        <p:nvSpPr>
          <p:cNvPr id="3" name="文本框 2"/>
          <p:cNvSpPr txBox="1"/>
          <p:nvPr/>
        </p:nvSpPr>
        <p:spPr>
          <a:xfrm>
            <a:off x="644525" y="1217930"/>
            <a:ext cx="10915015" cy="3276600"/>
          </a:xfrm>
          <a:prstGeom prst="rect">
            <a:avLst/>
          </a:prstGeom>
          <a:noFill/>
        </p:spPr>
        <p:txBody>
          <a:bodyPr wrap="square" rtlCol="0" anchor="t">
            <a:spAutoFit/>
          </a:bodyPr>
          <a:lstStyle/>
          <a:p>
            <a:pPr indent="0" algn="l" fontAlgn="auto">
              <a:lnSpc>
                <a:spcPct val="150000"/>
              </a:lnSpc>
            </a:pPr>
            <a:r>
              <a:rPr sz="2300" b="1" dirty="0">
                <a:latin typeface="宋体" panose="02010600030101010101" pitchFamily="2" charset="-122"/>
                <a:ea typeface="宋体" panose="02010600030101010101" pitchFamily="2" charset="-122"/>
                <a:sym typeface="+mn-ea"/>
              </a:rPr>
              <a:t>2.材料　</a:t>
            </a:r>
            <a:r>
              <a:rPr sz="2300" b="1" dirty="0">
                <a:latin typeface="楷体_GB2312" panose="02010609030101010101" charset="-122"/>
                <a:ea typeface="楷体_GB2312" panose="02010609030101010101" charset="-122"/>
                <a:sym typeface="+mn-ea"/>
              </a:rPr>
              <a:t>当有人计较高寒、干燥、水域、紫外线等对身体的伤害时，王华在可克达拉市高中项目的工地上日夜奔波，在为新疆生产建设兵团第四师医院综合楼项目申建殚精竭虑；当儿子因为爸爸不能陪伴左右而伤心落泪时，王华在帮高中生依力米努尔·马合木提“跃过农门”……虽然王华的故事不算轰轰烈烈，但这种平凡的坚守更真实、更有力量。</a:t>
            </a:r>
          </a:p>
          <a:p>
            <a:pPr indent="0" algn="l" fontAlgn="auto">
              <a:lnSpc>
                <a:spcPct val="150000"/>
              </a:lnSpc>
            </a:pPr>
            <a:r>
              <a:rPr sz="2300" b="1" dirty="0">
                <a:latin typeface="宋体" panose="02010600030101010101" pitchFamily="2" charset="-122"/>
                <a:ea typeface="宋体" panose="02010600030101010101" pitchFamily="2" charset="-122"/>
                <a:sym typeface="+mn-ea"/>
              </a:rPr>
              <a:t>根据材料概括王华诠释了共产党员怎样的本色。请运用材料的内容佐证你的概括。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0800000" flipH="1" flipV="1">
            <a:off x="645160" y="4557395"/>
            <a:ext cx="10782300" cy="1106805"/>
          </a:xfrm>
          <a:prstGeom prst="rect">
            <a:avLst/>
          </a:prstGeom>
        </p:spPr>
        <p:txBody>
          <a:bodyPr wrap="square">
            <a:spAutoFit/>
          </a:bodyPr>
          <a:lstStyle/>
          <a:p>
            <a:pPr>
              <a:lnSpc>
                <a:spcPct val="150000"/>
              </a:lnSpc>
            </a:pPr>
            <a:r>
              <a:rPr lang="en-US" altLang="zh-CN" sz="2200" b="1" dirty="0">
                <a:solidFill>
                  <a:srgbClr val="FF0000"/>
                </a:solidFill>
                <a:latin typeface="宋体" panose="02010600030101010101" pitchFamily="2" charset="-122"/>
                <a:ea typeface="宋体" panose="02010600030101010101" pitchFamily="2" charset="-122"/>
              </a:rPr>
              <a:t>有利于促进我省经济转变发展方式，优化经济结构；为我省经济发展注入新动能，促进经济高质量发展；促进我省生产力发展，为我省经济转型升级提供重要支撑。</a:t>
            </a:r>
          </a:p>
        </p:txBody>
      </p:sp>
      <p:sp>
        <p:nvSpPr>
          <p:cNvPr id="3" name="文本框 2"/>
          <p:cNvSpPr txBox="1"/>
          <p:nvPr/>
        </p:nvSpPr>
        <p:spPr>
          <a:xfrm>
            <a:off x="644525" y="1217930"/>
            <a:ext cx="10915015" cy="3415030"/>
          </a:xfrm>
          <a:prstGeom prst="rect">
            <a:avLst/>
          </a:prstGeom>
          <a:noFill/>
        </p:spPr>
        <p:txBody>
          <a:bodyPr wrap="square" rtlCol="0" anchor="t">
            <a:spAutoFit/>
          </a:bodyPr>
          <a:lstStyle/>
          <a:p>
            <a:pPr indent="0" algn="l" fontAlgn="auto">
              <a:lnSpc>
                <a:spcPct val="150000"/>
              </a:lnSpc>
            </a:pPr>
            <a:r>
              <a:rPr sz="2400" b="1" dirty="0">
                <a:latin typeface="宋体" panose="02010600030101010101" pitchFamily="2" charset="-122"/>
                <a:ea typeface="宋体" panose="02010600030101010101" pitchFamily="2" charset="-122"/>
                <a:sym typeface="+mn-ea"/>
              </a:rPr>
              <a:t>3.材料　</a:t>
            </a:r>
            <a:r>
              <a:rPr sz="2400" b="1" dirty="0">
                <a:latin typeface="楷体_GB2312" panose="02010609030101010101" charset="-122"/>
                <a:ea typeface="楷体_GB2312" panose="02010609030101010101" charset="-122"/>
                <a:sym typeface="+mn-ea"/>
              </a:rPr>
              <a:t>第八届中国</a:t>
            </a:r>
            <a:r>
              <a:rPr lang="zh-CN" sz="2400" b="1" dirty="0">
                <a:latin typeface="楷体_GB2312" panose="02010609030101010101" charset="-122"/>
                <a:ea typeface="楷体_GB2312" panose="02010609030101010101" charset="-122"/>
                <a:sym typeface="+mn-ea"/>
              </a:rPr>
              <a:t>（</a:t>
            </a:r>
            <a:r>
              <a:rPr sz="2400" b="1" dirty="0">
                <a:latin typeface="楷体_GB2312" panose="02010609030101010101" charset="-122"/>
                <a:ea typeface="楷体_GB2312" panose="02010609030101010101" charset="-122"/>
                <a:sym typeface="+mn-ea"/>
              </a:rPr>
              <a:t>绵阳</a:t>
            </a:r>
            <a:r>
              <a:rPr lang="zh-CN" sz="2400" b="1" dirty="0">
                <a:latin typeface="楷体_GB2312" panose="02010609030101010101" charset="-122"/>
                <a:ea typeface="楷体_GB2312" panose="02010609030101010101" charset="-122"/>
                <a:sym typeface="+mn-ea"/>
              </a:rPr>
              <a:t>）</a:t>
            </a:r>
            <a:r>
              <a:rPr sz="2400" b="1" dirty="0">
                <a:latin typeface="楷体_GB2312" panose="02010609030101010101" charset="-122"/>
                <a:ea typeface="楷体_GB2312" panose="02010609030101010101" charset="-122"/>
                <a:sym typeface="+mn-ea"/>
              </a:rPr>
              <a:t>科技城国际科技博览会在绵阳开幕。本届科博会首次采用线上线下相结合的方式进行。线上首设云展馆和投资推介会。科博会首次设置的“2020科博会云展馆”，利用5G、云计算、AI及大数据等新型技术，用图片、视频、VR等形式，将展品3D建模后搬到线上。</a:t>
            </a:r>
          </a:p>
          <a:p>
            <a:pPr indent="0" algn="l" fontAlgn="auto">
              <a:lnSpc>
                <a:spcPct val="150000"/>
              </a:lnSpc>
            </a:pPr>
            <a:r>
              <a:rPr sz="2400" b="1" dirty="0">
                <a:latin typeface="宋体" panose="02010600030101010101" pitchFamily="2" charset="-122"/>
                <a:ea typeface="宋体" panose="02010600030101010101" pitchFamily="2" charset="-122"/>
                <a:sym typeface="+mn-ea"/>
              </a:rPr>
              <a:t>结合材料，运用科技创新的有关知识，说说第八届科博会的成功举办将对我省经济社会发展产生哪些影响。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73505"/>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劝诫、劝说、告诫类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类型二</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176145"/>
            <a:ext cx="1090422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457200" algn="l" fontAlgn="auto">
              <a:lnSpc>
                <a:spcPct val="150000"/>
              </a:lnSpc>
            </a:pPr>
            <a:r>
              <a:rPr sz="2400" dirty="0">
                <a:latin typeface="宋体" panose="02010600030101010101" pitchFamily="2" charset="-122"/>
                <a:ea typeface="宋体" panose="02010600030101010101" pitchFamily="2" charset="-122"/>
              </a:rPr>
              <a:t>材料给出某个人的错误行为，根据材料从限定的角度对某人进行劝说</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劝诫、告诫</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457200" algn="l" fontAlgn="auto">
              <a:lnSpc>
                <a:spcPct val="150000"/>
              </a:lnSpc>
            </a:pPr>
            <a:r>
              <a:rPr sz="2400" dirty="0">
                <a:latin typeface="宋体" panose="02010600030101010101" pitchFamily="2" charset="-122"/>
                <a:ea typeface="宋体" panose="02010600030101010101" pitchFamily="2" charset="-122"/>
              </a:rPr>
              <a:t>解答此类试题需要明确材料中人物的错误所在，根据错误写出应该明确的道理</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观点</a:t>
            </a:r>
            <a:r>
              <a:rPr lang="zh-CN" sz="2400" dirty="0">
                <a:latin typeface="宋体" panose="02010600030101010101" pitchFamily="2" charset="-122"/>
                <a:ea typeface="宋体" panose="02010600030101010101" pitchFamily="2" charset="-122"/>
              </a:rPr>
              <a:t>）</a:t>
            </a:r>
            <a:r>
              <a:rPr sz="2400" dirty="0">
                <a:latin typeface="宋体" panose="02010600030101010101" pitchFamily="2" charset="-122"/>
                <a:ea typeface="宋体" panose="02010600030101010101" pitchFamily="2" charset="-122"/>
              </a:rPr>
              <a:t>，然后写出他应有的正确做法或者错误做法会导致的后果。</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3689</Words>
  <Application>WPS 演示</Application>
  <PresentationFormat>自定义</PresentationFormat>
  <Paragraphs>442</Paragraphs>
  <Slides>89</Slides>
  <Notes>2</Notes>
  <HiddenSlides>0</HiddenSlides>
  <MMClips>0</MMClips>
  <ScaleCrop>false</ScaleCrop>
  <HeadingPairs>
    <vt:vector size="4" baseType="variant">
      <vt:variant>
        <vt:lpstr>主题</vt:lpstr>
      </vt:variant>
      <vt:variant>
        <vt:i4>5</vt:i4>
      </vt:variant>
      <vt:variant>
        <vt:lpstr>幻灯片标题</vt:lpstr>
      </vt:variant>
      <vt:variant>
        <vt:i4>89</vt:i4>
      </vt:variant>
    </vt:vector>
  </HeadingPairs>
  <TitlesOfParts>
    <vt:vector size="94"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1251</cp:revision>
  <dcterms:created xsi:type="dcterms:W3CDTF">2020-07-19T08:35:00Z</dcterms:created>
  <dcterms:modified xsi:type="dcterms:W3CDTF">2022-02-25T14:18:01Z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