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257" r:id="rId2"/>
    <p:sldId id="258" r:id="rId3"/>
    <p:sldId id="259" r:id="rId4"/>
    <p:sldId id="474" r:id="rId5"/>
    <p:sldId id="475" r:id="rId6"/>
    <p:sldId id="393" r:id="rId7"/>
    <p:sldId id="261" r:id="rId8"/>
    <p:sldId id="266" r:id="rId9"/>
    <p:sldId id="260" r:id="rId10"/>
    <p:sldId id="265" r:id="rId11"/>
    <p:sldId id="272" r:id="rId12"/>
    <p:sldId id="273" r:id="rId13"/>
    <p:sldId id="338" r:id="rId14"/>
    <p:sldId id="274" r:id="rId15"/>
    <p:sldId id="275" r:id="rId16"/>
    <p:sldId id="337" r:id="rId17"/>
    <p:sldId id="276" r:id="rId18"/>
    <p:sldId id="277" r:id="rId19"/>
    <p:sldId id="278" r:id="rId20"/>
    <p:sldId id="280" r:id="rId21"/>
    <p:sldId id="271" r:id="rId22"/>
    <p:sldId id="262" r:id="rId23"/>
    <p:sldId id="284" r:id="rId24"/>
    <p:sldId id="285" r:id="rId25"/>
    <p:sldId id="286" r:id="rId26"/>
    <p:sldId id="394" r:id="rId27"/>
    <p:sldId id="287" r:id="rId28"/>
    <p:sldId id="289" r:id="rId29"/>
    <p:sldId id="288" r:id="rId30"/>
    <p:sldId id="395" r:id="rId31"/>
    <p:sldId id="396" r:id="rId32"/>
    <p:sldId id="397" r:id="rId33"/>
    <p:sldId id="398" r:id="rId34"/>
    <p:sldId id="399" r:id="rId35"/>
    <p:sldId id="400" r:id="rId36"/>
    <p:sldId id="401" r:id="rId37"/>
    <p:sldId id="402" r:id="rId38"/>
    <p:sldId id="403" r:id="rId39"/>
    <p:sldId id="404" r:id="rId40"/>
    <p:sldId id="405" r:id="rId41"/>
    <p:sldId id="290" r:id="rId42"/>
    <p:sldId id="321" r:id="rId43"/>
    <p:sldId id="322" r:id="rId44"/>
    <p:sldId id="312" r:id="rId45"/>
    <p:sldId id="313" r:id="rId46"/>
    <p:sldId id="537" r:id="rId47"/>
    <p:sldId id="323" r:id="rId48"/>
    <p:sldId id="314" r:id="rId49"/>
    <p:sldId id="406" r:id="rId50"/>
    <p:sldId id="538" r:id="rId51"/>
    <p:sldId id="407" r:id="rId52"/>
    <p:sldId id="409" r:id="rId53"/>
    <p:sldId id="315" r:id="rId54"/>
    <p:sldId id="324" r:id="rId55"/>
    <p:sldId id="451" r:id="rId56"/>
    <p:sldId id="448" r:id="rId57"/>
    <p:sldId id="449" r:id="rId58"/>
    <p:sldId id="450" r:id="rId59"/>
    <p:sldId id="452" r:id="rId60"/>
    <p:sldId id="454" r:id="rId61"/>
    <p:sldId id="466" r:id="rId62"/>
    <p:sldId id="336" r:id="rId63"/>
    <p:sldId id="327" r:id="rId64"/>
    <p:sldId id="328" r:id="rId65"/>
    <p:sldId id="329" r:id="rId66"/>
    <p:sldId id="330" r:id="rId67"/>
    <p:sldId id="331"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19"/>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4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435090" cy="69587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我国政府的职能和责任</a:t>
            </a:r>
          </a:p>
        </p:txBody>
      </p:sp>
      <p:sp>
        <p:nvSpPr>
          <p:cNvPr id="2" name="文本框 1"/>
          <p:cNvSpPr txBox="1"/>
          <p:nvPr/>
        </p:nvSpPr>
        <p:spPr>
          <a:xfrm>
            <a:off x="325120" y="985520"/>
            <a:ext cx="9611360" cy="3230245"/>
          </a:xfrm>
          <a:prstGeom prst="rect">
            <a:avLst/>
          </a:prstGeom>
          <a:noFill/>
        </p:spPr>
        <p:txBody>
          <a:bodyPr wrap="square" rtlCol="0">
            <a:spAutoFit/>
          </a:bodyPr>
          <a:lstStyle/>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1.我国政府的地位和性质</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我国政府是国家权力机关的执行机关,是国家行政机关,是人民的政府,是了解民情、反映民意、集中民智、珍惜民力、为人民服务的政府。</a:t>
            </a:r>
          </a:p>
          <a:p>
            <a:pPr algn="l" fontAlgn="auto">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324802" y="962660"/>
          <a:ext cx="11068050" cy="5547995"/>
        </p:xfrm>
        <a:graphic>
          <a:graphicData uri="http://schemas.openxmlformats.org/drawingml/2006/table">
            <a:tbl>
              <a:tblPr firstRow="1" bandRow="1">
                <a:tableStyleId>{5940675A-B579-460E-94D1-54222C63F5DA}</a:tableStyleId>
              </a:tblPr>
              <a:tblGrid>
                <a:gridCol w="2101215"/>
                <a:gridCol w="6276975"/>
                <a:gridCol w="2689860"/>
              </a:tblGrid>
              <a:tr h="56070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基本职能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1490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保障人民民主和维护国家长治久安(政治职能)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①保卫国家的独立与主权。②保护公民的生命安全及各种合法权益。③保护国家、企业和个人的合法财产不受侵犯。④保障人民民主,协调人民内部矛盾,依法打击违法犯罪活动,维护社会治安和社会秩序等。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维护国家的政治稳定,巩固人民民主专政的国家政权。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7238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组织社会主义经济建设(经济职能)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①宏观调控(通过制定财政政策和货币政策等保持经济持续健康发展)。②市场监管(依法对市场主体及其行为进行监督和管理,维护公平竞争的市场秩序)。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促进经济社会发展,提高生产力水平和人民生活水平。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75590" y="200660"/>
            <a:ext cx="9295130" cy="737235"/>
          </a:xfrm>
          <a:prstGeom prst="rect">
            <a:avLst/>
          </a:prstGeom>
          <a:noFill/>
        </p:spPr>
        <p:txBody>
          <a:bodyPr wrap="square" rtlCol="0">
            <a:spAutoFit/>
          </a:bodyPr>
          <a:lstStyle/>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2.我国政府的基本职能 </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[2020全国卷Ⅲ第16题]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24802" y="276860"/>
          <a:ext cx="10883900" cy="6160770"/>
        </p:xfrm>
        <a:graphic>
          <a:graphicData uri="http://schemas.openxmlformats.org/drawingml/2006/table">
            <a:tbl>
              <a:tblPr firstRow="1" bandRow="1">
                <a:tableStyleId>{5940675A-B579-460E-94D1-54222C63F5DA}</a:tableStyleId>
              </a:tblPr>
              <a:tblGrid>
                <a:gridCol w="2174240"/>
                <a:gridCol w="4987290"/>
                <a:gridCol w="3722370"/>
              </a:tblGrid>
              <a:tr h="48768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基本职能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13753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组织社会主义文化建设(文化职能)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宣传马克思主义科学理论和科学文化知识,引导人民抵制各种错误和腐朽思想的影响,提高全民族的思想道德素质和科学文化素质。②组织和发展教育、科技、文化、卫生、体育等各项事业,努力提高国家文化软实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保证社会主义经济建设的正确发展方向,为经济建设提供精神动力和智力支持。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8290">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加强社会建设(社会职能)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加快健全基本公共服务体系。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保证人民幼有所育、学有所教、劳有所得、病有所医、老有所养、住有所居、弱有所扶。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726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推进生态文明建设(生态职能)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坚持节约资源和保护环境的基本国策。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为人民创造良好的生产生活环境。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6735" y="586740"/>
            <a:ext cx="10761980" cy="4615815"/>
          </a:xfrm>
          <a:prstGeom prst="rect">
            <a:avLst/>
          </a:prstGeom>
          <a:noFill/>
        </p:spPr>
        <p:txBody>
          <a:bodyPr wrap="square" rtlCol="0">
            <a:spAutoFit/>
          </a:bodyPr>
          <a:lstStyle/>
          <a:p>
            <a:pPr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政府的职能具有交叉性</a:t>
            </a:r>
            <a:endParaRPr lang="zh-CN" altLang="en-US"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政府的一项活动可能会同时体现多个职能,如政府加强公共文化、公共医疗卫生等设施建设,就同时体现了组织社会主义文化建设职能和加强社会建设职能。如果需要进行区分的话,一般要结合具体语境看政府采取措施的主要目的是什么。如果目的侧重于提高国家文化软实力和公民素养等方面,则体现文化职能;如果目的侧重于健全社会公共服务体系,促进社会公平等方面,则体现社会职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05" y="332105"/>
            <a:ext cx="1178306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指点迷津</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经济职能中的宏观调控与经济生活中宏观调控的关系</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1.政府组织社会主义经济建设的职能并不意味着政府可直接干预、管理经济活动。政府对经济的管理是以宏观调控为主的间接引导,主要依靠经济手段、法律手段,辅之以必要的行政手段。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在经济生活中,宏观调控的主体是国家,宏观调控的手段是经济手段和法律手段、行政手段等的综合运用,所以,宏观调控的实施者,除了政府,还需要司法机关的参与。经济生活中的宏观调控,通常也包括市场监管方面的内容。但在政治生活中,强调行使职能的主体是政府,因而经济职能中宏观调控的实施者只能是政府。同时,政府的经济职能包括宏观调控和市场监管两大方面。</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4490" y="308610"/>
            <a:ext cx="11213465" cy="5908040"/>
          </a:xfrm>
          <a:prstGeom prst="rect">
            <a:avLst/>
          </a:prstGeom>
          <a:noFill/>
        </p:spPr>
        <p:txBody>
          <a:bodyPr wrap="square" rtlCol="0">
            <a:spAutoFit/>
          </a:bodyPr>
          <a:lstStyle/>
          <a:p>
            <a:pPr fontAlgn="auto">
              <a:lnSpc>
                <a:spcPct val="150000"/>
              </a:lnSpc>
            </a:pPr>
            <a:r>
              <a:rPr lang="zh-CN" altLang="en-US" sz="2800" b="1" spc="-100">
                <a:solidFill>
                  <a:schemeClr val="tx1"/>
                </a:solidFill>
                <a:uFillTx/>
                <a:latin typeface="微软雅黑" panose="020B0503020204020204" charset="-122"/>
                <a:ea typeface="微软雅黑" panose="020B0503020204020204" charset="-122"/>
                <a:cs typeface="微软雅黑" panose="020B0503020204020204" charset="-122"/>
              </a:rPr>
              <a:t>3.转变政府职能,建设服务型政府 </a:t>
            </a:r>
            <a:r>
              <a:rPr lang="zh-CN" altLang="en-US" sz="2800" spc="-100">
                <a:solidFill>
                  <a:srgbClr val="FF0000"/>
                </a:solidFill>
                <a:uFillTx/>
                <a:latin typeface="微软雅黑" panose="020B0503020204020204" charset="-122"/>
                <a:ea typeface="微软雅黑" panose="020B0503020204020204" charset="-122"/>
                <a:cs typeface="微软雅黑" panose="020B0503020204020204" charset="-122"/>
              </a:rPr>
              <a:t>[2020全国卷Ⅱ第16题]</a:t>
            </a:r>
          </a:p>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(1)我国正在深化机构改革和行政体制改革,转变政府职能,深化简政放权,创新监管方式,增强政府公信力和执行力,建设人民满意的服务型政府。</a:t>
            </a:r>
          </a:p>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(2)各级政府必须在党的领导下,在法治轨道上开展工作,政府履行基本职能,有效发挥作用,并不意味着政府包办一切。</a:t>
            </a:r>
          </a:p>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(3)政府转变职能时要注意:一是顺应社会主义市场经济和社会发展的要求,简政放权,优化职能,有进有退,有所为有所不为,对支持市场作用发挥以及覆盖全社会的、涉及人民群众切身利益的管理和服务职能要不断强化,把政府不该管、不必管的事交给企业、社会和中介组织等;二是合理划分政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4070" y="660400"/>
            <a:ext cx="10619105" cy="3969385"/>
          </a:xfrm>
          <a:prstGeom prst="rect">
            <a:avLst/>
          </a:prstGeom>
          <a:noFill/>
        </p:spPr>
        <p:txBody>
          <a:bodyPr wrap="square" rtlCol="0">
            <a:spAutoFit/>
          </a:bodyPr>
          <a:lstStyle/>
          <a:p>
            <a:pPr fontAlgn="auto">
              <a:lnSpc>
                <a:spcPct val="150000"/>
              </a:lnSpc>
            </a:pPr>
            <a:r>
              <a:rPr lang="zh-CN" altLang="en-US" sz="2800" spc="-100">
                <a:uFillTx/>
                <a:latin typeface="微软雅黑" panose="020B0503020204020204" charset="-122"/>
                <a:ea typeface="微软雅黑" panose="020B0503020204020204" charset="-122"/>
                <a:cs typeface="微软雅黑" panose="020B0503020204020204" charset="-122"/>
                <a:sym typeface="+mn-ea"/>
              </a:rPr>
              <a:t>部门之间的职责分工,避免行政管理部门之间因职责划分不清而导致监管缺失、监管资源分散等,不断提高行政管理效率;三是坚持依法行政,坚持法定职责必须为,法无授权不可为。</a:t>
            </a: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altLang="en-US" sz="2800">
                <a:latin typeface="微软雅黑" panose="020B0503020204020204" charset="-122"/>
                <a:ea typeface="微软雅黑" panose="020B0503020204020204" charset="-122"/>
                <a:cs typeface="微软雅黑" panose="020B0503020204020204" charset="-122"/>
              </a:rPr>
              <a:t>转变政府职能并不是要强化或弱化政府职能。政府职能是该强化或弱化还是保持不变,要坚持从实际出发。政府应依法履行职责,既不能“越位”,也不能“错位”“缺位”。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5630" y="502920"/>
            <a:ext cx="10800080" cy="5262245"/>
          </a:xfrm>
          <a:prstGeom prst="rect">
            <a:avLst/>
          </a:prstGeom>
          <a:noFill/>
        </p:spPr>
        <p:txBody>
          <a:bodyPr wrap="square" rtlCol="0">
            <a:spAutoFit/>
          </a:bodyPr>
          <a:lstStyle/>
          <a:p>
            <a:pP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名词释义</a:t>
            </a: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b="1">
                <a:latin typeface="微软雅黑" panose="020B0503020204020204" charset="-122"/>
                <a:ea typeface="微软雅黑" panose="020B0503020204020204" charset="-122"/>
                <a:cs typeface="微软雅黑" panose="020B0503020204020204" charset="-122"/>
              </a:rPr>
              <a:t>放管服</a:t>
            </a: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1.内容:“放管服”是简政放权、放管结合、优化服务的简称。“放”指中央政府下放行政权,减少没有法律依据和法律授权的行政权;厘清多个部门重复管理的行政权。“管”指政府部门创新和加强监管职能,利用新技术新体制加强监管体制创新。“服”指转变政府职能,减少政府对市场的干预,将市场的事交给市场来决定,减少对市场主体过多的行政审批等行为,降低市场主体的市场运行行政成本,激发市场主体的活力和创新能力。</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nvSpPr>
        <p:spPr>
          <a:xfrm>
            <a:off x="546100" y="440690"/>
            <a:ext cx="1069276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2.重要性:“放管服”改革是全面深化改革特别是供给侧结构性改革的重要内容,是转变政府职能的重要抓手,是推进经济体制改革、处理好政府和市场关系的关键所在。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3.政府怎样把“放管服”改革向纵深方向推进?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积极履行政府职能,优化公共管理服务,打造服务型政府,做到不越位、不错位、不缺位。②坚持对人民负责的原则,坚持为人民服务的宗旨。③坚持依法行政,审慎行使权力,科学民主决策,简政放权,提高实效。④完善政府各项监管服务制度,健全权力运行的制约和监督体系,自觉接受监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696595" y="365760"/>
            <a:ext cx="10654665"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4.我国政府的宗旨和工作的基本原则</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[2017江苏高考第14题]</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(1)政府的宗旨:为人民服务。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(2)政府工作的基本原则:对人民负责。</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(3)准确把握对人民负责原则三项要求之间的关系。</a:t>
            </a:r>
            <a:endParaRPr lang="zh-CN" altLang="en-US" sz="2800"/>
          </a:p>
        </p:txBody>
      </p:sp>
      <p:graphicFrame>
        <p:nvGraphicFramePr>
          <p:cNvPr id="3" name="表格 2"/>
          <p:cNvGraphicFramePr/>
          <p:nvPr>
            <p:custDataLst>
              <p:tags r:id="rId1"/>
            </p:custDataLst>
          </p:nvPr>
        </p:nvGraphicFramePr>
        <p:xfrm>
          <a:off x="696912" y="3042285"/>
          <a:ext cx="10798810" cy="3443605"/>
        </p:xfrm>
        <a:graphic>
          <a:graphicData uri="http://schemas.openxmlformats.org/drawingml/2006/table">
            <a:tbl>
              <a:tblPr firstRow="1" bandRow="1">
                <a:tableStyleId>{5940675A-B579-460E-94D1-54222C63F5DA}</a:tableStyleId>
              </a:tblPr>
              <a:tblGrid>
                <a:gridCol w="494665"/>
                <a:gridCol w="1469390"/>
                <a:gridCol w="4382135"/>
                <a:gridCol w="4452620"/>
              </a:tblGrid>
              <a:tr h="6438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具体内容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侧重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997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坚持为人民服务的工作态度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坚持为人民服务的工作态度,一是政府工作人员在执行公务过程中,必须深入群众,关注民生,体察民情,尊重民意;二是政府工作人员不能损害人民利益,违法失职行为要受到追究。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工作态度讲的是出发点的问题,侧重于思想和态度上“为民”,反对官僚主义。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sym typeface="+mn-ea"/>
              </a:rPr>
              <a:t>专题六  为人民服务的政府</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635952" y="460375"/>
          <a:ext cx="10968355" cy="5930265"/>
        </p:xfrm>
        <a:graphic>
          <a:graphicData uri="http://schemas.openxmlformats.org/drawingml/2006/table">
            <a:tbl>
              <a:tblPr firstRow="1" bandRow="1">
                <a:tableStyleId>{5940675A-B579-460E-94D1-54222C63F5DA}</a:tableStyleId>
              </a:tblPr>
              <a:tblGrid>
                <a:gridCol w="467360"/>
                <a:gridCol w="1686560"/>
                <a:gridCol w="4335145"/>
                <a:gridCol w="4479290"/>
              </a:tblGrid>
              <a:tr h="414020">
                <a:tc>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具体内容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侧重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2882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树立求真务实的工作作风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我们的政府不断健全基本公共服务体系,提高行政效率,增强服务意识,努力使政府的各项工作经得起实践、群众和历史的检验。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工作作风讲的是工作是否落实的问题,侧重于工作过程和结果上“惠民”,有实效,反对停留在口头或文件上,反对做表面文章、搞形式主义。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901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坚持从群众中来到群众中去的工作方法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政府通过各种途径,依托各种群众组织、社会团体广泛收集群众的意见和建议,认真对待群众的来信来访,为群众诚心诚意办实事,尽心竭力解难题,坚持不懈做好事。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工作方法讲的是怎样开展工作的问题,侧重于工作的过程和方法“靠民”,反对主观主义。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三者统一于政府的工作过程之中,共同体现政府为人民服务的宗旨和对人民负责的工作原则。坚持为人民服务的工作态度是前提,树立求真务实的工作作风是关键,坚持从群众中来到群众中去的工作方法是保障。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43255" y="549910"/>
            <a:ext cx="10485755" cy="5908040"/>
          </a:xfrm>
          <a:prstGeom prst="rect">
            <a:avLst/>
          </a:prstGeom>
          <a:noFill/>
        </p:spPr>
        <p:txBody>
          <a:bodyPr wrap="square" rtlCol="0">
            <a:spAutoFit/>
          </a:bodyPr>
          <a:lstStyle/>
          <a:p>
            <a:pPr fontAlgn="auto">
              <a:lnSpc>
                <a:spcPct val="150000"/>
              </a:lnSpc>
            </a:pPr>
            <a:r>
              <a:rPr lang="zh-CN" altLang="en-US"/>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解题指导</a:t>
            </a:r>
            <a:endParaRPr lang="zh-CN" altLang="en-US" sz="2800" b="1">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考生在解题时要注意“政府如何坚持对人民负责的原则”与   “政府如何对人民负责”是两个不同的界定。</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1.“政府如何坚持对人民负责的原则”应从政府要坚持为人民服务的工作态度、树立求真务实的工作作风、坚持从群众中来到群众中去的工作方法三个角度分析。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2.“政府如何对人民负责”应从政府要履行职能、依法行政、科学民主依法决策、接受监督等角度进行分析。</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66065" y="319405"/>
            <a:ext cx="11197590" cy="737235"/>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(4)政府为公民提供的求助或投诉的途径。</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421957" y="1083310"/>
          <a:ext cx="10413365" cy="5359400"/>
        </p:xfrm>
        <a:graphic>
          <a:graphicData uri="http://schemas.openxmlformats.org/drawingml/2006/table">
            <a:tbl>
              <a:tblPr firstRow="1" bandRow="1">
                <a:tableStyleId>{5940675A-B579-460E-94D1-54222C63F5DA}</a:tableStyleId>
              </a:tblPr>
              <a:tblGrid>
                <a:gridCol w="964565"/>
                <a:gridCol w="3094990"/>
                <a:gridCol w="2972435"/>
                <a:gridCol w="3381375"/>
              </a:tblGrid>
              <a:tr h="8928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途径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开设热线电话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设立信访部门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依法建立行政裁决制度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665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政府向社会公布市长、区长等专线电话和各行政职能部门的热线电话,并且对受理时间和受理范围作出了详细规定。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政府接收群众来信,听取群众的声音,为群众排忧解难。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遇到与行政管理有关的民事纠纷无法协调时,公民可以依法要求政府作出行政裁决。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5.政府与公民</a:t>
            </a:r>
          </a:p>
        </p:txBody>
      </p:sp>
      <p:graphicFrame>
        <p:nvGraphicFramePr>
          <p:cNvPr id="2" name="表格 1"/>
          <p:cNvGraphicFramePr/>
          <p:nvPr>
            <p:custDataLst>
              <p:tags r:id="rId1"/>
            </p:custDataLst>
          </p:nvPr>
        </p:nvGraphicFramePr>
        <p:xfrm>
          <a:off x="636587" y="1254125"/>
          <a:ext cx="10688955" cy="5006340"/>
        </p:xfrm>
        <a:graphic>
          <a:graphicData uri="http://schemas.openxmlformats.org/drawingml/2006/table">
            <a:tbl>
              <a:tblPr firstRow="1" bandRow="1">
                <a:tableStyleId>{5940675A-B579-460E-94D1-54222C63F5DA}</a:tableStyleId>
              </a:tblPr>
              <a:tblGrid>
                <a:gridCol w="4829810"/>
                <a:gridCol w="5859145"/>
              </a:tblGrid>
              <a:tr h="6731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政府与公民的关系是什么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如何处理好政府与公民的关系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3324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从公民角度看:一方面,人们的社会生活受到政府的管理;另一方面,人们又享受着政府提供的服务。②从政府角度看:我国政府是便民利民的政府,贯彻对人民负责的工作原则,履行管理与服务两项职能,维护人民的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从公民角度看:了解政府的性质和职能;相信我们的政府是为人民服务的政府,支持政府的工作;寻求政府的帮助;监督政府的行为。②从政府角度看:转变政府职能,打造服务型政府;贯彻对人民负责的工作原则;坚持依法行政,自觉接受人民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06270"/>
            <a:ext cx="11515730" cy="203009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6.政府的性质、职能和责任的关系</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(1)国家性质、政府性质、政府职能、政府宗旨、政府原则、政府作用的关系。</a:t>
            </a:r>
          </a:p>
        </p:txBody>
      </p:sp>
      <p:pic>
        <p:nvPicPr>
          <p:cNvPr id="1401" name="18dyzx2zh5.jpg" descr="id:2147513482;FounderCES"/>
          <p:cNvPicPr>
            <a:picLocks noChangeAspect="1"/>
          </p:cNvPicPr>
          <p:nvPr/>
        </p:nvPicPr>
        <p:blipFill>
          <a:blip r:embed="rId2"/>
          <a:stretch>
            <a:fillRect/>
          </a:stretch>
        </p:blipFill>
        <p:spPr>
          <a:xfrm>
            <a:off x="1170940" y="2058670"/>
            <a:ext cx="8827770" cy="41313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(2)政府如何正确履行自身职能。</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①要切实履行自身的职能,并推动职能转变,建设服务型政府。</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②坚持对人民负责的原则,提高办事效率,增强服务意识。政府应该坚持为人民服务的工作态度,树立求真务实的工作作风,坚持从群众中来到群众中去的工作方法,为公民求助或投诉提供多种途径。</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③坚持依法行政,搞好自身建设。</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④自觉接受监督。政府接受监督是坚持依法行政、做好工作的必要保证。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435090" cy="6769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政府权力的行使与监督</a:t>
            </a:r>
          </a:p>
        </p:txBody>
      </p:sp>
      <p:sp>
        <p:nvSpPr>
          <p:cNvPr id="2" name="文本框 1"/>
          <p:cNvSpPr txBox="1"/>
          <p:nvPr/>
        </p:nvSpPr>
        <p:spPr>
          <a:xfrm>
            <a:off x="433705" y="808990"/>
            <a:ext cx="9611360"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1.政府依法行政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[2018江苏高考第18题]</a:t>
            </a:r>
          </a:p>
        </p:txBody>
      </p:sp>
      <p:graphicFrame>
        <p:nvGraphicFramePr>
          <p:cNvPr id="5" name="表格 4"/>
          <p:cNvGraphicFramePr/>
          <p:nvPr>
            <p:custDataLst>
              <p:tags r:id="rId1"/>
            </p:custDataLst>
          </p:nvPr>
        </p:nvGraphicFramePr>
        <p:xfrm>
          <a:off x="524192" y="1688465"/>
          <a:ext cx="10876915" cy="4884420"/>
        </p:xfrm>
        <a:graphic>
          <a:graphicData uri="http://schemas.openxmlformats.org/drawingml/2006/table">
            <a:tbl>
              <a:tblPr firstRow="1" bandRow="1">
                <a:tableStyleId>{5940675A-B579-460E-94D1-54222C63F5DA}</a:tableStyleId>
              </a:tblPr>
              <a:tblGrid>
                <a:gridCol w="1378585"/>
                <a:gridCol w="9498330"/>
              </a:tblGrid>
              <a:tr h="11023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政府及其工作人员的权力由法律授予,行使行政权力必须依据宪法和法律规定。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205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必要性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我国实行依法治国,建设社会主义法治国家。政府依法行政是贯彻依法治国方略、提高行政管理水平的基本要求,体现了对人民负责的原则。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615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具体要求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政府要坚持法定职责必须为、法无授权不可为,勇于负责、敢于担当,坚决纠正不作为、乱作为,坚决克服懒政、怠政,坚决惩处失职、渎职。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573087" y="570230"/>
          <a:ext cx="10767060" cy="5703570"/>
        </p:xfrm>
        <a:graphic>
          <a:graphicData uri="http://schemas.openxmlformats.org/drawingml/2006/table">
            <a:tbl>
              <a:tblPr firstRow="1" bandRow="1">
                <a:tableStyleId>{5940675A-B579-460E-94D1-54222C63F5DA}</a:tableStyleId>
              </a:tblPr>
              <a:tblGrid>
                <a:gridCol w="608330"/>
                <a:gridCol w="1049020"/>
                <a:gridCol w="9109710"/>
              </a:tblGrid>
              <a:tr h="190119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对人民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有利于保障人民群众的权利和自由。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011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有利于加强廉政建设,保证政府及其工作人员不变质,提高政府的权威;有利于防止行政权力的缺失和滥用,提高行政管理水平。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011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有利于带动全社会尊重法律、遵守法律、维护法律,推进社会主义民主法制建设。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9725" y="539115"/>
            <a:ext cx="1100391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依法治国、依法行政与依法执政的关系</a:t>
            </a:r>
          </a:p>
        </p:txBody>
      </p:sp>
      <p:graphicFrame>
        <p:nvGraphicFramePr>
          <p:cNvPr id="4" name="表格 3"/>
          <p:cNvGraphicFramePr/>
          <p:nvPr>
            <p:custDataLst>
              <p:tags r:id="rId1"/>
            </p:custDataLst>
          </p:nvPr>
        </p:nvGraphicFramePr>
        <p:xfrm>
          <a:off x="441642" y="1330325"/>
          <a:ext cx="10568305" cy="4610100"/>
        </p:xfrm>
        <a:graphic>
          <a:graphicData uri="http://schemas.openxmlformats.org/drawingml/2006/table">
            <a:tbl>
              <a:tblPr firstRow="1" bandRow="1">
                <a:tableStyleId>{5940675A-B579-460E-94D1-54222C63F5DA}</a:tableStyleId>
              </a:tblPr>
              <a:tblGrid>
                <a:gridCol w="604520"/>
                <a:gridCol w="603250"/>
                <a:gridCol w="2438400"/>
                <a:gridCol w="2916555"/>
                <a:gridCol w="4005580"/>
              </a:tblGrid>
              <a:tr h="72771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依法治国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依法行政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依法执政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823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广大人民群众在党的领导下,依照宪法和法律规定,管理国家事务、管理经济文化事业、管理社会事务。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政府及其工作人员的权力由法律授予,行使行政权力必须依据宪法和法律规定。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中国共产党坚持依法治国,领导立法,带头守法,保证执法,不断推进国家经济、政治、文化、社会生活的法治化、规范化。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02602" y="503555"/>
          <a:ext cx="10567035" cy="5302250"/>
        </p:xfrm>
        <a:graphic>
          <a:graphicData uri="http://schemas.openxmlformats.org/drawingml/2006/table">
            <a:tbl>
              <a:tblPr firstRow="1" bandRow="1">
                <a:tableStyleId>{5940675A-B579-460E-94D1-54222C63F5DA}</a:tableStyleId>
              </a:tblPr>
              <a:tblGrid>
                <a:gridCol w="652780"/>
                <a:gridCol w="554990"/>
                <a:gridCol w="2366645"/>
                <a:gridCol w="2849880"/>
                <a:gridCol w="4142740"/>
              </a:tblGrid>
              <a:tr h="675640">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依法治国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依法行政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依法执政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32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r>
                        <a:rPr lang="zh-CN" altLang="en-US" sz="2400" b="0">
                          <a:solidFill>
                            <a:srgbClr val="000000"/>
                          </a:solidFill>
                          <a:latin typeface="微软雅黑" panose="020B0503020204020204" charset="-122"/>
                          <a:ea typeface="微软雅黑" panose="020B0503020204020204" charset="-122"/>
                          <a:cs typeface="NEU-BZ-S92" charset="0"/>
                        </a:rPr>
                        <a:t>区       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全体人民群众,范围最广。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政府及其工作人员。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中国共产党。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3337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三者都是依照宪法和法律的规定,都体现了对法律的尊重和崇尚法律权威;依法行政和依法执政都是贯彻依法治国基本方略的体现。依法治国是党领导人民治理国家的基本方略,为依法行政创造了前提条件。依法执政是中国共产党执政的基本方式。依法治国首先要坚持依宪治国,依法执政首先要坚持依宪执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我国政府的职能和责任</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政府权力的行使与监督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法治政府建设的标准、措施和意义[新教材内容]</a:t>
            </a:r>
            <a:r>
              <a:rPr lang="zh-CN" altLang="en-US" sz="2400">
                <a:latin typeface="微软雅黑" panose="020B0503020204020204" charset="-122"/>
                <a:ea typeface="微软雅黑" panose="020B0503020204020204" charset="-122"/>
                <a:cs typeface="微软雅黑" panose="020B0503020204020204" charset="-122"/>
              </a:rPr>
              <a:t/>
            </a:r>
            <a:br>
              <a:rPr lang="zh-CN" altLang="en-US" sz="24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1.法治政府建设的标准</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(1)职能科学;(2)权责法定;(3)执法严明;(4)公开公正;(5)廉洁高效;(6)守法诚信。</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2.法治政府建设的要求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(1)建设法治政府,就要把政府工作全面纳入法治轨道,让政府用法治思维和法治方式履行职责,确保行政权在法治框架内运行。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(2)各级政府及其工作人员要坚持有法必依、执法必严、违法必究,严格规范公正文明执法,规范执法自由裁量权,加大关系群众切身利益的重点领域执法力度。</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(3)具体要求。</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①依法全面履行政府职能。②完善依法行政制度体系。③推进行政决策科学化、民主化、法治化。④严格规范公正文明执法。⑤强化对行政权力的制约和监督。⑥全面提高政府工作人员法治思维和依法行政能力。</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478780"/>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3.法治政府建设的意义</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(1)对政府自身:通过建设法治政府,能够督促政府更好地行使权力,积极履行职责,提高行政服务水平,实现善政。</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(2)与群众关系:通过建设法治政府,能够更好地促进政府和公民、社会组织的沟通,形成互信互助的新型官民关系。</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(3)对社会:通过建设法治政府,可以切实保障社会公平正义,促进社会稳定和谐,使人民群众生活得更加幸福、更有尊严。</a:t>
            </a:r>
            <a:r>
              <a:rPr lang="zh-CN" altLang="en-US" sz="3730">
                <a:latin typeface="微软雅黑" panose="020B0503020204020204" charset="-122"/>
                <a:ea typeface="微软雅黑" panose="020B0503020204020204" charset="-122"/>
                <a:cs typeface="微软雅黑" panose="020B0503020204020204" charset="-122"/>
              </a:rPr>
              <a:t/>
            </a:r>
            <a:br>
              <a:rPr lang="zh-CN" altLang="en-US" sz="3730">
                <a:latin typeface="微软雅黑" panose="020B0503020204020204" charset="-122"/>
                <a:ea typeface="微软雅黑" panose="020B0503020204020204" charset="-122"/>
                <a:cs typeface="微软雅黑" panose="020B0503020204020204" charset="-122"/>
              </a:rPr>
            </a:b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2.科学决策、民主决策、依法决策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[2020山东高考第6题]</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含义:①科学决策,就是要坚持从实际出发,运用科学方法,尊重客观规律,保证决策符合经济社会发展的客观实际和需要;②民主决策,就是要坚持民主集中制,贯彻群众路线,保障人民群众通过多种途径参与决策,保证决策符合最大多数人的利益;③依法决策,就是要坚持各项决策严格遵守宪法和法律规定,保证决策权限合法、程序合法、实体合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(2)侧重点:科学决策侧重于决策的科学性,民主决策侧重于决策的透明与公众参与,依法决策侧重于决策的内容和程序符合法律要求。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(3)具体要求。</a:t>
            </a:r>
          </a:p>
        </p:txBody>
      </p:sp>
      <p:graphicFrame>
        <p:nvGraphicFramePr>
          <p:cNvPr id="4" name="表格 3"/>
          <p:cNvGraphicFramePr/>
          <p:nvPr>
            <p:custDataLst>
              <p:tags r:id="rId1"/>
            </p:custDataLst>
          </p:nvPr>
        </p:nvGraphicFramePr>
        <p:xfrm>
          <a:off x="660717" y="1181100"/>
          <a:ext cx="10616565" cy="4759325"/>
        </p:xfrm>
        <a:graphic>
          <a:graphicData uri="http://schemas.openxmlformats.org/drawingml/2006/table">
            <a:tbl>
              <a:tblPr firstRow="1" bandRow="1">
                <a:tableStyleId>{5940675A-B579-460E-94D1-54222C63F5DA}</a:tableStyleId>
              </a:tblPr>
              <a:tblGrid>
                <a:gridCol w="2204085"/>
                <a:gridCol w="8412480"/>
              </a:tblGrid>
              <a:tr h="6750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三个决策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39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科学决策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不断完善决策信息和智力支持系统,提高决策的科学性。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27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民主决策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增强决策透明度和公众参与度,使决策能够更好地反映民意、集中民智。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437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依法决策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确保决策制度科学、程序正当、过程公开、责任明确。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3335">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注意:政府的决策关系着国计民生。为减少决策的失误,我国政府正在建立健全决策问责和纠错制度,凡是损害群众利益的做法都要坚决防止和纠正。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3.对政府权力进行制约和监督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[2017全国卷Ⅲ第18题]</a:t>
            </a:r>
          </a:p>
        </p:txBody>
      </p:sp>
      <p:graphicFrame>
        <p:nvGraphicFramePr>
          <p:cNvPr id="4" name="表格 3"/>
          <p:cNvGraphicFramePr/>
          <p:nvPr>
            <p:custDataLst>
              <p:tags r:id="rId1"/>
            </p:custDataLst>
          </p:nvPr>
        </p:nvGraphicFramePr>
        <p:xfrm>
          <a:off x="519112" y="852170"/>
          <a:ext cx="10861675" cy="5575935"/>
        </p:xfrm>
        <a:graphic>
          <a:graphicData uri="http://schemas.openxmlformats.org/drawingml/2006/table">
            <a:tbl>
              <a:tblPr firstRow="1" bandRow="1">
                <a:tableStyleId>{5940675A-B579-460E-94D1-54222C63F5DA}</a:tableStyleId>
              </a:tblPr>
              <a:tblGrid>
                <a:gridCol w="421640"/>
                <a:gridCol w="868045"/>
                <a:gridCol w="9571990"/>
              </a:tblGrid>
              <a:tr h="118681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为什么</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根本原因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我国是人民当家作主的国家,政府的权力是人民赋予的,因此,政府必须自觉地接受人民监督,确保权力用于为人民谋利益。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3733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必要性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权力是把双刃剑。政府权力运用得好,可以指挥得法、令行禁止、造福人民,权力一旦被滥用,超越了法律的界限,就会滋生腐败,贻害无穷。为了防止权力的滥用,需要对权力进行制约和监督。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286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政府接受</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监督</a:t>
                      </a:r>
                      <a:r>
                        <a:rPr lang="en-US" sz="2400" b="0">
                          <a:solidFill>
                            <a:srgbClr val="000000"/>
                          </a:solidFill>
                          <a:latin typeface="微软雅黑" panose="020B0503020204020204" charset="-122"/>
                          <a:ea typeface="微软雅黑" panose="020B0503020204020204" charset="-122"/>
                          <a:cs typeface="微软雅黑" panose="020B0503020204020204" charset="-122"/>
                        </a:rPr>
                        <a:t>是坚持依法行政、做好工作的必要保证。政府只有接受监督,才能更好地合民意、集民智、聚民心,作出正确的决策;才能提高行政水平和工作效率,防止和减少工作失误;才能防止滥用权力,防止以权谋私、权钱交易等腐败行为,保证清正廉洁;才能真正做到权为民所用,造福人民,建立起一个具有权威的政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737235" y="1447165"/>
          <a:ext cx="10741660" cy="3585210"/>
        </p:xfrm>
        <a:graphic>
          <a:graphicData uri="http://schemas.openxmlformats.org/drawingml/2006/table">
            <a:tbl>
              <a:tblPr firstRow="1" bandRow="1">
                <a:tableStyleId>{5940675A-B579-460E-94D1-54222C63F5DA}</a:tableStyleId>
              </a:tblPr>
              <a:tblGrid>
                <a:gridCol w="1494155"/>
                <a:gridCol w="9247505"/>
              </a:tblGrid>
              <a:tr h="35852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怎么办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关键是健全权力运行的制约和监督体系。这个体系,一靠民主,二靠法制,二者缺一不可。②建立全面的行政监督体系。③我国政府全面推进政务公开。政府坚持以公开为常态、不公开为例外原则,推进决策公开、执行公开、管理公开、服务公开、结果公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4.我国的行政监督体系</a:t>
            </a:r>
          </a:p>
        </p:txBody>
      </p:sp>
      <p:graphicFrame>
        <p:nvGraphicFramePr>
          <p:cNvPr id="4" name="表格 3"/>
          <p:cNvGraphicFramePr/>
          <p:nvPr>
            <p:custDataLst>
              <p:tags r:id="rId1"/>
            </p:custDataLst>
          </p:nvPr>
        </p:nvGraphicFramePr>
        <p:xfrm>
          <a:off x="345122" y="828040"/>
          <a:ext cx="11356975" cy="5567680"/>
        </p:xfrm>
        <a:graphic>
          <a:graphicData uri="http://schemas.openxmlformats.org/drawingml/2006/table">
            <a:tbl>
              <a:tblPr firstRow="1" bandRow="1">
                <a:tableStyleId>{5940675A-B579-460E-94D1-54222C63F5DA}</a:tableStyleId>
              </a:tblPr>
              <a:tblGrid>
                <a:gridCol w="1062355"/>
                <a:gridCol w="2219960"/>
                <a:gridCol w="8074660"/>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行政系统外部监督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国家权力机关的监督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最具权威、最高层次的监督。政府接受权力机关的监督,实质上是接受人民的监督。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21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中国共产党的党内监督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主要通过《中国共产党党内监督条例》对党员干部进行监督。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国家司法机关的监督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一是人民法院通过行政诉讼,审查行政行为的合法性,纠正行政违法行为,监督政府依法行政;二是人民检察院、人民法院通过追究惩治职务犯罪,防范和纠正政府工作人员违法犯罪行为,保证落实依法行政。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99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人民政协的监督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政府认真听取民主党派、工商联和无党派人士的意见。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57187" y="524510"/>
          <a:ext cx="10725150" cy="5242560"/>
        </p:xfrm>
        <a:graphic>
          <a:graphicData uri="http://schemas.openxmlformats.org/drawingml/2006/table">
            <a:tbl>
              <a:tblPr firstRow="1" bandRow="1">
                <a:tableStyleId>{5940675A-B579-460E-94D1-54222C63F5DA}</a:tableStyleId>
              </a:tblPr>
              <a:tblGrid>
                <a:gridCol w="1064260"/>
                <a:gridCol w="2335530"/>
                <a:gridCol w="7325360"/>
              </a:tblGrid>
              <a:tr h="49466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400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行政系统外部监督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国家监察机关的监督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监督所有行使公权力的公职人员,独立行使监察权。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40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社会与公民的监督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包括人民团体和群众组织的监督、公民监督和新闻舆论监督等。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36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行政系统内部监督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行政机关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主要由上级政府、审计部门、下级政府的监督组成。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br>
              <a:rPr lang="zh-CN" altLang="en-US" sz="2800" b="1">
                <a:solidFill>
                  <a:srgbClr val="FF0000"/>
                </a:solidFill>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1.国家监察机关的监督</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(1)目的:加强党对反腐败工作的集中统一领导,实现对所有行使公权力的公职人员监察全覆盖,推动反腐败斗争深入发展,进一步增强人民群众对党的信心和信赖,厚植党执政的政治基础。</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(2)性质:行政系统外部的监督和国家机关的监督。</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政府的职能和责任</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权力的行使与监督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2.各类监督的效力和作用</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(1)国家权力机关、国家监察机关、国家司法机关及行政系统内部的监督具有明显的强制性和法律效力。</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(2)人民政协作为爱国统一战线组织,具有民主监督的职能,社会与公民有民主监督的权利,但不具有强制性和法律效力。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(3)中国共产党的党内监督,虽不具有法律效力,但可通过党规党纪对党员干部进行有效制约,并可向国家权力机关提出相应建议,最终形成强有力的监督。</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7970" y="343535"/>
            <a:ext cx="1098423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cs typeface="微软雅黑" panose="020B0503020204020204" charset="-122"/>
              </a:rPr>
              <a:t>5.政务公开,自觉接受人民的监督 </a:t>
            </a:r>
            <a:r>
              <a:rPr lang="zh-CN" altLang="en-US" sz="2400">
                <a:latin typeface="微软雅黑" panose="020B0503020204020204" charset="-122"/>
                <a:ea typeface="微软雅黑" panose="020B0503020204020204" charset="-122"/>
                <a:cs typeface="微软雅黑" panose="020B0503020204020204" charset="-122"/>
              </a:rPr>
              <a:t>[2017江苏高考第15题]</a:t>
            </a:r>
          </a:p>
        </p:txBody>
      </p:sp>
      <p:graphicFrame>
        <p:nvGraphicFramePr>
          <p:cNvPr id="6" name="表格 5"/>
          <p:cNvGraphicFramePr/>
          <p:nvPr>
            <p:custDataLst>
              <p:tags r:id="rId1"/>
            </p:custDataLst>
          </p:nvPr>
        </p:nvGraphicFramePr>
        <p:xfrm>
          <a:off x="469900" y="974725"/>
          <a:ext cx="10851515" cy="4972050"/>
        </p:xfrm>
        <a:graphic>
          <a:graphicData uri="http://schemas.openxmlformats.org/drawingml/2006/table">
            <a:tbl>
              <a:tblPr firstRow="1" bandRow="1">
                <a:tableStyleId>{5940675A-B579-460E-94D1-54222C63F5DA}</a:tableStyleId>
              </a:tblPr>
              <a:tblGrid>
                <a:gridCol w="961390"/>
                <a:gridCol w="9890125"/>
              </a:tblGrid>
              <a:tr h="9150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政府更好地为人民服务。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110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政府全面推进政务公开,坚持以公开为常态、不公开为例外原则,推进决策公开、执行公开、管理公开、服务公开、结果公开。例如,近年来,我国一些省市陆续开通的政府门户网站,为公民查阅政府文件提供了有效平台。这一举措,深受群众欢迎,被人们称为政府的“阳光政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523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有利于规范政府及其工作人员的行政行为,提高政府的公信力;有利于更好地保障公民的知情权、参与权、表达权和监督权,便于公民监督政府的工作,维护自己的合法权益。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政府的职能和责任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权力的行使与监督</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49365"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政府的职能和责任</a:t>
            </a:r>
          </a:p>
        </p:txBody>
      </p:sp>
      <p:graphicFrame>
        <p:nvGraphicFramePr>
          <p:cNvPr id="5" name="表格 4"/>
          <p:cNvGraphicFramePr/>
          <p:nvPr>
            <p:custDataLst>
              <p:tags r:id="rId1"/>
            </p:custDataLst>
          </p:nvPr>
        </p:nvGraphicFramePr>
        <p:xfrm>
          <a:off x="312737" y="986790"/>
          <a:ext cx="9991725" cy="4908550"/>
        </p:xfrm>
        <a:graphic>
          <a:graphicData uri="http://schemas.openxmlformats.org/drawingml/2006/table">
            <a:tbl>
              <a:tblPr firstRow="1" bandRow="1">
                <a:tableStyleId>{5940675A-B579-460E-94D1-54222C63F5DA}</a:tableStyleId>
              </a:tblPr>
              <a:tblGrid>
                <a:gridCol w="1771015"/>
                <a:gridCol w="8220710"/>
              </a:tblGrid>
              <a:tr h="304736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的职能和责任是近年高考的高频考点,常与我国的国家性质、公民的权利等知识结合起来综合考查。题型以选择题为主,非选择题也有所涉及,突出考查政治认同、科学精神核心素养。备考时,要结合政府简政放权的具体事例,掌握政府的职能、宗旨和原则以及我国服务型政府建设的具体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05727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1.政府的职能(社会职能、生态职能)</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2.政府的宗旨和原则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80391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如何建设服务型政府(措施、要求)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1　 [2020全国卷Ⅰ,16,4]信息时代,数据在经济社会生活中的作用越来越重要。在新一轮政府机构改革中,浙江、福建等省成立大数据管理局,负责统筹数据资源建设管理,协调全省政务信息化、电子政务建设,推进信息化发展和大数据融合应用、大数据相关产业发展和行业管理。创新设立大数据管理局旨在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①推动经济转型升级发展	②保障地方政府依法行政</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③改革完善基层行政体制	④优化地方政府职能配置</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B.①④	C.②③	D.③④</a:t>
            </a:r>
          </a:p>
        </p:txBody>
      </p:sp>
      <p:pic>
        <p:nvPicPr>
          <p:cNvPr id="1301" name="示例_1.jpg" descr="id:2147512732;FounderCES"/>
          <p:cNvPicPr>
            <a:picLocks noChangeAspect="1"/>
          </p:cNvPicPr>
          <p:nvPr/>
        </p:nvPicPr>
        <p:blipFill>
          <a:blip r:embed="rId2"/>
          <a:stretch>
            <a:fillRect/>
          </a:stretch>
        </p:blipFill>
        <p:spPr>
          <a:xfrm>
            <a:off x="628650" y="647700"/>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5077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400">
                <a:latin typeface="微软雅黑" panose="020B0503020204020204" charset="-122"/>
                <a:ea typeface="微软雅黑" panose="020B0503020204020204" charset="-122"/>
                <a:cs typeface="微软雅黑" panose="020B0503020204020204" charset="-122"/>
                <a:sym typeface="+mn-ea"/>
              </a:rPr>
              <a:t>大数据管理局负责推进信息化发展和大数据融合应用、大数据相关产业发展和行业管理,这说明创新设立大数据管理局旨在推动经济转型升级发展(促进经济高质量发展),①正确;大数据管理局负责统筹数据资源建设管理,协调全省政务信息化、电子政务建设,这说明创新设立大数据管理局是为了进一步优化地方政府职能配置(政府履行职能),④正确;材料强调的是优化政府职能,未涉及依法行政,②排除;大数据管理局不是基层行政机关,③错误。</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9725" y="3999230"/>
            <a:ext cx="1097788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485490"/>
            <a:ext cx="11515730" cy="184531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解题指导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本题属于经济、政治混杂型选择题,知识点明确,难度适中。解答此类试题,需要把选项与试题情境结合起来,关注它们之间的内在联系,综合高中政治四个模块的知识去理解试题。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4936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权力的行使与监督</a:t>
            </a:r>
          </a:p>
        </p:txBody>
      </p:sp>
      <p:graphicFrame>
        <p:nvGraphicFramePr>
          <p:cNvPr id="5" name="表格 4"/>
          <p:cNvGraphicFramePr/>
          <p:nvPr>
            <p:custDataLst>
              <p:tags r:id="rId1"/>
            </p:custDataLst>
          </p:nvPr>
        </p:nvGraphicFramePr>
        <p:xfrm>
          <a:off x="326072" y="865505"/>
          <a:ext cx="11109325" cy="5173345"/>
        </p:xfrm>
        <a:graphic>
          <a:graphicData uri="http://schemas.openxmlformats.org/drawingml/2006/table">
            <a:tbl>
              <a:tblPr firstRow="1" bandRow="1">
                <a:tableStyleId>{5940675A-B579-460E-94D1-54222C63F5DA}</a:tableStyleId>
              </a:tblPr>
              <a:tblGrid>
                <a:gridCol w="1967865"/>
                <a:gridCol w="9141460"/>
              </a:tblGrid>
              <a:tr h="294195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政府权力的行使与监督的考查频率较高。试题常以某地政府简政放权的具体举措为背景设置情境,突出考查政府依法行政的意义和要求、政府权力的行使与监督等内容。题型以选择题为主,难度适中,注重考查政治认同、科学精神核心素养。备考时,要注意结合我国政府依法行政的具体事例,加深对我国法治政府建设的理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11696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1.政府依法行政的意义、要求</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2.政府接受监督的意义</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3.我国的行政监督体系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111442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1.政府依法行政的意义</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2.政府如何坚持依法决策、科学决策、民主决策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　[2020全国卷Ⅱ,16,4]某市根据中央有关文件精神,推进行政执法权限和力量向基层延伸和下沉,强化乡镇和街道的统一指挥和统筹协调职责,整合原有站所、分局执法力量和资源,组建统一的综合行政执法机构,依法相对集中行使行政处罚权,以乡镇和街道名义开展执法工作。这一改革旨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①转变基层政府职能	　        ②强化基层司法机关权威</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③完善行政执法体制机制	　④提高基层政府执法效能</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B.①③	C.②④	D.③④</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295500"/>
            <a:ext cx="11515730" cy="35077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400">
                <a:latin typeface="微软雅黑" panose="020B0503020204020204" charset="-122"/>
                <a:ea typeface="微软雅黑" panose="020B0503020204020204" charset="-122"/>
                <a:cs typeface="微软雅黑" panose="020B0503020204020204" charset="-122"/>
                <a:sym typeface="+mn-ea"/>
              </a:rPr>
              <a:t>“行政执法权限和力量向基层延伸和下沉,强化乡镇和街道的统一指挥和统筹协调职责,整合原有站所、分局执法力量和资源,组建统一的综合行政执法机构,依法相对集中行使行政处罚权”表明这一改革旨在完善行政执法体制机制(政府坚持依法行政),提高基层政府的执法效能(提高政府执法效率),③④正确。转变基层政府职能是建设服务型政府的具体举措,不是目的,①不符合题意。材料没有涉及基层司法机关,②不符合题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8455" y="3803015"/>
            <a:ext cx="1111885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793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    启示类试题</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689450" y="365170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2763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以垃圾分类助力人居环境改善</a:t>
            </a:r>
          </a:p>
        </p:txBody>
      </p:sp>
      <p:sp>
        <p:nvSpPr>
          <p:cNvPr id="5" name="矩形 4">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181960"/>
            <a:ext cx="11515730" cy="239966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乡镇政府和街道办事处不是基层群众性自治组织,也不是司法机关。乡镇政府、街道办事处等所做的工作属于政府履行职能。推进行政执法权限和力量向基层延伸和下沉,强化乡镇和街道的统一指挥和统筹协调职责,有利于乡镇政府和街道办事处依法履行职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80365"/>
            <a:ext cx="11697970" cy="5908040"/>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3</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[2020全国卷Ⅲ,17,4] 2019年5月,某市人民检察院向市住房和城乡建设局送达有关规范公共租赁住房管理的检察建议书,指出本市存在违规领取公共租赁住房租赁补贴等情况,建议该局尽快出台公共租赁住房租赁标准实施细则,依法履行职责,并要求在收到建议书两个月内书面回复。这一事例表明</a:t>
            </a:r>
            <a:b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①政府职能部门应当接受司法机关的监督</a:t>
            </a:r>
            <a:b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②向行政机关提出检察建议书是检察机关的法定职责</a:t>
            </a:r>
            <a:b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③行政机关必须按照检察机关的建议安排自己的工作</a:t>
            </a:r>
            <a:b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④行政机关与检察机关的相互制约有利于提高社会治理水平</a:t>
            </a:r>
            <a:b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A.①②	B.①③	C.②④	D.③④</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400">
                <a:latin typeface="微软雅黑" panose="020B0503020204020204" charset="-122"/>
                <a:ea typeface="微软雅黑" panose="020B0503020204020204" charset="-122"/>
                <a:cs typeface="微软雅黑" panose="020B0503020204020204" charset="-122"/>
                <a:sym typeface="+mn-ea"/>
              </a:rPr>
              <a:t>本题考查检察机关对政府的监督。某市人民检察院向市住房和城乡建设局送达检察建议书,指出本市存在违规的情况,这体现了人民检察院对政府的监督(行政系统外部监督),①符合题意。某市人民检察院建议市住房和城乡建设局出台实施细则,依法履行职责,体现了人民检察院的法定职责,②符合题意。我国检察机关和行政机关之间没有隶属关系,但存在着监督与互相支持工作的关系。因此,行政机关要自觉接受检察机关的监督,根据自身实际,积极吸收检察机关的相关建议,但不是“必须按照检察机关的建议安排自己的工作”,③说法错误。我国检察机关可以监督行政机关,但不是相互制约,④说法错误。</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9725" y="5008245"/>
            <a:ext cx="11089640" cy="953135"/>
          </a:xfrm>
          <a:prstGeom prst="rect">
            <a:avLst/>
          </a:prstGeom>
          <a:noFill/>
        </p:spPr>
        <p:txBody>
          <a:bodyPr wrap="square" rtlCol="0" anchor="t">
            <a:spAutoFit/>
          </a:bodyPr>
          <a:lstStyle/>
          <a:p>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r>
              <a:rPr lang="zh-CN" altLang="en-US" sz="2800" b="1">
                <a:latin typeface="微软雅黑" panose="020B0503020204020204" charset="-122"/>
                <a:ea typeface="微软雅黑" panose="020B0503020204020204" charset="-122"/>
                <a:cs typeface="微软雅黑" panose="020B0503020204020204" charset="-122"/>
                <a:sym typeface="+mn-ea"/>
              </a:rPr>
              <a:t/>
            </a:r>
            <a:br>
              <a:rPr lang="zh-CN" altLang="en-US" sz="2800" b="1">
                <a:latin typeface="微软雅黑" panose="020B0503020204020204" charset="-122"/>
                <a:ea typeface="微软雅黑" panose="020B0503020204020204" charset="-122"/>
                <a:cs typeface="微软雅黑" panose="020B0503020204020204" charset="-122"/>
                <a:sym typeface="+mn-ea"/>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94710"/>
            <a:ext cx="11515730" cy="332295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lang="zh-CN" altLang="en-US" sz="2800">
                <a:latin typeface="微软雅黑" panose="020B0503020204020204" charset="-122"/>
                <a:ea typeface="微软雅黑" panose="020B0503020204020204" charset="-122"/>
                <a:cs typeface="微软雅黑" panose="020B0503020204020204" charset="-122"/>
                <a:sym typeface="+mn-ea"/>
              </a:rPr>
              <a:t>政府要自觉接受行政系统内部、外部的监督,国家检察机关(人民检察院)对其监督属于行政系统外部监督,有利于政府改进工作。本题需要特别注意②③④三个选项,关于人民检察院的职责、检察院与政府之间的关系需要考生结合民主集中制原则加以理解和辨别。</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8450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   启示类试题</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gn="just">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以垃圾分类助力人居环境改善</a:t>
            </a:r>
          </a:p>
        </p:txBody>
      </p:sp>
      <p:sp>
        <p:nvSpPr>
          <p:cNvPr id="6" name="文本框 5"/>
          <p:cNvSpPr txBox="1"/>
          <p:nvPr/>
        </p:nvSpPr>
        <p:spPr>
          <a:xfrm>
            <a:off x="0" y="2859405"/>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318125" cy="604995"/>
          </a:xfrm>
        </p:spPr>
        <p:txBody>
          <a:bodyPr/>
          <a:lstStyle/>
          <a:p>
            <a:r>
              <a:rPr lang="zh-CN" altLang="en-US" sz="3200">
                <a:latin typeface="微软雅黑" panose="020B0503020204020204" charset="-122"/>
                <a:ea typeface="微软雅黑" panose="020B0503020204020204" charset="-122"/>
                <a:cs typeface="微软雅黑" panose="020B0503020204020204" charset="-122"/>
              </a:rPr>
              <a:t>方法    启示类试题</a:t>
            </a:r>
          </a:p>
        </p:txBody>
      </p:sp>
      <p:sp>
        <p:nvSpPr>
          <p:cNvPr id="4" name="文本框 3"/>
          <p:cNvSpPr txBox="1"/>
          <p:nvPr/>
        </p:nvSpPr>
        <p:spPr>
          <a:xfrm>
            <a:off x="533400" y="887095"/>
            <a:ext cx="9781540"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此类试题一般以某些典型的事件、成功的做法等为背景,要求谈谈该事件、做法的启示,其设问形式一般是“材料给我们哪些启示”“材料中的做法对××的启示”等,重点考查考生能否从提供的材料中悟出道理,强调回答问题要有针对性。[如2020年全国卷Ⅱ第40题第(2)问要求说明扶贫故事给新时代青年担当使命的启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解题指导</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分析材料,明确材料中的做法。对材料从状态和措施两个角度进行分析。①从状态角度,要分析材料反映的问题,从问题产生的原因中吸取教训,获得启示。②从措施角度,要分析材料中成功的做法、不成功的做法,成功的做法启示我们可以或应该这样做,不成功的做法则启示我们不可以或不应该这样做。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(2)回归课本,找到知识的对应点。首先把分析材料得出的结论与教材原理对应,即找到材料对我们的启示——“应该怎样做”或“不应该怎样做”在教材上对应的知识点,然后把材料与知识点结合作答即可。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19175" y="318770"/>
            <a:ext cx="10968355" cy="5908040"/>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[2020广东广州调研]阅读材料,完成下列要求。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实现乡村有效治理是乡村振兴的重要内容。我国提出,到2035年,乡村治理体系和治理能力基本实现现代化。</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近年来,某镇不断加强和创新乡村治理,摸索出自治、法治、德治相结合的乡村治理体系。镇党委坚持正确的选人用人导向,注重选拔农村致富能手、复转军人、回乡大中专毕业生等为镇村党组织注入新鲜血液。</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政府在镇里成立公共服务中心,各村建立便民服务站,实现乡级政务服务“就近办、马上办、一次办、我帮办”。推行“一村一法律顾</a:t>
            </a:r>
          </a:p>
        </p:txBody>
      </p:sp>
      <p:pic>
        <p:nvPicPr>
          <p:cNvPr id="1499" name="示例_1.jpg" descr="id:2147514248;FounderCES"/>
          <p:cNvPicPr>
            <a:picLocks noChangeAspect="1"/>
          </p:cNvPicPr>
          <p:nvPr/>
        </p:nvPicPr>
        <p:blipFill>
          <a:blip r:embed="rId2"/>
          <a:stretch>
            <a:fillRect/>
          </a:stretch>
        </p:blipFill>
        <p:spPr>
          <a:xfrm>
            <a:off x="243205" y="537845"/>
            <a:ext cx="775970" cy="3898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1685270" cy="5908040"/>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问”制度,法律顾问为调解纠纷、事故赔偿等提供法律咨询。推行村民说事制度,逐渐形成了“有事敞开说,有事要商议,有事马上办,好坏大家评”的制度,并成立由退休干部、乡贤、村民小组长组成的“道德评判团”,评判陋习,弘扬真善美。</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目前,该镇所在省份通过推广其“三治融合”机制,94%的村有民主议事、村民议事,98%的矛盾和问题在乡(镇)村就得到了解决,真正做到了矛盾不上交,小事不出村。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结合材料并运用政治生活知识,谈谈该地经验对我国推进乡村治理体系和治理能力现代化的启示。</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03009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本题属于启示类试题,由于材料中有具体的做法,因此应基于事实进行作答。解答时,首先要找出该地的成功经验,然后将这些经验与教材知识结合进行转换。具体分析如下:</a:t>
            </a:r>
          </a:p>
        </p:txBody>
      </p:sp>
      <p:pic>
        <p:nvPicPr>
          <p:cNvPr id="1501" name="20-zzgzbc-010.jpg" descr="id:2147514262;FounderCES"/>
          <p:cNvPicPr>
            <a:picLocks noChangeAspect="1"/>
          </p:cNvPicPr>
          <p:nvPr/>
        </p:nvPicPr>
        <p:blipFill>
          <a:blip r:embed="rId2"/>
          <a:stretch>
            <a:fillRect/>
          </a:stretch>
        </p:blipFill>
        <p:spPr>
          <a:xfrm>
            <a:off x="1779905" y="2422525"/>
            <a:ext cx="6288405" cy="42291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502964;FounderCES"/>
          <p:cNvPicPr>
            <a:picLocks noChangeAspect="1"/>
          </p:cNvPicPr>
          <p:nvPr/>
        </p:nvPicPr>
        <p:blipFill>
          <a:blip r:embed="rId3"/>
          <a:stretch>
            <a:fillRect/>
          </a:stretch>
        </p:blipFill>
        <p:spPr>
          <a:xfrm>
            <a:off x="2325370" y="808990"/>
            <a:ext cx="9129395" cy="415290"/>
          </a:xfrm>
          <a:prstGeom prst="rect">
            <a:avLst/>
          </a:prstGeom>
        </p:spPr>
      </p:pic>
      <p:graphicFrame>
        <p:nvGraphicFramePr>
          <p:cNvPr id="2" name="表格 1"/>
          <p:cNvGraphicFramePr/>
          <p:nvPr>
            <p:custDataLst>
              <p:tags r:id="rId1"/>
            </p:custDataLst>
          </p:nvPr>
        </p:nvGraphicFramePr>
        <p:xfrm>
          <a:off x="2325370" y="1224280"/>
          <a:ext cx="9082405" cy="5322570"/>
        </p:xfrm>
        <a:graphic>
          <a:graphicData uri="http://schemas.openxmlformats.org/drawingml/2006/table">
            <a:tbl>
              <a:tblPr firstRow="1" bandRow="1">
                <a:tableStyleId>{5940675A-B579-460E-94D1-54222C63F5DA}</a:tableStyleId>
              </a:tblPr>
              <a:tblGrid>
                <a:gridCol w="2582545"/>
                <a:gridCol w="1713230"/>
                <a:gridCol w="1507490"/>
                <a:gridCol w="1457960"/>
                <a:gridCol w="1821180"/>
              </a:tblGrid>
              <a:tr h="2419350">
                <a:tc rowSpan="2">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列举事例,阐明建设法治政府的意义。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我国政府的职能和责任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政府的职能和责任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2020全国Ⅰ,T16</a:t>
                      </a:r>
                    </a:p>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2020天津高考,T2</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认同我国政府是人民的政府;科学认识政府的职能和责任;知晓政府依法行政的要求和意义,能够正确参与对政府权力的制约和监督。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032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政府权力的行使与监督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权力的行使与监督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2020全国Ⅲ,T17</a:t>
                      </a:r>
                    </a:p>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2020江苏高考,T14</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48310" y="392430"/>
            <a:ext cx="11224260" cy="396938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①完善党委领导、政府负责、民主协商、公众参与、法治保障的乡村治理体系。②坚持党委在乡村治理中的领导核心作用,提升基层党委的领导力和组织力;加强乡镇政府服务能力建设,充分发挥政府职能,提高行政效能;增强村民自治组织能力,丰富村民民主协商形式;健全乡村基本公共法律服务,为乡村治理提供坚实法治保障;弘扬崇德向善等传统美德,培育文明乡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7745730" cy="60513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热点  </a:t>
            </a:r>
            <a:r>
              <a:rPr lang="zh-CN" altLang="en-US" sz="3200">
                <a:solidFill>
                  <a:schemeClr val="bg1"/>
                </a:solidFill>
                <a:latin typeface="微软雅黑" panose="020B0503020204020204" charset="-122"/>
                <a:ea typeface="微软雅黑" panose="020B0503020204020204" charset="-122"/>
                <a:cs typeface="微软雅黑" panose="020B0503020204020204" charset="-122"/>
              </a:rPr>
              <a:t>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以垃圾分类助力人居环境改善</a:t>
            </a:r>
            <a:r>
              <a:rPr lang="zh-CN" altLang="en-US" sz="3200">
                <a:latin typeface="微软雅黑" panose="020B0503020204020204" charset="-122"/>
                <a:ea typeface="微软雅黑" panose="020B0503020204020204" charset="-122"/>
                <a:cs typeface="微软雅黑" panose="020B0503020204020204" charset="-122"/>
              </a:rPr>
              <a:t> </a:t>
            </a:r>
          </a:p>
        </p:txBody>
      </p:sp>
      <p:sp>
        <p:nvSpPr>
          <p:cNvPr id="4" name="文本框 3"/>
          <p:cNvSpPr txBox="1"/>
          <p:nvPr/>
        </p:nvSpPr>
        <p:spPr>
          <a:xfrm>
            <a:off x="376555" y="988060"/>
            <a:ext cx="10946130" cy="58159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热点导览</a:t>
            </a:r>
            <a:br>
              <a:rPr lang="zh-CN" altLang="en-US" sz="2800" b="1">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2020年8月18日,住建部官网公布了2020年农村生活垃圾分类和资源化利用示范县名单,决定将北京市大兴区等41个县(市、区)列为农村生活垃圾分类和资源化利用示范县。</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据了解,此次公布的41个示范县普遍高度重视农村生活垃圾治理工作,均建立了由县级负责同志牵头的工作推进机制,50%以上行政村开展了垃圾分类,90%以上村庄实现生活垃圾有效收运和处置,非正规垃圾堆放点基本得到清理整治,也建立了农村生活垃圾治理长效工作机制。这41个示范县涵盖东中西不同省份,将为不同类型、不同条件地区提供可学习、可借鉴、可复制的宝贵经验。</a:t>
            </a:r>
            <a:br>
              <a:rPr lang="zh-CN" altLang="en-US" sz="2400">
                <a:latin typeface="微软雅黑" panose="020B0503020204020204" charset="-122"/>
                <a:ea typeface="微软雅黑" panose="020B0503020204020204" charset="-122"/>
                <a:cs typeface="微软雅黑" panose="020B0503020204020204" charset="-122"/>
                <a:sym typeface="+mn-ea"/>
              </a:rPr>
            </a:b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599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素材解读</a:t>
            </a:r>
            <a:r>
              <a:rPr lang="zh-CN" altLang="en-US" sz="3730"/>
              <a:t/>
            </a:r>
            <a:br>
              <a:rPr lang="zh-CN" altLang="en-US" sz="3730"/>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据统计,全国城市生活垃圾的年产生量达1.5亿吨,且以每年8%—10%的速度增长。全国城市生活垃圾累积堆存量已达70亿吨,占地约80多万亩,高速发展中的中国城市,正在遭遇“垃圾围城”之痛。面对日益增长的垃圾产量和环境状况恶化的局面,如何通过垃圾分类管理,最大限度地实现垃圾资源化利用,减少垃圾处置量,改善生存环境质量,是当前世界各国共同关注的迫切问题之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69252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角度1　运用所学经济知识,分析推行垃圾分类所产生的经济效益和社会效益。</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解读</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经济效益:①提高垃圾处理效率,降低垃圾处理成本;②变废为宝,促进资源回收利用;保护生态环境,推动经济社会可持续发展。</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      社会效益:①改善人居环境,提升城市形象;②促进城市精细化管理,维护生态安全;③提升国民素质,促进社会文明进步。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744445"/>
            <a:ext cx="11515730" cy="3599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运用政治生活知识,说明在我国应如何推行、落实垃圾分类制度。</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①立法机关制定和完善垃圾分类处理方面的法律法规,为推行垃圾分类制度提供法律依据。②政府坚持科学决策,完善相关管理制度;切实履行职能,创新管理和服务方式,有效推行垃圾分类制度。③人大代表、政协委员深入调研,为推行垃圾分类制度建言献策。④公民应坚持个人利益与国家利益相结合的原则,为推行、落实垃圾分类制度出谋划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684120"/>
            <a:ext cx="11515730" cy="239966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近年来,我国加速推行垃圾分类制度,全国垃圾分类工作由点到面、逐步启动、成效初显,46个重点城市先行先试,推进垃圾分类取得积极进展。2019年起,全国地级及以上城市全面启动生活垃圾分类工作,到2020年底,46个重点城市将基本建成垃圾分类处理系统,2025年底前全国地级及以上城市将基本建成垃圾分类处理系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22653" y="440915"/>
            <a:ext cx="11515730" cy="369252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角度1</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运用“实践是认识的基础”的相关知识,阐述垃圾分类制度实施的意义。</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①实践是认识的来源,是认识发展的动力。垃圾分类制度的实施有利于培养人们的垃圾分类意识和习惯,让人们更深入地掌握垃圾分类知识,更深刻地体验垃圾分类的价值。②实践是认识的目的。实施垃圾分类制度,不仅能利用资源、保护环境,还能推动形成绿色发展的生产方式和生活方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69252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运用矛盾普遍性与特殊性原理,分析垃圾分类工作需要由点到面、总结经验后推广的依据。</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矛盾的普遍性和特殊性相互联结,普遍性寓于特殊性之中,特殊性离不开普遍性。这要求我们坚持矛盾的普遍性和特殊性、共性和个性的具体的历史的统一。住建部部署垃圾分类工作,先在46个重点城市开展试点,然后总结经验向全国推广,坚持了矛盾的普遍性与特殊性、共性与个性的具体的历史的统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350645" y="348615"/>
          <a:ext cx="10092690" cy="6336030"/>
        </p:xfrm>
        <a:graphic>
          <a:graphicData uri="http://schemas.openxmlformats.org/drawingml/2006/table">
            <a:tbl>
              <a:tblPr firstRow="1" bandRow="1">
                <a:tableStyleId>{5940675A-B579-460E-94D1-54222C63F5DA}</a:tableStyleId>
              </a:tblPr>
              <a:tblGrid>
                <a:gridCol w="2495550"/>
                <a:gridCol w="7597140"/>
              </a:tblGrid>
              <a:tr h="6336030">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高考怎么考</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2400" b="0">
                          <a:solidFill>
                            <a:srgbClr val="000000"/>
                          </a:solidFill>
                          <a:latin typeface="微软雅黑" panose="020B0503020204020204" charset="-122"/>
                          <a:ea typeface="微软雅黑" panose="020B0503020204020204" charset="-122"/>
                          <a:cs typeface="微软雅黑" panose="020B0503020204020204" charset="-122"/>
                        </a:rPr>
                        <a:t>主要考查考生对政府的职能、宗旨和原则,政府依法行政,政府接受监督等主干知识的掌握程度。</a:t>
                      </a:r>
                    </a:p>
                    <a:p>
                      <a:pPr indent="0" fontAlgn="auto">
                        <a:lnSpc>
                          <a:spcPct val="150000"/>
                        </a:lnSpc>
                        <a:buNone/>
                      </a:pPr>
                      <a:r>
                        <a:rPr lang="en-US" sz="2400" b="1">
                          <a:solidFill>
                            <a:srgbClr val="000000"/>
                          </a:solidFill>
                          <a:latin typeface="微软雅黑" panose="020B0503020204020204" charset="-122"/>
                          <a:ea typeface="微软雅黑" panose="020B0503020204020204" charset="-122"/>
                          <a:cs typeface="微软雅黑" panose="020B0503020204020204" charset="-122"/>
                        </a:rPr>
                        <a:t>综合性:</a:t>
                      </a:r>
                      <a:r>
                        <a:rPr lang="en-US" sz="2400" b="0">
                          <a:solidFill>
                            <a:srgbClr val="000000"/>
                          </a:solidFill>
                          <a:latin typeface="微软雅黑" panose="020B0503020204020204" charset="-122"/>
                          <a:ea typeface="微软雅黑" panose="020B0503020204020204" charset="-122"/>
                          <a:cs typeface="微软雅黑" panose="020B0503020204020204" charset="-122"/>
                        </a:rPr>
                        <a:t>将政府的相关知识结合起来进行综合考查;将政府的有关知识与国家性质、公民的政治参与、党的领导等结合起来,考查考生的综合素质与能力。</a:t>
                      </a:r>
                    </a:p>
                    <a:p>
                      <a:pPr indent="0" fontAlgn="auto">
                        <a:lnSpc>
                          <a:spcPct val="150000"/>
                        </a:lnSpc>
                        <a:buNone/>
                      </a:pPr>
                      <a:r>
                        <a:rPr lang="en-US" sz="24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2400" b="0">
                          <a:solidFill>
                            <a:srgbClr val="000000"/>
                          </a:solidFill>
                          <a:latin typeface="微软雅黑" panose="020B0503020204020204" charset="-122"/>
                          <a:ea typeface="微软雅黑" panose="020B0503020204020204" charset="-122"/>
                          <a:cs typeface="微软雅黑" panose="020B0503020204020204" charset="-122"/>
                        </a:rPr>
                        <a:t>选取政府在实际工作中解决问题的方案、举措等作为情境,要求考生运用所学知识分析政府履职的原因,侧重考查考生分析、论证问题的能力。</a:t>
                      </a:r>
                    </a:p>
                    <a:p>
                      <a:pPr indent="0" fontAlgn="auto">
                        <a:lnSpc>
                          <a:spcPct val="150000"/>
                        </a:lnSpc>
                        <a:buNone/>
                      </a:pPr>
                      <a:r>
                        <a:rPr lang="en-US" sz="24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2400" b="0">
                          <a:solidFill>
                            <a:srgbClr val="000000"/>
                          </a:solidFill>
                          <a:latin typeface="微软雅黑" panose="020B0503020204020204" charset="-122"/>
                          <a:ea typeface="微软雅黑" panose="020B0503020204020204" charset="-122"/>
                          <a:cs typeface="微软雅黑" panose="020B0503020204020204" charset="-122"/>
                        </a:rPr>
                        <a:t>关注政府在解决实际问题时出台政策的一般过程、政府创新社会治理方式等社会热点问题,从政府的职能、决策、接受监督等角度进行分析。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348105" y="809625"/>
            <a:ext cx="10090785" cy="57765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我国政府的职能和责任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政府权力的行使与监督</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7487fd8-2823-4cf3-a4b9-8108cddfd807}"/>
  <p:tag name="TABLE_ENDDRAG_ORIGIN_RECT" val="715*419"/>
  <p:tag name="TABLE_ENDDRAG_RECT" val="153*89*715*419"/>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0c909f0a-c3f1-474a-bb04-4d7afcaf7d5c}"/>
  <p:tag name="TABLE_ENDDRAG_ORIGIN_RECT" val="847*448"/>
  <p:tag name="TABLE_ENDDRAG_RECT" val="45*44*847*449"/>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997afa3b-812a-4112-a3d1-a9ba5add8adb}"/>
  <p:tag name="TABLE_ENDDRAG_ORIGIN_RECT" val="832*363"/>
  <p:tag name="TABLE_ENDDRAG_RECT" val="34*104*832*363"/>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16dff68b-0803-430a-b7ed-8eaad688ec83}"/>
  <p:tag name="TABLE_ENDDRAG_ORIGIN_RECT" val="832*417"/>
  <p:tag name="TABLE_ENDDRAG_RECT" val="39*39*832*417"/>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edb0b3c2-c5df-414c-b39c-c65ea0dcef99}"/>
  <p:tag name="TABLE_ENDDRAG_ORIGIN_RECT" val="835*374"/>
  <p:tag name="TABLE_ENDDRAG_RECT" val="52*93*835*374"/>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c9d13d4-6a7e-4c87-9cc5-cfcb9093bda6}"/>
  <p:tag name="TABLE_ENDDRAG_ORIGIN_RECT" val="855*437"/>
  <p:tag name="TABLE_ENDDRAG_RECT" val="54*63*855*437"/>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c70a2f79-e95d-42e4-b460-8a183a6fbccb}"/>
  <p:tag name="TABLE_ENDDRAG_ORIGIN_RECT" val="894*448"/>
  <p:tag name="TABLE_ENDDRAG_RECT" val="27*65*894*448"/>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8101103b-29aa-48f4-b665-408f19bc6005}"/>
  <p:tag name="TABLE_ENDDRAG_ORIGIN_RECT" val="844*420"/>
  <p:tag name="TABLE_ENDDRAG_RECT" val="28*41*844*420"/>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ca608e8c-b02e-4705-803f-446d95cf2718}"/>
  <p:tag name="TABLE_ENDDRAG_ORIGIN_RECT" val="854*379"/>
  <p:tag name="TABLE_ENDDRAG_RECT" val="36*105*854*379"/>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786*386"/>
  <p:tag name="TABLE_ENDDRAG_RECT" val="24*77*786*386"/>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874*434"/>
  <p:tag name="TABLE_ENDDRAG_RECT" val="25*68*874*43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7487fd8-2823-4cf3-a4b9-8108cddfd807}"/>
  <p:tag name="TABLE_ENDDRAG_ORIGIN_RECT" val="715*425"/>
  <p:tag name="TABLE_ENDDRAG_RECT" val="152*89*715*42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0ed86d5-d705-40f9-a606-aa6753f425d6}"/>
  <p:tag name="TABLE_ENDDRAG_ORIGIN_RECT" val="871*436"/>
  <p:tag name="TABLE_ENDDRAG_RECT" val="25*75*871*436"/>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567b360d-5709-4d21-84fc-cbcd67433aae}"/>
  <p:tag name="TABLE_ENDDRAG_ORIGIN_RECT" val="857*485"/>
  <p:tag name="TABLE_ENDDRAG_RECT" val="25*21*857*48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622ee3d-f508-4712-9754-495672e3266c}"/>
  <p:tag name="TABLE_ENDDRAG_ORIGIN_RECT" val="850*275"/>
  <p:tag name="TABLE_ENDDRAG_RECT" val="54*239*850*275"/>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4cf5fc11-584e-43c3-bb3d-6964bf79ac75}"/>
  <p:tag name="TABLE_ENDDRAG_ORIGIN_RECT" val="863*466"/>
  <p:tag name="TABLE_ENDDRAG_RECT" val="50*36*863*466"/>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47533088-7b83-42da-8607-43536c57d28a}"/>
  <p:tag name="TABLE_ENDDRAG_ORIGIN_RECT" val="819*422"/>
  <p:tag name="TABLE_ENDDRAG_RECT" val="33*85*819*42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be48308-fa04-4bab-98b7-c233b1d8f24d}"/>
  <p:tag name="TABLE_ENDDRAG_ORIGIN_RECT" val="841*416"/>
  <p:tag name="TABLE_ENDDRAG_RECT" val="50*98*841*41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d74101d-e8e7-4f2f-a6a3-86fc756687b5}"/>
  <p:tag name="TABLE_ENDDRAG_ORIGIN_RECT" val="856*384"/>
  <p:tag name="TABLE_ENDDRAG_RECT" val="41*132*856*38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2645</Words>
  <Application>WPS 演示</Application>
  <PresentationFormat>自定义</PresentationFormat>
  <Paragraphs>266</Paragraphs>
  <Slides>67</Slides>
  <Notes>0</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Office 主题​​</vt:lpstr>
      <vt:lpstr>幻灯片 1</vt:lpstr>
      <vt:lpstr>专题六  为人民服务的政府</vt:lpstr>
      <vt:lpstr>幻灯片 3</vt:lpstr>
      <vt:lpstr>幻灯片 4</vt:lpstr>
      <vt:lpstr>幻灯片 5</vt:lpstr>
      <vt:lpstr>  考情解读</vt:lpstr>
      <vt:lpstr>幻灯片 7</vt:lpstr>
      <vt:lpstr>  知识体系构建</vt:lpstr>
      <vt:lpstr>幻灯片 9</vt:lpstr>
      <vt:lpstr>  考点1  我国政府的职能和责任</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(4)政府为公民提供的求助或投诉的途径。</vt:lpstr>
      <vt:lpstr>5.政府与公民</vt:lpstr>
      <vt:lpstr>6.政府的性质、职能和责任的关系 (1)国家性质、政府性质、政府职能、政府宗旨、政府原则、政府作用的关系。</vt:lpstr>
      <vt:lpstr>(2)政府如何正确履行自身职能。 ①要切实履行自身的职能,并推动职能转变,建设服务型政府。 ②坚持对人民负责的原则,提高办事效率,增强服务意识。政府应该坚持为人民服务的工作态度,树立求真务实的工作作风,坚持从群众中来到群众中去的工作方法,为公民求助或投诉提供多种途径。 ③坚持依法行政,搞好自身建设。 ④自觉接受监督。政府接受监督是坚持依法行政、做好工作的必要保证。</vt:lpstr>
      <vt:lpstr>  考点2  政府权力的行使与监督</vt:lpstr>
      <vt:lpstr>幻灯片 27</vt:lpstr>
      <vt:lpstr>幻灯片 28</vt:lpstr>
      <vt:lpstr>幻灯片 29</vt:lpstr>
      <vt:lpstr>拓展延伸 　    法治政府建设的标准、措施和意义[新教材内容] 1.法治政府建设的标准 　　(1)职能科学;(2)权责法定;(3)执法严明;(4)公开公正;(5)廉洁高效;(6)守法诚信。 2.法治政府建设的要求  (1)建设法治政府,就要把政府工作全面纳入法治轨道,让政府用法治思维和法治方式履行职责,确保行政权在法治框架内运行。</vt:lpstr>
      <vt:lpstr>(2)各级政府及其工作人员要坚持有法必依、执法必严、违法必究,严格规范公正文明执法,规范执法自由裁量权,加大关系群众切身利益的重点领域执法力度。 (3)具体要求。 ①依法全面履行政府职能。②完善依法行政制度体系。③推进行政决策科学化、民主化、法治化。④严格规范公正文明执法。⑤强化对行政权力的制约和监督。⑥全面提高政府工作人员法治思维和依法行政能力。 </vt:lpstr>
      <vt:lpstr>3.法治政府建设的意义 (1)对政府自身:通过建设法治政府,能够督促政府更好地行使权力,积极履行职责,提高行政服务水平,实现善政。 (2)与群众关系:通过建设法治政府,能够更好地促进政府和公民、社会组织的沟通,形成互信互助的新型官民关系。 (3)对社会:通过建设法治政府,可以切实保障社会公平正义,促进社会稳定和谐,使人民群众生活得更加幸福、更有尊严。 </vt:lpstr>
      <vt:lpstr>2.科学决策、民主决策、依法决策 [2020山东高考第6题] (1)含义:①科学决策,就是要坚持从实际出发,运用科学方法,尊重客观规律,保证决策符合经济社会发展的客观实际和需要;②民主决策,就是要坚持民主集中制,贯彻群众路线,保障人民群众通过多种途径参与决策,保证决策符合最大多数人的利益;③依法决策,就是要坚持各项决策严格遵守宪法和法律规定,保证决策权限合法、程序合法、实体合法。 (2)侧重点:科学决策侧重于决策的科学性,民主决策侧重于决策的透明与公众参与,依法决策侧重于决策的内容和程序符合法律要求。</vt:lpstr>
      <vt:lpstr>(3)具体要求。</vt:lpstr>
      <vt:lpstr>3.对政府权力进行制约和监督 [2017全国卷Ⅲ第18题]</vt:lpstr>
      <vt:lpstr>幻灯片 36</vt:lpstr>
      <vt:lpstr>4.我国的行政监督体系</vt:lpstr>
      <vt:lpstr>幻灯片 38</vt:lpstr>
      <vt:lpstr>名师点拨 1.国家监察机关的监督 (1)目的:加强党对反腐败工作的集中统一领导,实现对所有行使公权力的公职人员监察全覆盖,推动反腐败斗争深入发展,进一步增强人民群众对党的信心和信赖,厚植党执政的政治基础。 (2)性质:行政系统外部的监督和国家机关的监督。 </vt:lpstr>
      <vt:lpstr>2.各类监督的效力和作用 (1)国家权力机关、国家监察机关、国家司法机关及行政系统内部的监督具有明显的强制性和法律效力。 (2)人民政协作为爱国统一战线组织,具有民主监督的职能,社会与公民有民主监督的权利,但不具有强制性和法律效力。  (3)中国共产党的党内监督,虽不具有法律效力,但可通过党规党纪对党员干部进行有效制约,并可向国家权力机关提出相应建议,最终形成强有力的监督。 </vt:lpstr>
      <vt:lpstr>幻灯片 41</vt:lpstr>
      <vt:lpstr>幻灯片 42</vt:lpstr>
      <vt:lpstr>  考法1   政府的职能和责任</vt:lpstr>
      <vt:lpstr>           1　 [2020全国卷Ⅰ,16,4]信息时代,数据在经济社会生活中的作用越来越重要。在新一轮政府机构改革中,浙江、福建等省成立大数据管理局,负责统筹数据资源建设管理,协调全省政务信息化、电子政务建设,推进信息化发展和大数据融合应用、大数据相关产业发展和行业管理。创新设立大数据管理局旨在　　　　 　　　　　　 　　　　　　  ①推动经济转型升级发展 ②保障地方政府依法行政 ③改革完善基层行政体制 ④优化地方政府职能配置 A.①② B.①④ C.②③ D.③④</vt:lpstr>
      <vt:lpstr>解析   大数据管理局负责推进信息化发展和大数据融合应用、大数据相关产业发展和行业管理,这说明创新设立大数据管理局旨在推动经济转型升级发展(促进经济高质量发展),①正确;大数据管理局负责统筹数据资源建设管理,协调全省政务信息化、电子政务建设,这说明创新设立大数据管理局是为了进一步优化地方政府职能配置(政府履行职能),④正确;材料强调的是优化政府职能,未涉及依法行政,②排除;大数据管理局不是基层行政机关,③错误。</vt:lpstr>
      <vt:lpstr>解题指导　本题属于经济、政治混杂型选择题,知识点明确,难度适中。解答此类试题,需要把选项与试题情境结合起来,关注它们之间的内在联系,综合高中政治四个模块的知识去理解试题。</vt:lpstr>
      <vt:lpstr>  考法2   权力的行使与监督</vt:lpstr>
      <vt:lpstr>       2　[2020全国卷Ⅱ,16,4]某市根据中央有关文件精神,推进行政执法权限和力量向基层延伸和下沉,强化乡镇和街道的统一指挥和统筹协调职责,整合原有站所、分局执法力量和资源,组建统一的综合行政执法机构,依法相对集中行使行政处罚权,以乡镇和街道名义开展执法工作。这一改革旨在 ①转变基层政府职能 　        ②强化基层司法机关权威 ③完善行政执法体制机制 　④提高基层政府执法效能 A.①② B.①③ C.②④ D.③④</vt:lpstr>
      <vt:lpstr>解析  “行政执法权限和力量向基层延伸和下沉,强化乡镇和街道的统一指挥和统筹协调职责,整合原有站所、分局执法力量和资源,组建统一的综合行政执法机构,依法相对集中行使行政处罚权”表明这一改革旨在完善行政执法体制机制(政府坚持依法行政),提高基层政府的执法效能(提高政府执法效率),③④正确。转变基层政府职能是建设服务型政府的具体举措,不是目的,①不符合题意。材料没有涉及基层司法机关,②不符合题意。</vt:lpstr>
      <vt:lpstr>解后反思　乡镇政府和街道办事处不是基层群众性自治组织,也不是司法机关。乡镇政府、街道办事处等所做的工作属于政府履行职能。推进行政执法权限和力量向基层延伸和下沉,强化乡镇和街道的统一指挥和统筹协调职责,有利于乡镇政府和街道办事处依法履行职责。</vt:lpstr>
      <vt:lpstr>       3　[2020全国卷Ⅲ,17,4] 2019年5月,某市人民检察院向市住房和城乡建设局送达有关规范公共租赁住房管理的检察建议书,指出本市存在违规领取公共租赁住房租赁补贴等情况,建议该局尽快出台公共租赁住房租赁标准实施细则,依法履行职责,并要求在收到建议书两个月内书面回复。这一事例表明 ①政府职能部门应当接受司法机关的监督 ②向行政机关提出检察建议书是检察机关的法定职责 ③行政机关必须按照检察机关的建议安排自己的工作 ④行政机关与检察机关的相互制约有利于提高社会治理水平 A.①② B.①③ C.②④ D.③④</vt:lpstr>
      <vt:lpstr>解析  本题考查检察机关对政府的监督。某市人民检察院向市住房和城乡建设局送达检察建议书,指出本市存在违规的情况,这体现了人民检察院对政府的监督(行政系统外部监督),①符合题意。某市人民检察院建议市住房和城乡建设局出台实施细则,依法履行职责,体现了人民检察院的法定职责,②符合题意。我国检察机关和行政机关之间没有隶属关系,但存在着监督与互相支持工作的关系。因此,行政机关要自觉接受检察机关的监督,根据自身实际,积极吸收检察机关的相关建议,但不是“必须按照检察机关的建议安排自己的工作”,③说法错误。我国检察机关可以监督行政机关,但不是相互制约,④说法错误。</vt:lpstr>
      <vt:lpstr>解后反思　政府要自觉接受行政系统内部、外部的监督,国家检察机关(人民检察院)对其监督属于行政系统外部监督,有利于政府改进工作。本题需要特别注意②③④三个选项,关于人民检察院的职责、检察院与政府之间的关系需要考生结合民主集中制原则加以理解和辨别。 </vt:lpstr>
      <vt:lpstr>幻灯片 54</vt:lpstr>
      <vt:lpstr>方法    启示类试题</vt:lpstr>
      <vt:lpstr>解题指导 (1)分析材料,明确材料中的做法。对材料从状态和措施两个角度进行分析。①从状态角度,要分析材料反映的问题,从问题产生的原因中吸取教训,获得启示。②从措施角度,要分析材料中成功的做法、不成功的做法,成功的做法启示我们可以或应该这样做,不成功的做法则启示我们不可以或不应该这样做。  (2)回归课本,找到知识的对应点。首先把分析材料得出的结论与教材原理对应,即找到材料对我们的启示——“应该怎样做”或“不应该怎样做”在教材上对应的知识点,然后把材料与知识点结合作答即可。</vt:lpstr>
      <vt:lpstr>[2020广东广州调研]阅读材料,完成下列要求。  　　实现乡村有效治理是乡村振兴的重要内容。我国提出,到2035年,乡村治理体系和治理能力基本实现现代化。 　　近年来,某镇不断加强和创新乡村治理,摸索出自治、法治、德治相结合的乡村治理体系。镇党委坚持正确的选人用人导向,注重选拔农村致富能手、复转军人、回乡大中专毕业生等为镇村党组织注入新鲜血液。 　　政府在镇里成立公共服务中心,各村建立便民服务站,实现乡级政务服务“就近办、马上办、一次办、我帮办”。推行“一村一法律顾</vt:lpstr>
      <vt:lpstr>问”制度,法律顾问为调解纠纷、事故赔偿等提供法律咨询。推行村民说事制度,逐渐形成了“有事敞开说,有事要商议,有事马上办,好坏大家评”的制度,并成立由退休干部、乡贤、村民小组长组成的“道德评判团”,评判陋习,弘扬真善美。 　　目前,该镇所在省份通过推广其“三治融合”机制,94%的村有民主议事、村民议事,98%的矛盾和问题在乡(镇)村就得到了解决,真正做到了矛盾不上交,小事不出村。  　　结合材料并运用政治生活知识,谈谈该地经验对我国推进乡村治理体系和治理能力现代化的启示。</vt:lpstr>
      <vt:lpstr>解析   本题属于启示类试题,由于材料中有具体的做法,因此应基于事实进行作答。解答时,首先要找出该地的成功经验,然后将这些经验与教材知识结合进行转换。具体分析如下:</vt:lpstr>
      <vt:lpstr>答案    ①完善党委领导、政府负责、民主协商、公众参与、法治保障的乡村治理体系。②坚持党委在乡村治理中的领导核心作用,提升基层党委的领导力和组织力;加强乡镇政府服务能力建设,充分发挥政府职能,提高行政效能;增强村民自治组织能力,丰富村民民主协商形式;健全乡村基本公共法律服务,为乡村治理提供坚实法治保障;弘扬崇德向善等传统美德,培育文明乡风。</vt:lpstr>
      <vt:lpstr>热点   以垃圾分类助力人居环境改善 </vt:lpstr>
      <vt:lpstr>素材解读 素材一　据统计,全国城市生活垃圾的年产生量达1.5亿吨,且以每年8%—10%的速度增长。全国城市生活垃圾累积堆存量已达70亿吨,占地约80多万亩,高速发展中的中国城市,正在遭遇“垃圾围城”之痛。面对日益增长的垃圾产量和环境状况恶化的局面,如何通过垃圾分类管理,最大限度地实现垃圾资源化利用,减少垃圾处置量,改善生存环境质量,是当前世界各国共同关注的迫切问题之一。</vt:lpstr>
      <vt:lpstr>角度1　运用所学经济知识,分析推行垃圾分类所产生的经济效益和社会效益。 解读　经济效益:①提高垃圾处理效率,降低垃圾处理成本;②变废为宝,促进资源回收利用;保护生态环境,推动经济社会可持续发展。       社会效益:①改善人居环境,提升城市形象;②促进城市精细化管理,维护生态安全;③提升国民素质,促进社会文明进步。</vt:lpstr>
      <vt:lpstr>角度2　运用政治生活知识,说明在我国应如何推行、落实垃圾分类制度。 解读　①立法机关制定和完善垃圾分类处理方面的法律法规,为推行垃圾分类制度提供法律依据。②政府坚持科学决策,完善相关管理制度;切实履行职能,创新管理和服务方式,有效推行垃圾分类制度。③人大代表、政协委员深入调研,为推行垃圾分类制度建言献策。④公民应坚持个人利益与国家利益相结合的原则,为推行、落实垃圾分类制度出谋划策。</vt:lpstr>
      <vt:lpstr>素材二　近年来,我国加速推行垃圾分类制度,全国垃圾分类工作由点到面、逐步启动、成效初显,46个重点城市先行先试,推进垃圾分类取得积极进展。2019年起,全国地级及以上城市全面启动生活垃圾分类工作,到2020年底,46个重点城市将基本建成垃圾分类处理系统,2025年底前全国地级及以上城市将基本建成垃圾分类处理系统。</vt:lpstr>
      <vt:lpstr>角度1　运用“实践是认识的基础”的相关知识,阐述垃圾分类制度实施的意义。 解读　①实践是认识的来源,是认识发展的动力。垃圾分类制度的实施有利于培养人们的垃圾分类意识和习惯,让人们更深入地掌握垃圾分类知识,更深刻地体验垃圾分类的价值。②实践是认识的目的。实施垃圾分类制度,不仅能利用资源、保护环境,还能推动形成绿色发展的生产方式和生活方式。</vt:lpstr>
      <vt:lpstr>角度2　运用矛盾普遍性与特殊性原理,分析垃圾分类工作需要由点到面、总结经验后推广的依据。 解读　矛盾的普遍性和特殊性相互联结,普遍性寓于特殊性之中,特殊性离不开普遍性。这要求我们坚持矛盾的普遍性和特殊性、共性和个性的具体的历史的统一。住建部部署垃圾分类工作,先在46个重点城市开展试点,然后总结经验向全国推广,坚持了矛盾的普遍性与特殊性、共性与个性的具体的历史的统一。</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76</cp:revision>
  <dcterms:created xsi:type="dcterms:W3CDTF">2021-01-08T01:23:00Z</dcterms:created>
  <dcterms:modified xsi:type="dcterms:W3CDTF">2021-09-23T12:57:26Z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