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tags/tag140.xml" ContentType="application/vnd.openxmlformats-officedocument.presentationml.tags+xml"/>
  <Override PartName="/ppt/notesSlides/notesSlide2.xml" ContentType="application/vnd.openxmlformats-officedocument.presentationml.notesSlide+xml"/>
  <Override PartName="/ppt/tags/tag151.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slides/slide77.xml" ContentType="application/vnd.openxmlformats-officedocument.presentationml.slide+xml"/>
  <Override PartName="/ppt/slides/slide88.xml" ContentType="application/vnd.openxmlformats-officedocument.presentationml.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Layouts/slideLayout65.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Layouts/slideLayout43.xml" ContentType="application/vnd.openxmlformats-officedocument.presentationml.slideLayout+xml"/>
  <Override PartName="/ppt/tags/tag68.xml" ContentType="application/vnd.openxmlformats-officedocument.presentationml.tags+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tags/tag5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slides/slide85.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slideLayouts/slideLayout62.xml" ContentType="application/vnd.openxmlformats-officedocument.presentationml.slideLayout+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slideLayouts/slideLayout51.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slideLayouts/slideLayout40.xml" ContentType="application/vnd.openxmlformats-officedocument.presentationml.slideLayout+xml"/>
  <Override PartName="/ppt/tags/tag65.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slides/slide79.xml" ContentType="application/vnd.openxmlformats-officedocument.presentationml.slide+xml"/>
  <Override PartName="/ppt/tags/tag32.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Layouts/slideLayout41.xml" ContentType="application/vnd.openxmlformats-officedocument.presentationml.slideLayout+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Layouts/slideLayout64.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slideLayouts/slideLayout42.xml" ContentType="application/vnd.openxmlformats-officedocument.presentationml.slideLayout+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tags/tag152.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slides/slide89.xml" ContentType="application/vnd.openxmlformats-officedocument.presentationml.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Layouts/slideLayout55.xml" ContentType="application/vnd.openxmlformats-officedocument.presentationml.slideLayout+xml"/>
  <Override PartName="/ppt/slides/slide34.xml" ContentType="application/vnd.openxmlformats-officedocument.presentationml.slide+xml"/>
  <Override PartName="/ppt/slides/slide81.xml" ContentType="application/vnd.openxmlformats-officedocument.presentationml.slide+xml"/>
  <Override PartName="/ppt/tags/tag58.xml" ContentType="application/vnd.openxmlformats-officedocument.presentationml.tags+xml"/>
  <Override PartName="/ppt/slideLayouts/slideLayout44.xml" ContentType="application/vnd.openxmlformats-officedocument.presentationml.slideLayout+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47.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14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1" r:id="rId2"/>
    <p:sldMasterId id="2147483683" r:id="rId3"/>
    <p:sldMasterId id="2147483695" r:id="rId4"/>
    <p:sldMasterId id="2147483707" r:id="rId5"/>
  </p:sldMasterIdLst>
  <p:notesMasterIdLst>
    <p:notesMasterId r:id="rId95"/>
  </p:notesMasterIdLst>
  <p:handoutMasterIdLst>
    <p:handoutMasterId r:id="rId96"/>
  </p:handoutMasterIdLst>
  <p:sldIdLst>
    <p:sldId id="482" r:id="rId6"/>
    <p:sldId id="332" r:id="rId7"/>
    <p:sldId id="516" r:id="rId8"/>
    <p:sldId id="483" r:id="rId9"/>
    <p:sldId id="517" r:id="rId10"/>
    <p:sldId id="261" r:id="rId11"/>
    <p:sldId id="488" r:id="rId12"/>
    <p:sldId id="518" r:id="rId13"/>
    <p:sldId id="519" r:id="rId14"/>
    <p:sldId id="565" r:id="rId15"/>
    <p:sldId id="566" r:id="rId16"/>
    <p:sldId id="567" r:id="rId17"/>
    <p:sldId id="594" r:id="rId18"/>
    <p:sldId id="595" r:id="rId19"/>
    <p:sldId id="596" r:id="rId20"/>
    <p:sldId id="597" r:id="rId21"/>
    <p:sldId id="520" r:id="rId22"/>
    <p:sldId id="598" r:id="rId23"/>
    <p:sldId id="599" r:id="rId24"/>
    <p:sldId id="601" r:id="rId25"/>
    <p:sldId id="603" r:id="rId26"/>
    <p:sldId id="604" r:id="rId27"/>
    <p:sldId id="606" r:id="rId28"/>
    <p:sldId id="607" r:id="rId29"/>
    <p:sldId id="608" r:id="rId30"/>
    <p:sldId id="609" r:id="rId31"/>
    <p:sldId id="610" r:id="rId32"/>
    <p:sldId id="611" r:id="rId33"/>
    <p:sldId id="612" r:id="rId34"/>
    <p:sldId id="613" r:id="rId35"/>
    <p:sldId id="614" r:id="rId36"/>
    <p:sldId id="615" r:id="rId37"/>
    <p:sldId id="616" r:id="rId38"/>
    <p:sldId id="617" r:id="rId39"/>
    <p:sldId id="619" r:id="rId40"/>
    <p:sldId id="620" r:id="rId41"/>
    <p:sldId id="621" r:id="rId42"/>
    <p:sldId id="622" r:id="rId43"/>
    <p:sldId id="623" r:id="rId44"/>
    <p:sldId id="624" r:id="rId45"/>
    <p:sldId id="625" r:id="rId46"/>
    <p:sldId id="626" r:id="rId47"/>
    <p:sldId id="627" r:id="rId48"/>
    <p:sldId id="628" r:id="rId49"/>
    <p:sldId id="629" r:id="rId50"/>
    <p:sldId id="630" r:id="rId51"/>
    <p:sldId id="631" r:id="rId52"/>
    <p:sldId id="632" r:id="rId53"/>
    <p:sldId id="658" r:id="rId54"/>
    <p:sldId id="659" r:id="rId55"/>
    <p:sldId id="660" r:id="rId56"/>
    <p:sldId id="661" r:id="rId57"/>
    <p:sldId id="662" r:id="rId58"/>
    <p:sldId id="663" r:id="rId59"/>
    <p:sldId id="664" r:id="rId60"/>
    <p:sldId id="665" r:id="rId61"/>
    <p:sldId id="666" r:id="rId62"/>
    <p:sldId id="667" r:id="rId63"/>
    <p:sldId id="668" r:id="rId64"/>
    <p:sldId id="669" r:id="rId65"/>
    <p:sldId id="670" r:id="rId66"/>
    <p:sldId id="671" r:id="rId67"/>
    <p:sldId id="672" r:id="rId68"/>
    <p:sldId id="673" r:id="rId69"/>
    <p:sldId id="674" r:id="rId70"/>
    <p:sldId id="675" r:id="rId71"/>
    <p:sldId id="676" r:id="rId72"/>
    <p:sldId id="677" r:id="rId73"/>
    <p:sldId id="678" r:id="rId74"/>
    <p:sldId id="679" r:id="rId75"/>
    <p:sldId id="680" r:id="rId76"/>
    <p:sldId id="681" r:id="rId77"/>
    <p:sldId id="682" r:id="rId78"/>
    <p:sldId id="683" r:id="rId79"/>
    <p:sldId id="684" r:id="rId80"/>
    <p:sldId id="685" r:id="rId81"/>
    <p:sldId id="686" r:id="rId82"/>
    <p:sldId id="687" r:id="rId83"/>
    <p:sldId id="688" r:id="rId84"/>
    <p:sldId id="689" r:id="rId85"/>
    <p:sldId id="690" r:id="rId86"/>
    <p:sldId id="691" r:id="rId87"/>
    <p:sldId id="692" r:id="rId88"/>
    <p:sldId id="718" r:id="rId89"/>
    <p:sldId id="719" r:id="rId90"/>
    <p:sldId id="720" r:id="rId91"/>
    <p:sldId id="722" r:id="rId92"/>
    <p:sldId id="723" r:id="rId93"/>
    <p:sldId id="724" r:id="rId9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4617"/>
  </p:normalViewPr>
  <p:slideViewPr>
    <p:cSldViewPr snapToGrid="0">
      <p:cViewPr varScale="1">
        <p:scale>
          <a:sx n="62" d="100"/>
          <a:sy n="62" d="100"/>
        </p:scale>
        <p:origin x="-628" y="-80"/>
      </p:cViewPr>
      <p:guideLst>
        <p:guide orient="horz" pos="2100"/>
        <p:guide pos="3858"/>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97"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格式0">
    <p:spTree>
      <p:nvGrpSpPr>
        <p:cNvPr id="1" name=""/>
        <p:cNvGrpSpPr/>
        <p:nvPr/>
      </p:nvGrpSpPr>
      <p:grpSpPr>
        <a:xfrm>
          <a:off x="0" y="0"/>
          <a:ext cx="0" cy="0"/>
          <a:chOff x="0" y="0"/>
          <a:chExt cx="0" cy="0"/>
        </a:xfrm>
      </p:grpSpPr>
      <p:sp>
        <p:nvSpPr>
          <p:cNvPr id="18" name="矩形 6"/>
          <p:cNvSpPr/>
          <p:nvPr userDrawn="1"/>
        </p:nvSpPr>
        <p:spPr>
          <a:xfrm>
            <a:off x="307633" y="54980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选择题</a:t>
            </a:r>
            <a:endPar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选择题</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类型一</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认识、理解、说明、体现类</a:t>
            </a: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类型二</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概括主题类</a:t>
            </a: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类型三</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限定角度类</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类型四</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观点对应类</a:t>
            </a:r>
            <a:endParaRPr kumimoji="1" lang="zh-CN" altLang="en-US" sz="2400" b="1" spc="200" dirty="0" smtClean="0">
              <a:solidFill>
                <a:schemeClr val="bg1"/>
              </a:solidFill>
              <a:latin typeface="Times New Roman" panose="02020603050405020304" pitchFamily="18" charset="0"/>
              <a:ea typeface="黑体" panose="02010600030101010101" pitchFamily="49" charset="-122"/>
              <a:cs typeface="黑体" panose="0201060003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类型五</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因果关系类</a:t>
            </a:r>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类型六</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意义、危害类</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类型七</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措施、做法类</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选择题</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类型八</a:t>
            </a:r>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  </a:t>
            </a:r>
            <a:r>
              <a:rPr lang="zh-CN" altLang="en-US" sz="24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漫画、图表类</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1.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24.xml"/><Relationship Id="rId16" Type="http://schemas.openxmlformats.org/officeDocument/2006/relationships/tags" Target="../tags/tag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ags" Target="../tags/tag3.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ags" Target="../tags/tag62.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35.xml"/><Relationship Id="rId16" Type="http://schemas.openxmlformats.org/officeDocument/2006/relationships/tags" Target="../tags/tag6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ags" Target="../tags/tag64.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tags" Target="../tags/tag135.xml"/><Relationship Id="rId18" Type="http://schemas.openxmlformats.org/officeDocument/2006/relationships/slide" Target="slide2.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tags" Target="../tags/tag134.xml"/><Relationship Id="rId17" Type="http://schemas.openxmlformats.org/officeDocument/2006/relationships/slideLayout" Target="../slideLayouts/slideLayout51.xml"/><Relationship Id="rId2" Type="http://schemas.openxmlformats.org/officeDocument/2006/relationships/tags" Target="../tags/tag124.xml"/><Relationship Id="rId16" Type="http://schemas.openxmlformats.org/officeDocument/2006/relationships/tags" Target="../tags/tag138.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tags" Target="../tags/tag133.xml"/><Relationship Id="rId5" Type="http://schemas.openxmlformats.org/officeDocument/2006/relationships/tags" Target="../tags/tag127.xml"/><Relationship Id="rId15" Type="http://schemas.openxmlformats.org/officeDocument/2006/relationships/tags" Target="../tags/tag137.xml"/><Relationship Id="rId10" Type="http://schemas.openxmlformats.org/officeDocument/2006/relationships/tags" Target="../tags/tag132.xml"/><Relationship Id="rId19" Type="http://schemas.openxmlformats.org/officeDocument/2006/relationships/image" Target="../media/image1.png"/><Relationship Id="rId4" Type="http://schemas.openxmlformats.org/officeDocument/2006/relationships/tags" Target="../tags/tag126.xml"/><Relationship Id="rId9" Type="http://schemas.openxmlformats.org/officeDocument/2006/relationships/tags" Target="../tags/tag131.xml"/><Relationship Id="rId14" Type="http://schemas.openxmlformats.org/officeDocument/2006/relationships/tags" Target="../tags/tag13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 Target="slid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44.xml"/><Relationship Id="rId1" Type="http://schemas.openxmlformats.org/officeDocument/2006/relationships/tags" Target="../tags/tag143.xml"/><Relationship Id="rId4" Type="http://schemas.openxmlformats.org/officeDocument/2006/relationships/slide" Target="slide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46.xml"/><Relationship Id="rId1" Type="http://schemas.openxmlformats.org/officeDocument/2006/relationships/tags" Target="../tags/tag145.xml"/><Relationship Id="rId4" Type="http://schemas.openxmlformats.org/officeDocument/2006/relationships/slide" Target="slide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48.xml"/><Relationship Id="rId1" Type="http://schemas.openxmlformats.org/officeDocument/2006/relationships/tags" Target="../tags/tag147.xml"/><Relationship Id="rId4" Type="http://schemas.openxmlformats.org/officeDocument/2006/relationships/slide" Target="slide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0.xml"/><Relationship Id="rId1" Type="http://schemas.openxmlformats.org/officeDocument/2006/relationships/tags" Target="../tags/tag149.xml"/><Relationship Id="rId4" Type="http://schemas.openxmlformats.org/officeDocument/2006/relationships/slide" Target="slide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6.xml"/><Relationship Id="rId4" Type="http://schemas.openxmlformats.org/officeDocument/2006/relationships/notesSlide" Target="../notesSlides/notesSlide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52.xml"/><Relationship Id="rId1" Type="http://schemas.openxmlformats.org/officeDocument/2006/relationships/tags" Target="../tags/tag151.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54.xml"/><Relationship Id="rId1" Type="http://schemas.openxmlformats.org/officeDocument/2006/relationships/tags" Target="../tags/tag153.xml"/><Relationship Id="rId4" Type="http://schemas.openxmlformats.org/officeDocument/2006/relationships/slide" Target="slide6.xml"/></Relationships>
</file>

<file path=ppt/slides/_rels/slide8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9.xml"/><Relationship Id="rId4" Type="http://schemas.openxmlformats.org/officeDocument/2006/relationships/image" Target="../media/image19.jpe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08630" y="1922780"/>
            <a:ext cx="6517647" cy="585080"/>
            <a:chOff x="3027246" y="1928752"/>
            <a:chExt cx="6393084" cy="959882"/>
          </a:xfrm>
        </p:grpSpPr>
        <p:sp>
          <p:nvSpPr>
            <p:cNvPr id="38" name="圆角矩形 6"/>
            <p:cNvSpPr/>
            <p:nvPr>
              <p:custDataLst>
                <p:tags r:id="rId15"/>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16"/>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8" action="ppaction://hlinksldjump"/>
            </p:cNvPr>
            <p:cNvSpPr txBox="1"/>
            <p:nvPr/>
          </p:nvSpPr>
          <p:spPr>
            <a:xfrm>
              <a:off x="3827633" y="1928752"/>
              <a:ext cx="5592697" cy="907390"/>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认识、理解、说明、体现类</a:t>
              </a:r>
              <a:endParaRPr lang="zh-CN" altLang="en-US" sz="20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77966" y="924595"/>
            <a:ext cx="10391377" cy="1106805"/>
          </a:xfrm>
          <a:prstGeom prst="rect">
            <a:avLst/>
          </a:prstGeom>
          <a:noFill/>
          <a:ln w="9525">
            <a:noFill/>
          </a:ln>
        </p:spPr>
        <p:txBody>
          <a:bodyPr wrap="square" anchor="t">
            <a:spAutoFit/>
          </a:bodyPr>
          <a:lstStyle/>
          <a:p>
            <a:pPr algn="ctr">
              <a:lnSpc>
                <a:spcPct val="150000"/>
              </a:lnSpc>
            </a:pPr>
            <a:r>
              <a:rPr lang="zh-CN" altLang="zh-CN" sz="4400" b="1" dirty="0">
                <a:solidFill>
                  <a:srgbClr val="FF00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rPr>
              <a:t>选择题</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 name="组合 4"/>
          <p:cNvGrpSpPr/>
          <p:nvPr/>
        </p:nvGrpSpPr>
        <p:grpSpPr>
          <a:xfrm>
            <a:off x="3014980" y="2508250"/>
            <a:ext cx="6517647" cy="585080"/>
            <a:chOff x="3027246" y="1928752"/>
            <a:chExt cx="6393084" cy="959882"/>
          </a:xfrm>
        </p:grpSpPr>
        <p:sp>
          <p:nvSpPr>
            <p:cNvPr id="6" name="圆角矩形 6"/>
            <p:cNvSpPr/>
            <p:nvPr>
              <p:custDataLst>
                <p:tags r:id="rId1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7" name="椭圆 7"/>
            <p:cNvSpPr>
              <a:spLocks noChangeAspect="1"/>
            </p:cNvSpPr>
            <p:nvPr>
              <p:custDataLst>
                <p:tags r:id="rId1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2</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8" name="文本框 2">
              <a:hlinkClick r:id="rId18"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概括主题类</a:t>
              </a:r>
              <a:endParaRPr lang="zh-CN" altLang="en-US" sz="20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9" name="圆角矩形 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10" name="组合 9"/>
          <p:cNvGrpSpPr/>
          <p:nvPr/>
        </p:nvGrpSpPr>
        <p:grpSpPr>
          <a:xfrm>
            <a:off x="3026410" y="3089275"/>
            <a:ext cx="6542405" cy="619125"/>
            <a:chOff x="3027246" y="1928752"/>
            <a:chExt cx="6393084" cy="959882"/>
          </a:xfrm>
        </p:grpSpPr>
        <p:sp>
          <p:nvSpPr>
            <p:cNvPr id="11" name="圆角矩形 6"/>
            <p:cNvSpPr/>
            <p:nvPr>
              <p:custDataLst>
                <p:tags r:id="rId11"/>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12" name="椭圆 7"/>
            <p:cNvSpPr>
              <a:spLocks noChangeAspect="1"/>
            </p:cNvSpPr>
            <p:nvPr>
              <p:custDataLst>
                <p:tags r:id="rId12"/>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75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3</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13" name="文本框 2">
              <a:hlinkClick r:id="rId18" action="ppaction://hlinksldjump"/>
            </p:cNvPr>
            <p:cNvSpPr txBox="1"/>
            <p:nvPr/>
          </p:nvSpPr>
          <p:spPr>
            <a:xfrm>
              <a:off x="3827633" y="1928752"/>
              <a:ext cx="5592697" cy="857495"/>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限定角度类</a:t>
              </a:r>
              <a:endParaRPr lang="zh-CN" altLang="en-US" sz="20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14" name="圆角矩形 13"/>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15" name="组合 14"/>
          <p:cNvGrpSpPr/>
          <p:nvPr/>
        </p:nvGrpSpPr>
        <p:grpSpPr>
          <a:xfrm>
            <a:off x="3033395" y="3696970"/>
            <a:ext cx="6517647" cy="585080"/>
            <a:chOff x="3027246" y="1928752"/>
            <a:chExt cx="6393084" cy="959882"/>
          </a:xfrm>
        </p:grpSpPr>
        <p:sp>
          <p:nvSpPr>
            <p:cNvPr id="16" name="圆角矩形 6"/>
            <p:cNvSpPr/>
            <p:nvPr>
              <p:custDataLst>
                <p:tags r:id="rId9"/>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17"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4</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18" name="文本框 2">
              <a:hlinkClick r:id="rId18"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观点对应类</a:t>
              </a:r>
              <a:endParaRPr lang="zh-CN" altLang="en-US" sz="20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19" name="圆角矩形 1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0" name="组合 19"/>
          <p:cNvGrpSpPr/>
          <p:nvPr/>
        </p:nvGrpSpPr>
        <p:grpSpPr>
          <a:xfrm>
            <a:off x="3039110" y="4279265"/>
            <a:ext cx="6517647" cy="585080"/>
            <a:chOff x="3027246" y="1928752"/>
            <a:chExt cx="6393084" cy="959882"/>
          </a:xfrm>
        </p:grpSpPr>
        <p:sp>
          <p:nvSpPr>
            <p:cNvPr id="21"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2"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5</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23" name="文本框 2">
              <a:hlinkClick r:id="rId18"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因果关系类</a:t>
              </a:r>
              <a:endParaRPr lang="zh-CN" altLang="en-US" sz="20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24" name="圆角矩形 23"/>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25" name="组合 24"/>
          <p:cNvGrpSpPr/>
          <p:nvPr/>
        </p:nvGrpSpPr>
        <p:grpSpPr>
          <a:xfrm>
            <a:off x="3028315" y="4879975"/>
            <a:ext cx="6517647" cy="585080"/>
            <a:chOff x="3027246" y="1928752"/>
            <a:chExt cx="6393084" cy="959882"/>
          </a:xfrm>
        </p:grpSpPr>
        <p:sp>
          <p:nvSpPr>
            <p:cNvPr id="26" name="圆角矩形 6"/>
            <p:cNvSpPr/>
            <p:nvPr>
              <p:custDataLst>
                <p:tags r:id="rId5"/>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7" name="椭圆 7"/>
            <p:cNvSpPr>
              <a:spLocks noChangeAspect="1"/>
            </p:cNvSpPr>
            <p:nvPr>
              <p:custDataLst>
                <p:tags r:id="rId6"/>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6</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28" name="文本框 2">
              <a:hlinkClick r:id="rId18" action="ppaction://hlinksldjump"/>
            </p:cNvPr>
            <p:cNvSpPr txBox="1"/>
            <p:nvPr/>
          </p:nvSpPr>
          <p:spPr>
            <a:xfrm>
              <a:off x="3827633" y="1928752"/>
              <a:ext cx="5592697" cy="907391"/>
            </a:xfrm>
            <a:prstGeom prst="rect">
              <a:avLst/>
            </a:prstGeom>
            <a:noFill/>
            <a:ln w="9525">
              <a:noFill/>
            </a:ln>
          </p:spPr>
          <p:txBody>
            <a:bodyPr wrap="square" anchor="t">
              <a:spAutoFit/>
            </a:bodyPr>
            <a:lstStyle/>
            <a:p>
              <a:pPr algn="ctr">
                <a:lnSpc>
                  <a:spcPct val="150000"/>
                </a:lnSpc>
              </a:pPr>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意义、危害类</a:t>
              </a:r>
              <a:endParaRPr lang="zh-CN" altLang="en-US" sz="20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29" name="圆角矩形 2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30" name="组合 29"/>
          <p:cNvGrpSpPr/>
          <p:nvPr/>
        </p:nvGrpSpPr>
        <p:grpSpPr>
          <a:xfrm>
            <a:off x="3040380" y="5518693"/>
            <a:ext cx="8496237" cy="531832"/>
            <a:chOff x="3027246" y="2016110"/>
            <a:chExt cx="8333860" cy="872524"/>
          </a:xfrm>
        </p:grpSpPr>
        <p:sp>
          <p:nvSpPr>
            <p:cNvPr id="31" name="圆角矩形 6"/>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2"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7</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33" name="文本框 2">
              <a:hlinkClick r:id="rId18" action="ppaction://hlinksldjump"/>
            </p:cNvPr>
            <p:cNvSpPr txBox="1"/>
            <p:nvPr/>
          </p:nvSpPr>
          <p:spPr>
            <a:xfrm>
              <a:off x="5768409" y="2106898"/>
              <a:ext cx="5592697" cy="654238"/>
            </a:xfrm>
            <a:prstGeom prst="rect">
              <a:avLst/>
            </a:prstGeom>
            <a:noFill/>
            <a:ln w="9525">
              <a:noFill/>
            </a:ln>
          </p:spPr>
          <p:txBody>
            <a:bodyPr wrap="square" anchor="t">
              <a:spAutoFit/>
            </a:bodyPr>
            <a:lstStyle/>
            <a:p>
              <a:pPr algn="l"/>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措施、做法类</a:t>
              </a:r>
              <a:endParaRPr lang="zh-CN" altLang="en-US" sz="20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34" name="圆角矩形 33"/>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35" name="组合 34"/>
          <p:cNvGrpSpPr/>
          <p:nvPr/>
        </p:nvGrpSpPr>
        <p:grpSpPr>
          <a:xfrm>
            <a:off x="3022600" y="6116228"/>
            <a:ext cx="8508302" cy="531832"/>
            <a:chOff x="3027246" y="2016110"/>
            <a:chExt cx="8345694" cy="872524"/>
          </a:xfrm>
        </p:grpSpPr>
        <p:sp>
          <p:nvSpPr>
            <p:cNvPr id="36" name="圆角矩形 6"/>
            <p:cNvSpPr/>
            <p:nvPr>
              <p:custDataLst>
                <p:tags r:id="rId1"/>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7" name="椭圆 7"/>
            <p:cNvSpPr>
              <a:spLocks noChangeAspect="1"/>
            </p:cNvSpPr>
            <p:nvPr>
              <p:custDataLst>
                <p:tags r:id="rId2"/>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fontScale="90000" lnSpcReduction="10000"/>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8</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0" name="文本框 2">
              <a:hlinkClick r:id="rId18" action="ppaction://hlinksldjump"/>
            </p:cNvPr>
            <p:cNvSpPr txBox="1"/>
            <p:nvPr/>
          </p:nvSpPr>
          <p:spPr>
            <a:xfrm>
              <a:off x="5780243" y="2087104"/>
              <a:ext cx="5592697" cy="654238"/>
            </a:xfrm>
            <a:prstGeom prst="rect">
              <a:avLst/>
            </a:prstGeom>
            <a:noFill/>
            <a:ln w="9525">
              <a:noFill/>
            </a:ln>
          </p:spPr>
          <p:txBody>
            <a:bodyPr wrap="square" anchor="t">
              <a:spAutoFit/>
            </a:bodyPr>
            <a:lstStyle/>
            <a:p>
              <a:pPr algn="l"/>
              <a:r>
                <a:rPr lang="zh-CN" altLang="en-US" sz="2000" b="1" dirty="0" smtClean="0">
                  <a:latin typeface="黑体" panose="02010600030101010101" pitchFamily="49" charset="-122"/>
                  <a:ea typeface="黑体" panose="02010600030101010101" pitchFamily="49" charset="-122"/>
                  <a:sym typeface="宋体" panose="02010600030101010101" pitchFamily="2" charset="-122"/>
                </a:rPr>
                <a:t>漫画、图表类</a:t>
              </a:r>
              <a:endParaRPr lang="zh-CN" altLang="en-US" sz="20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41" name="圆角矩形 40"/>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0085" y="1330960"/>
            <a:ext cx="10855960" cy="5077460"/>
          </a:xfrm>
          <a:prstGeom prst="rect">
            <a:avLst/>
          </a:prstGeom>
          <a:noFill/>
          <a:ln w="9525">
            <a:noFill/>
          </a:ln>
        </p:spPr>
        <p:txBody>
          <a:bodyPr wrap="square">
            <a:spAutoFit/>
          </a:bodyPr>
          <a:lstStyle/>
          <a:p>
            <a:pPr algn="l">
              <a:lnSpc>
                <a:spcPct val="150000"/>
              </a:lnSpc>
              <a:buNone/>
            </a:pPr>
            <a:r>
              <a:rPr sz="2400" b="1" dirty="0">
                <a:latin typeface="宋体" panose="02010600030101010101" pitchFamily="2" charset="-122"/>
                <a:ea typeface="宋体" panose="02010600030101010101" pitchFamily="2" charset="-122"/>
              </a:rPr>
              <a:t>3.</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2021·桥西区模拟</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年2月17日《感动中国2020年度人物颁奖盛典》在央视举行。获得此荣誉的有身患绝症坚守抗疫一线的“人民英雄”张定宇、为救援群众牺牲在洪水中的消防员陈陆、改变山区女童命运的公益校长张桂梅……在极不平凡的2020年，他们或在危难中逆行，或在逆境中坚守。那些故事充满着艰辛，也充满了阳光。央视举行此活动</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buNone/>
            </a:pPr>
            <a:r>
              <a:rPr sz="2400" b="1" dirty="0">
                <a:latin typeface="宋体" panose="02010600030101010101" pitchFamily="2" charset="-122"/>
                <a:ea typeface="宋体" panose="02010600030101010101" pitchFamily="2" charset="-122"/>
              </a:rPr>
              <a:t>A.有利于弘扬以改革创新为核心的民族精神</a:t>
            </a:r>
          </a:p>
          <a:p>
            <a:pPr algn="l">
              <a:lnSpc>
                <a:spcPct val="150000"/>
              </a:lnSpc>
              <a:buNone/>
            </a:pPr>
            <a:r>
              <a:rPr sz="2400" b="1" dirty="0">
                <a:latin typeface="宋体" panose="02010600030101010101" pitchFamily="2" charset="-122"/>
                <a:ea typeface="宋体" panose="02010600030101010101" pitchFamily="2" charset="-122"/>
              </a:rPr>
              <a:t>B.让人们懂得承担社会责任就会获得回报</a:t>
            </a:r>
          </a:p>
          <a:p>
            <a:pPr algn="l">
              <a:lnSpc>
                <a:spcPct val="150000"/>
              </a:lnSpc>
              <a:buNone/>
            </a:pPr>
            <a:r>
              <a:rPr sz="2400" b="1" dirty="0">
                <a:latin typeface="宋体" panose="02010600030101010101" pitchFamily="2" charset="-122"/>
                <a:ea typeface="宋体" panose="02010600030101010101" pitchFamily="2" charset="-122"/>
              </a:rPr>
              <a:t>C.发挥榜样力量，营造人人为我的社会氛围</a:t>
            </a:r>
          </a:p>
          <a:p>
            <a:pPr algn="l">
              <a:lnSpc>
                <a:spcPct val="150000"/>
              </a:lnSpc>
              <a:buNone/>
            </a:pPr>
            <a:r>
              <a:rPr sz="2400" b="1" dirty="0">
                <a:latin typeface="宋体" panose="02010600030101010101" pitchFamily="2" charset="-122"/>
                <a:ea typeface="宋体" panose="02010600030101010101" pitchFamily="2" charset="-122"/>
              </a:rPr>
              <a:t>D.表彰先进模范，弘扬社会主义核心价值观</a:t>
            </a:r>
          </a:p>
        </p:txBody>
      </p:sp>
      <p:sp>
        <p:nvSpPr>
          <p:cNvPr id="8" name="矩形 7"/>
          <p:cNvSpPr/>
          <p:nvPr/>
        </p:nvSpPr>
        <p:spPr>
          <a:xfrm>
            <a:off x="7588885" y="3682365"/>
            <a:ext cx="42989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1360" y="1391285"/>
            <a:ext cx="10576560" cy="5077460"/>
          </a:xfrm>
          <a:prstGeom prst="rect">
            <a:avLst/>
          </a:prstGeom>
          <a:noFill/>
          <a:ln w="9525">
            <a:noFill/>
          </a:ln>
        </p:spPr>
        <p:txBody>
          <a:bodyPr wrap="square">
            <a:spAutoFit/>
          </a:bodyPr>
          <a:lstStyle/>
          <a:p>
            <a:pPr algn="l">
              <a:lnSpc>
                <a:spcPct val="150000"/>
              </a:lnSpc>
            </a:pPr>
            <a:r>
              <a:rPr sz="2400" b="1" dirty="0">
                <a:latin typeface="宋体" panose="02010600030101010101" pitchFamily="2" charset="-122"/>
                <a:ea typeface="宋体" panose="02010600030101010101" pitchFamily="2" charset="-122"/>
              </a:rPr>
              <a:t>4.</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2021·隆化校级模拟</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党的十九届五中全会强调，要坚持创新在我国现代化建设全局中的核心地位，把科技自立自强作为国家发展的战略支撑。下列时事能体现这一要求的是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pPr>
            <a:r>
              <a:rPr sz="2400" b="1" dirty="0">
                <a:latin typeface="宋体" panose="02010600030101010101" pitchFamily="2" charset="-122"/>
                <a:ea typeface="宋体" panose="02010600030101010101" pitchFamily="2" charset="-122"/>
              </a:rPr>
              <a:t>①我国开展第七次全国人口普查</a:t>
            </a:r>
          </a:p>
          <a:p>
            <a:pPr algn="l">
              <a:lnSpc>
                <a:spcPct val="150000"/>
              </a:lnSpc>
            </a:pPr>
            <a:r>
              <a:rPr sz="2400" b="1" dirty="0">
                <a:latin typeface="宋体" panose="02010600030101010101" pitchFamily="2" charset="-122"/>
                <a:ea typeface="宋体" panose="02010600030101010101" pitchFamily="2" charset="-122"/>
              </a:rPr>
              <a:t>②全国抗击新冠肺炎疫情表彰大会举行</a:t>
            </a:r>
          </a:p>
          <a:p>
            <a:pPr algn="l">
              <a:lnSpc>
                <a:spcPct val="150000"/>
              </a:lnSpc>
            </a:pPr>
            <a:r>
              <a:rPr sz="2400" b="1" dirty="0">
                <a:latin typeface="宋体" panose="02010600030101010101" pitchFamily="2" charset="-122"/>
                <a:ea typeface="宋体" panose="02010600030101010101" pitchFamily="2" charset="-122"/>
              </a:rPr>
              <a:t>③“天问一号”探测器成功发射</a:t>
            </a:r>
          </a:p>
          <a:p>
            <a:pPr algn="l">
              <a:lnSpc>
                <a:spcPct val="150000"/>
              </a:lnSpc>
            </a:pPr>
            <a:r>
              <a:rPr sz="2400" b="1" dirty="0">
                <a:latin typeface="宋体" panose="02010600030101010101" pitchFamily="2" charset="-122"/>
                <a:ea typeface="宋体" panose="02010600030101010101" pitchFamily="2" charset="-122"/>
              </a:rPr>
              <a:t>④“北斗三号”全球卫星导航系统开通</a:t>
            </a:r>
          </a:p>
          <a:p>
            <a:pPr algn="l">
              <a:lnSpc>
                <a:spcPct val="150000"/>
              </a:lnSpc>
            </a:pPr>
            <a:r>
              <a:rPr sz="2400" b="1" dirty="0">
                <a:latin typeface="宋体" panose="02010600030101010101" pitchFamily="2" charset="-122"/>
                <a:ea typeface="宋体" panose="02010600030101010101" pitchFamily="2" charset="-122"/>
              </a:rPr>
              <a:t>A.①②	B.①③</a:t>
            </a:r>
          </a:p>
          <a:p>
            <a:pPr algn="l">
              <a:lnSpc>
                <a:spcPct val="150000"/>
              </a:lnSpc>
            </a:pPr>
            <a:r>
              <a:rPr sz="2400" b="1" dirty="0">
                <a:latin typeface="宋体" panose="02010600030101010101" pitchFamily="2" charset="-122"/>
                <a:ea typeface="宋体" panose="02010600030101010101" pitchFamily="2" charset="-122"/>
              </a:rPr>
              <a:t>C.②④	D.③④</a:t>
            </a:r>
          </a:p>
        </p:txBody>
      </p:sp>
      <p:sp>
        <p:nvSpPr>
          <p:cNvPr id="8" name="矩形 7"/>
          <p:cNvSpPr/>
          <p:nvPr/>
        </p:nvSpPr>
        <p:spPr>
          <a:xfrm>
            <a:off x="4876800" y="2632075"/>
            <a:ext cx="49085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6295" y="1581150"/>
            <a:ext cx="10519410" cy="3969385"/>
          </a:xfrm>
          <a:prstGeom prst="rect">
            <a:avLst/>
          </a:prstGeom>
          <a:noFill/>
          <a:ln w="9525">
            <a:noFill/>
          </a:ln>
        </p:spPr>
        <p:txBody>
          <a:bodyPr wrap="square">
            <a:spAutoFit/>
          </a:bodyPr>
          <a:lstStyle/>
          <a:p>
            <a:pPr algn="l">
              <a:lnSpc>
                <a:spcPct val="150000"/>
              </a:lnSpc>
            </a:pPr>
            <a:r>
              <a:rPr sz="2400" b="1" dirty="0">
                <a:latin typeface="宋体" panose="02010600030101010101" pitchFamily="2" charset="-122"/>
                <a:ea typeface="宋体" panose="02010600030101010101" pitchFamily="2" charset="-122"/>
              </a:rPr>
              <a:t>5.每当客人来访，鲁迅先生都会亲自为客人倒茶。客人告辞，如果是在晚上，先生总是要端着灯将客人送至门外，直到客人走远。鲁迅先生的行动告诉我们</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pPr>
            <a:r>
              <a:rPr sz="2400" b="1" dirty="0">
                <a:latin typeface="宋体" panose="02010600030101010101" pitchFamily="2" charset="-122"/>
                <a:ea typeface="宋体" panose="02010600030101010101" pitchFamily="2" charset="-122"/>
              </a:rPr>
              <a:t>①尊重他人要从小事做起　②诚信是做人的准则　③待人接物要谦和有礼　</a:t>
            </a:r>
          </a:p>
          <a:p>
            <a:pPr algn="l">
              <a:lnSpc>
                <a:spcPct val="150000"/>
              </a:lnSpc>
            </a:pPr>
            <a:r>
              <a:rPr sz="2400" b="1" dirty="0">
                <a:latin typeface="宋体" panose="02010600030101010101" pitchFamily="2" charset="-122"/>
                <a:ea typeface="宋体" panose="02010600030101010101" pitchFamily="2" charset="-122"/>
              </a:rPr>
              <a:t>④友善是中华民族的传统美德</a:t>
            </a:r>
          </a:p>
          <a:p>
            <a:pPr algn="l">
              <a:lnSpc>
                <a:spcPct val="150000"/>
              </a:lnSpc>
            </a:pPr>
            <a:r>
              <a:rPr sz="2400" b="1" dirty="0">
                <a:latin typeface="宋体" panose="02010600030101010101" pitchFamily="2" charset="-122"/>
                <a:ea typeface="宋体" panose="02010600030101010101" pitchFamily="2" charset="-122"/>
              </a:rPr>
              <a:t>A.①②③	B.①②④</a:t>
            </a:r>
          </a:p>
          <a:p>
            <a:pPr algn="l">
              <a:lnSpc>
                <a:spcPct val="150000"/>
              </a:lnSpc>
            </a:pPr>
            <a:r>
              <a:rPr sz="2400" b="1" dirty="0">
                <a:latin typeface="宋体" panose="02010600030101010101" pitchFamily="2" charset="-122"/>
                <a:ea typeface="宋体" panose="02010600030101010101" pitchFamily="2" charset="-122"/>
              </a:rPr>
              <a:t>C.①③④	D.②③④</a:t>
            </a:r>
          </a:p>
        </p:txBody>
      </p:sp>
      <p:sp>
        <p:nvSpPr>
          <p:cNvPr id="8" name="矩形 7"/>
          <p:cNvSpPr/>
          <p:nvPr/>
        </p:nvSpPr>
        <p:spPr>
          <a:xfrm flipH="1">
            <a:off x="1640840" y="2805430"/>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5800" y="1373505"/>
            <a:ext cx="10955655" cy="5077460"/>
          </a:xfrm>
          <a:prstGeom prst="rect">
            <a:avLst/>
          </a:prstGeom>
          <a:noFill/>
          <a:ln w="9525">
            <a:noFill/>
          </a:ln>
        </p:spPr>
        <p:txBody>
          <a:bodyPr wrap="square">
            <a:spAutoFit/>
          </a:bodyPr>
          <a:lstStyle/>
          <a:p>
            <a:pPr algn="l">
              <a:lnSpc>
                <a:spcPct val="150000"/>
              </a:lnSpc>
            </a:pPr>
            <a:r>
              <a:rPr sz="2400" b="1" dirty="0">
                <a:latin typeface="宋体" panose="02010600030101010101" pitchFamily="2" charset="-122"/>
                <a:ea typeface="宋体" panose="02010600030101010101" pitchFamily="2" charset="-122"/>
              </a:rPr>
              <a:t>6.</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2021·衡水模拟</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国家制定出台了《网络交易监督管理办法》并在“3·15”晚会上正式发布。《办法》对相关法律规定进行细化完善，制定了一系列规范交易行为、压实平台主体责任、保障消费者权益的具体制度规则。这说明</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pPr>
            <a:r>
              <a:rPr sz="2400" b="1" dirty="0">
                <a:latin typeface="宋体" panose="02010600030101010101" pitchFamily="2" charset="-122"/>
                <a:ea typeface="宋体" panose="02010600030101010101" pitchFamily="2" charset="-122"/>
              </a:rPr>
              <a:t>①在食品安全方面进一步做到了有法可依</a:t>
            </a:r>
          </a:p>
          <a:p>
            <a:pPr algn="l">
              <a:lnSpc>
                <a:spcPct val="150000"/>
              </a:lnSpc>
            </a:pPr>
            <a:r>
              <a:rPr sz="2400" b="1" dirty="0">
                <a:latin typeface="宋体" panose="02010600030101010101" pitchFamily="2" charset="-122"/>
                <a:ea typeface="宋体" panose="02010600030101010101" pitchFamily="2" charset="-122"/>
              </a:rPr>
              <a:t>②食品安全问题可迎刃而解</a:t>
            </a:r>
          </a:p>
          <a:p>
            <a:pPr algn="l">
              <a:lnSpc>
                <a:spcPct val="150000"/>
              </a:lnSpc>
            </a:pPr>
            <a:r>
              <a:rPr sz="2400" b="1" dirty="0">
                <a:latin typeface="宋体" panose="02010600030101010101" pitchFamily="2" charset="-122"/>
                <a:ea typeface="宋体" panose="02010600030101010101" pitchFamily="2" charset="-122"/>
              </a:rPr>
              <a:t>③我国将进一步严厉打击食品安全犯罪行为</a:t>
            </a:r>
          </a:p>
          <a:p>
            <a:pPr algn="l">
              <a:lnSpc>
                <a:spcPct val="150000"/>
              </a:lnSpc>
            </a:pPr>
            <a:r>
              <a:rPr sz="2400" b="1" dirty="0">
                <a:latin typeface="宋体" panose="02010600030101010101" pitchFamily="2" charset="-122"/>
                <a:ea typeface="宋体" panose="02010600030101010101" pitchFamily="2" charset="-122"/>
              </a:rPr>
              <a:t>④一切危害食品安全的行为都是犯罪</a:t>
            </a:r>
          </a:p>
          <a:p>
            <a:pPr algn="l">
              <a:lnSpc>
                <a:spcPct val="150000"/>
              </a:lnSpc>
            </a:pPr>
            <a:r>
              <a:rPr sz="2400" b="1" dirty="0">
                <a:latin typeface="宋体" panose="02010600030101010101" pitchFamily="2" charset="-122"/>
                <a:ea typeface="宋体" panose="02010600030101010101" pitchFamily="2" charset="-122"/>
              </a:rPr>
              <a:t>A.①③	B.③④</a:t>
            </a:r>
          </a:p>
          <a:p>
            <a:pPr algn="l">
              <a:lnSpc>
                <a:spcPct val="150000"/>
              </a:lnSpc>
            </a:pPr>
            <a:r>
              <a:rPr sz="2400" b="1" dirty="0">
                <a:latin typeface="宋体" panose="02010600030101010101" pitchFamily="2" charset="-122"/>
                <a:ea typeface="宋体" panose="02010600030101010101" pitchFamily="2" charset="-122"/>
              </a:rPr>
              <a:t>C.②③	D.①④</a:t>
            </a:r>
          </a:p>
        </p:txBody>
      </p:sp>
      <p:sp>
        <p:nvSpPr>
          <p:cNvPr id="8" name="矩形 7"/>
          <p:cNvSpPr/>
          <p:nvPr/>
        </p:nvSpPr>
        <p:spPr>
          <a:xfrm flipH="1">
            <a:off x="10643870" y="2635250"/>
            <a:ext cx="46355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5800" y="1470025"/>
            <a:ext cx="10784840" cy="3415030"/>
          </a:xfrm>
          <a:prstGeom prst="rect">
            <a:avLst/>
          </a:prstGeom>
          <a:noFill/>
          <a:ln w="9525">
            <a:noFill/>
          </a:ln>
        </p:spPr>
        <p:txBody>
          <a:bodyPr wrap="square">
            <a:spAutoFit/>
          </a:bodyPr>
          <a:lstStyle/>
          <a:p>
            <a:pPr algn="l">
              <a:lnSpc>
                <a:spcPct val="150000"/>
              </a:lnSpc>
            </a:pPr>
            <a:r>
              <a:rPr sz="2400" b="1" dirty="0">
                <a:latin typeface="宋体" panose="02010600030101010101" pitchFamily="2" charset="-122"/>
                <a:ea typeface="宋体" panose="02010600030101010101" pitchFamily="2" charset="-122"/>
              </a:rPr>
              <a:t>7.英雄先烈是中华民族的脊梁。《中华人民共和国英雄烈士保护法》颁布后，相关部门依法对侮辱、诽谤英烈名誉等行为进行了严肃处理。这说明</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pPr>
            <a:r>
              <a:rPr sz="2400" b="1" dirty="0">
                <a:latin typeface="宋体" panose="02010600030101010101" pitchFamily="2" charset="-122"/>
                <a:ea typeface="宋体" panose="02010600030101010101" pitchFamily="2" charset="-122"/>
              </a:rPr>
              <a:t>A.侮辱英烈行为都要承担刑事责任</a:t>
            </a:r>
          </a:p>
          <a:p>
            <a:pPr algn="l">
              <a:lnSpc>
                <a:spcPct val="150000"/>
              </a:lnSpc>
            </a:pPr>
            <a:r>
              <a:rPr sz="2400" b="1" dirty="0">
                <a:latin typeface="宋体" panose="02010600030101010101" pitchFamily="2" charset="-122"/>
                <a:ea typeface="宋体" panose="02010600030101010101" pitchFamily="2" charset="-122"/>
              </a:rPr>
              <a:t>B.国家保护英雄烈士的人格尊严权不受侵犯</a:t>
            </a:r>
          </a:p>
          <a:p>
            <a:pPr algn="l">
              <a:lnSpc>
                <a:spcPct val="150000"/>
              </a:lnSpc>
            </a:pPr>
            <a:r>
              <a:rPr sz="2400" b="1" dirty="0">
                <a:latin typeface="宋体" panose="02010600030101010101" pitchFamily="2" charset="-122"/>
                <a:ea typeface="宋体" panose="02010600030101010101" pitchFamily="2" charset="-122"/>
              </a:rPr>
              <a:t>C.我国公民享有广泛的权利和自由</a:t>
            </a:r>
          </a:p>
          <a:p>
            <a:pPr algn="l">
              <a:lnSpc>
                <a:spcPct val="150000"/>
              </a:lnSpc>
            </a:pPr>
            <a:r>
              <a:rPr sz="2400" b="1" dirty="0">
                <a:latin typeface="宋体" panose="02010600030101010101" pitchFamily="2" charset="-122"/>
                <a:ea typeface="宋体" panose="02010600030101010101" pitchFamily="2" charset="-122"/>
              </a:rPr>
              <a:t>D.完善立法就可以保护英雄烈士的合法权益</a:t>
            </a:r>
          </a:p>
        </p:txBody>
      </p:sp>
      <p:sp>
        <p:nvSpPr>
          <p:cNvPr id="8" name="矩形 7"/>
          <p:cNvSpPr/>
          <p:nvPr/>
        </p:nvSpPr>
        <p:spPr>
          <a:xfrm flipH="1">
            <a:off x="10338435" y="2171065"/>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5800" y="1421765"/>
            <a:ext cx="10784840" cy="5077460"/>
          </a:xfrm>
          <a:prstGeom prst="rect">
            <a:avLst/>
          </a:prstGeom>
          <a:noFill/>
          <a:ln w="9525">
            <a:noFill/>
          </a:ln>
        </p:spPr>
        <p:txBody>
          <a:bodyPr wrap="square">
            <a:spAutoFit/>
          </a:bodyPr>
          <a:lstStyle/>
          <a:p>
            <a:pPr algn="l">
              <a:lnSpc>
                <a:spcPct val="150000"/>
              </a:lnSpc>
            </a:pPr>
            <a:r>
              <a:rPr sz="2400" b="1" dirty="0">
                <a:latin typeface="宋体" panose="02010600030101010101" pitchFamily="2" charset="-122"/>
                <a:ea typeface="宋体" panose="02010600030101010101" pitchFamily="2" charset="-122"/>
              </a:rPr>
              <a:t>8.</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2021春·路北区校级月考</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中国共产党始终把带领人民创造美好生活作为自己的奋斗目标，把保障和改善民生作为工作重点，完善公共服务体系，保障群众基本生活，不断满足人民日益增长的美好生活需要。这充分说明了</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pPr>
            <a:r>
              <a:rPr sz="2400" b="1" dirty="0">
                <a:latin typeface="宋体" panose="02010600030101010101" pitchFamily="2" charset="-122"/>
                <a:ea typeface="宋体" panose="02010600030101010101" pitchFamily="2" charset="-122"/>
              </a:rPr>
              <a:t>①中国共产党将宪法的基本原则融入自己的执政理念之中</a:t>
            </a:r>
          </a:p>
          <a:p>
            <a:pPr algn="l">
              <a:lnSpc>
                <a:spcPct val="150000"/>
              </a:lnSpc>
            </a:pPr>
            <a:r>
              <a:rPr sz="2400" b="1" dirty="0">
                <a:latin typeface="宋体" panose="02010600030101010101" pitchFamily="2" charset="-122"/>
                <a:ea typeface="宋体" panose="02010600030101010101" pitchFamily="2" charset="-122"/>
              </a:rPr>
              <a:t>②我国是人民当家作主的社会主义国家，人民是国家的主人</a:t>
            </a:r>
          </a:p>
          <a:p>
            <a:pPr algn="l">
              <a:lnSpc>
                <a:spcPct val="150000"/>
              </a:lnSpc>
            </a:pPr>
            <a:r>
              <a:rPr sz="2400" b="1" dirty="0">
                <a:latin typeface="宋体" panose="02010600030101010101" pitchFamily="2" charset="-122"/>
                <a:ea typeface="宋体" panose="02010600030101010101" pitchFamily="2" charset="-122"/>
              </a:rPr>
              <a:t>③国家的一切权力属于人民，人民可以直接行使国家权力</a:t>
            </a:r>
          </a:p>
          <a:p>
            <a:pPr algn="l">
              <a:lnSpc>
                <a:spcPct val="150000"/>
              </a:lnSpc>
            </a:pPr>
            <a:r>
              <a:rPr sz="2400" b="1" dirty="0">
                <a:latin typeface="宋体" panose="02010600030101010101" pitchFamily="2" charset="-122"/>
                <a:ea typeface="宋体" panose="02010600030101010101" pitchFamily="2" charset="-122"/>
              </a:rPr>
              <a:t>④党和国家充分尊重和保障人权，我国人权事业取得重大进步</a:t>
            </a:r>
          </a:p>
          <a:p>
            <a:pPr algn="l">
              <a:lnSpc>
                <a:spcPct val="150000"/>
              </a:lnSpc>
            </a:pPr>
            <a:r>
              <a:rPr sz="2400" b="1" dirty="0">
                <a:latin typeface="宋体" panose="02010600030101010101" pitchFamily="2" charset="-122"/>
                <a:ea typeface="宋体" panose="02010600030101010101" pitchFamily="2" charset="-122"/>
              </a:rPr>
              <a:t>A.②③④	B.①②③④</a:t>
            </a:r>
          </a:p>
          <a:p>
            <a:pPr algn="l">
              <a:lnSpc>
                <a:spcPct val="150000"/>
              </a:lnSpc>
            </a:pPr>
            <a:r>
              <a:rPr sz="2400" b="1" dirty="0">
                <a:latin typeface="宋体" panose="02010600030101010101" pitchFamily="2" charset="-122"/>
                <a:ea typeface="宋体" panose="02010600030101010101" pitchFamily="2" charset="-122"/>
              </a:rPr>
              <a:t>C.①③④	D.①②④</a:t>
            </a:r>
          </a:p>
        </p:txBody>
      </p:sp>
      <p:sp>
        <p:nvSpPr>
          <p:cNvPr id="8" name="矩形 7"/>
          <p:cNvSpPr/>
          <p:nvPr/>
        </p:nvSpPr>
        <p:spPr>
          <a:xfrm flipH="1">
            <a:off x="10632440" y="2658745"/>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1515" y="1431925"/>
            <a:ext cx="10784840" cy="3969385"/>
          </a:xfrm>
          <a:prstGeom prst="rect">
            <a:avLst/>
          </a:prstGeom>
          <a:noFill/>
          <a:ln w="9525">
            <a:noFill/>
          </a:ln>
        </p:spPr>
        <p:txBody>
          <a:bodyPr wrap="square">
            <a:spAutoFit/>
          </a:bodyPr>
          <a:lstStyle/>
          <a:p>
            <a:pPr algn="l">
              <a:lnSpc>
                <a:spcPct val="150000"/>
              </a:lnSpc>
            </a:pPr>
            <a:r>
              <a:rPr sz="2400" b="1" dirty="0">
                <a:latin typeface="宋体" panose="02010600030101010101" pitchFamily="2" charset="-122"/>
                <a:ea typeface="宋体" panose="02010600030101010101" pitchFamily="2" charset="-122"/>
              </a:rPr>
              <a:t>9.改革开放40年，春运规模从1亿人次变为近30亿人次，出行工具从绿皮车变为复兴号，买票从风雪中排队变为80%车票由互联网售出……春运的变化见证了我国改革开放40年</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pPr>
            <a:r>
              <a:rPr sz="2400" b="1" dirty="0">
                <a:latin typeface="宋体" panose="02010600030101010101" pitchFamily="2" charset="-122"/>
                <a:ea typeface="宋体" panose="02010600030101010101" pitchFamily="2" charset="-122"/>
              </a:rPr>
              <a:t>①人口增速加快　②经济的发展　</a:t>
            </a:r>
          </a:p>
          <a:p>
            <a:pPr algn="l">
              <a:lnSpc>
                <a:spcPct val="150000"/>
              </a:lnSpc>
            </a:pPr>
            <a:r>
              <a:rPr sz="2400" b="1" dirty="0">
                <a:latin typeface="宋体" panose="02010600030101010101" pitchFamily="2" charset="-122"/>
                <a:ea typeface="宋体" panose="02010600030101010101" pitchFamily="2" charset="-122"/>
              </a:rPr>
              <a:t>③共同富裕的实现　④人民生活越来越美好</a:t>
            </a:r>
          </a:p>
          <a:p>
            <a:pPr algn="l">
              <a:lnSpc>
                <a:spcPct val="150000"/>
              </a:lnSpc>
            </a:pPr>
            <a:r>
              <a:rPr sz="2400" b="1" dirty="0">
                <a:latin typeface="宋体" panose="02010600030101010101" pitchFamily="2" charset="-122"/>
                <a:ea typeface="宋体" panose="02010600030101010101" pitchFamily="2" charset="-122"/>
              </a:rPr>
              <a:t>A.①②	B.①④</a:t>
            </a:r>
          </a:p>
          <a:p>
            <a:pPr algn="l">
              <a:lnSpc>
                <a:spcPct val="150000"/>
              </a:lnSpc>
            </a:pPr>
            <a:r>
              <a:rPr sz="2400" b="1" dirty="0">
                <a:latin typeface="宋体" panose="02010600030101010101" pitchFamily="2" charset="-122"/>
                <a:ea typeface="宋体" panose="02010600030101010101" pitchFamily="2" charset="-122"/>
              </a:rPr>
              <a:t>C.②③	D.②④</a:t>
            </a:r>
          </a:p>
        </p:txBody>
      </p:sp>
      <p:sp>
        <p:nvSpPr>
          <p:cNvPr id="8" name="矩形 7"/>
          <p:cNvSpPr/>
          <p:nvPr/>
        </p:nvSpPr>
        <p:spPr>
          <a:xfrm flipH="1">
            <a:off x="3192145" y="2658745"/>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73505"/>
            <a:ext cx="7725410" cy="712470"/>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概括主题类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类型二</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768985" y="2043430"/>
            <a:ext cx="1064768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这类选择题的题干往往给出一系列相似事物(图片)，或者一个特别的、有代表性的事物(图片)，要求我们根据题干中的内容，概括出一个共同的或者总述性的主题。</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解答此类选择题需要我们具有极高的概括能力，能够找到不同事例(图片)或数字间的相互联系。首先概括出材料中图表(图片)或文字所表达的主要内容，然后审查每个选项所表达的内容，找出与题干所表达的内容一致的一项即可。</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247140"/>
            <a:ext cx="10904220" cy="558482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【典型题例】</a:t>
            </a:r>
          </a:p>
          <a:p>
            <a:pPr indent="0" algn="l" fontAlgn="auto">
              <a:lnSpc>
                <a:spcPct val="150000"/>
              </a:lnSpc>
            </a:pPr>
            <a:r>
              <a:rPr lang="zh-CN" sz="2200" b="1" dirty="0">
                <a:latin typeface="宋体" panose="02010600030101010101" pitchFamily="2" charset="-122"/>
                <a:ea typeface="宋体" panose="02010600030101010101" pitchFamily="2" charset="-122"/>
              </a:rPr>
              <a:t>（</a:t>
            </a:r>
            <a:r>
              <a:rPr sz="2200" b="1" dirty="0">
                <a:latin typeface="宋体" panose="02010600030101010101" pitchFamily="2" charset="-122"/>
                <a:ea typeface="宋体" panose="02010600030101010101" pitchFamily="2" charset="-122"/>
              </a:rPr>
              <a:t>2017·河北</a:t>
            </a:r>
            <a:r>
              <a:rPr lang="zh-CN" sz="2200" b="1" dirty="0">
                <a:latin typeface="宋体" panose="02010600030101010101" pitchFamily="2" charset="-122"/>
                <a:ea typeface="宋体" panose="02010600030101010101" pitchFamily="2" charset="-122"/>
              </a:rPr>
              <a:t>）</a:t>
            </a:r>
            <a:r>
              <a:rPr sz="2200" b="1" dirty="0">
                <a:latin typeface="宋体" panose="02010600030101010101" pitchFamily="2" charset="-122"/>
                <a:ea typeface="宋体" panose="02010600030101010101" pitchFamily="2" charset="-122"/>
              </a:rPr>
              <a:t>探月工程总设计师、为中国航天事业作出突出贡献的科学家孙家栋；高铁焊接师、为“中国制造”由大变强助力的“大国工匠”李万君；河北农业大学教授、把毕生精力投入到山区生态建设和科技富民实业之中的全国脱贫攻坚模范李保国……这些时代英雄共同的精神追求是</a:t>
            </a:r>
            <a:r>
              <a:rPr lang="zh-CN" sz="2200" b="1" dirty="0">
                <a:latin typeface="宋体" panose="02010600030101010101" pitchFamily="2" charset="-122"/>
                <a:ea typeface="宋体" panose="02010600030101010101" pitchFamily="2" charset="-122"/>
              </a:rPr>
              <a:t>（</a:t>
            </a:r>
            <a:r>
              <a:rPr sz="2200" b="1" dirty="0">
                <a:latin typeface="宋体" panose="02010600030101010101" pitchFamily="2" charset="-122"/>
                <a:ea typeface="宋体" panose="02010600030101010101" pitchFamily="2" charset="-122"/>
              </a:rPr>
              <a:t>　　</a:t>
            </a:r>
            <a:r>
              <a:rPr lang="zh-CN" sz="2200" b="1" dirty="0">
                <a:latin typeface="宋体" panose="02010600030101010101" pitchFamily="2" charset="-122"/>
                <a:ea typeface="宋体" panose="02010600030101010101" pitchFamily="2" charset="-122"/>
              </a:rPr>
              <a:t>）</a:t>
            </a:r>
          </a:p>
          <a:p>
            <a:pPr indent="0" algn="l" fontAlgn="auto">
              <a:lnSpc>
                <a:spcPct val="150000"/>
              </a:lnSpc>
            </a:pPr>
            <a:r>
              <a:rPr sz="2200" b="1" dirty="0">
                <a:latin typeface="宋体" panose="02010600030101010101" pitchFamily="2" charset="-122"/>
                <a:ea typeface="宋体" panose="02010600030101010101" pitchFamily="2" charset="-122"/>
              </a:rPr>
              <a:t>A.科教救国　　　　B.献身国防　　　　C.报效国家　　　　D.消除贫困</a:t>
            </a:r>
          </a:p>
          <a:p>
            <a:pPr indent="0" algn="l" fontAlgn="auto">
              <a:lnSpc>
                <a:spcPct val="150000"/>
              </a:lnSpc>
            </a:pPr>
            <a:r>
              <a:rPr sz="2200" b="1" dirty="0">
                <a:latin typeface="宋体" panose="02010600030101010101" pitchFamily="2" charset="-122"/>
                <a:ea typeface="宋体" panose="02010600030101010101" pitchFamily="2" charset="-122"/>
              </a:rPr>
              <a:t>解析：这些模范人物的行为都是以爱国主义为核心的民族精神的体现，他们心中始终装着祖国和人民，故C项符合题意。A项观点错误，应为科教兴国。B项仅仅体现了材料中孙家栋的精神追求，D项仅仅体现了材料中李保国的精神追求，可排除。故选C。</a:t>
            </a:r>
          </a:p>
          <a:p>
            <a:pPr indent="0" algn="l" fontAlgn="auto">
              <a:lnSpc>
                <a:spcPct val="150000"/>
              </a:lnSpc>
            </a:pPr>
            <a:r>
              <a:rPr sz="2200" b="1" dirty="0">
                <a:latin typeface="宋体" panose="02010600030101010101" pitchFamily="2" charset="-122"/>
                <a:ea typeface="宋体" panose="02010600030101010101" pitchFamily="2" charset="-122"/>
              </a:rPr>
              <a:t>答案：C</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247140"/>
            <a:ext cx="10904220" cy="1522095"/>
          </a:xfrm>
          <a:prstGeom prst="rect">
            <a:avLst/>
          </a:prstGeom>
          <a:noFill/>
          <a:ln w="9525">
            <a:noFill/>
          </a:ln>
        </p:spPr>
        <p:txBody>
          <a:bodyPr wrap="square">
            <a:spAutoFit/>
          </a:bodyPr>
          <a:lstStyle/>
          <a:p>
            <a:pPr indent="0" fontAlgn="auto">
              <a:lnSpc>
                <a:spcPct val="150000"/>
              </a:lnSpc>
            </a:pPr>
            <a:r>
              <a:rPr sz="2400" b="1" dirty="0">
                <a:latin typeface="宋体" panose="02010600030101010101" pitchFamily="2" charset="-122"/>
                <a:ea typeface="宋体" panose="02010600030101010101" pitchFamily="2" charset="-122"/>
              </a:rPr>
              <a:t>【专项训练】</a:t>
            </a:r>
          </a:p>
          <a:p>
            <a:pPr indent="0" fontAlgn="auto">
              <a:lnSpc>
                <a:spcPct val="150000"/>
              </a:lnSpc>
            </a:pPr>
            <a:r>
              <a:rPr sz="2200" b="1" dirty="0">
                <a:latin typeface="宋体" panose="02010600030101010101" pitchFamily="2" charset="-122"/>
                <a:ea typeface="宋体" panose="02010600030101010101" pitchFamily="2" charset="-122"/>
              </a:rPr>
              <a:t>1.道德与法治课堂上，老师要求根据下列图片概括成就主题，你认为最合适的是</a:t>
            </a:r>
            <a:r>
              <a:rPr lang="zh-CN" sz="2200" b="1" dirty="0">
                <a:latin typeface="宋体" panose="02010600030101010101" pitchFamily="2" charset="-122"/>
                <a:ea typeface="宋体" panose="02010600030101010101" pitchFamily="2" charset="-122"/>
              </a:rPr>
              <a:t>（</a:t>
            </a:r>
            <a:r>
              <a:rPr sz="2200" b="1" dirty="0">
                <a:latin typeface="宋体" panose="02010600030101010101" pitchFamily="2" charset="-122"/>
                <a:ea typeface="宋体" panose="02010600030101010101" pitchFamily="2" charset="-122"/>
              </a:rPr>
              <a:t>　　</a:t>
            </a:r>
            <a:r>
              <a:rPr lang="zh-CN" sz="2200" b="1" dirty="0">
                <a:latin typeface="宋体" panose="02010600030101010101" pitchFamily="2" charset="-122"/>
                <a:ea typeface="宋体" panose="02010600030101010101" pitchFamily="2" charset="-122"/>
              </a:rPr>
              <a:t>）</a:t>
            </a:r>
          </a:p>
          <a:p>
            <a:endParaRPr sz="2400" dirty="0">
              <a:latin typeface="宋体" panose="02010600030101010101" pitchFamily="2" charset="-122"/>
              <a:ea typeface="宋体" panose="02010600030101010101" pitchFamily="2" charset="-122"/>
            </a:endParaRPr>
          </a:p>
        </p:txBody>
      </p:sp>
      <p:pic>
        <p:nvPicPr>
          <p:cNvPr id="231" name="image69.jpg" descr="id:2147503610;FounderCES"/>
          <p:cNvPicPr>
            <a:picLocks noChangeAspect="1"/>
          </p:cNvPicPr>
          <p:nvPr/>
        </p:nvPicPr>
        <p:blipFill>
          <a:blip r:embed="rId2"/>
          <a:stretch>
            <a:fillRect/>
          </a:stretch>
        </p:blipFill>
        <p:spPr>
          <a:xfrm>
            <a:off x="1622108" y="2649538"/>
            <a:ext cx="1080135" cy="630555"/>
          </a:xfrm>
          <a:prstGeom prst="rect">
            <a:avLst/>
          </a:prstGeom>
        </p:spPr>
      </p:pic>
      <p:pic>
        <p:nvPicPr>
          <p:cNvPr id="232" name="image70.jpg" descr="id:2147503617;FounderCES"/>
          <p:cNvPicPr>
            <a:picLocks noChangeAspect="1"/>
          </p:cNvPicPr>
          <p:nvPr/>
        </p:nvPicPr>
        <p:blipFill>
          <a:blip r:embed="rId3"/>
          <a:stretch>
            <a:fillRect/>
          </a:stretch>
        </p:blipFill>
        <p:spPr>
          <a:xfrm>
            <a:off x="3777933" y="2649538"/>
            <a:ext cx="1044575" cy="626745"/>
          </a:xfrm>
          <a:prstGeom prst="rect">
            <a:avLst/>
          </a:prstGeom>
        </p:spPr>
      </p:pic>
      <p:pic>
        <p:nvPicPr>
          <p:cNvPr id="233" name="image71.jpg" descr="id:2147503624;FounderCES"/>
          <p:cNvPicPr>
            <a:picLocks noChangeAspect="1"/>
          </p:cNvPicPr>
          <p:nvPr/>
        </p:nvPicPr>
        <p:blipFill>
          <a:blip r:embed="rId4"/>
          <a:stretch>
            <a:fillRect/>
          </a:stretch>
        </p:blipFill>
        <p:spPr>
          <a:xfrm>
            <a:off x="6207760" y="2655570"/>
            <a:ext cx="900430" cy="624840"/>
          </a:xfrm>
          <a:prstGeom prst="rect">
            <a:avLst/>
          </a:prstGeom>
        </p:spPr>
      </p:pic>
      <p:pic>
        <p:nvPicPr>
          <p:cNvPr id="234" name="p95-8-1.jpg" descr="id:2147503631;FounderCES"/>
          <p:cNvPicPr>
            <a:picLocks noChangeAspect="1"/>
          </p:cNvPicPr>
          <p:nvPr/>
        </p:nvPicPr>
        <p:blipFill>
          <a:blip r:embed="rId5" cstate="print"/>
          <a:stretch>
            <a:fillRect/>
          </a:stretch>
        </p:blipFill>
        <p:spPr>
          <a:xfrm>
            <a:off x="8483918" y="2556510"/>
            <a:ext cx="598805" cy="720090"/>
          </a:xfrm>
          <a:prstGeom prst="rect">
            <a:avLst/>
          </a:prstGeom>
        </p:spPr>
      </p:pic>
      <p:sp>
        <p:nvSpPr>
          <p:cNvPr id="3" name="文本框 2"/>
          <p:cNvSpPr txBox="1"/>
          <p:nvPr/>
        </p:nvSpPr>
        <p:spPr>
          <a:xfrm>
            <a:off x="1419860" y="3362960"/>
            <a:ext cx="1485900" cy="429895"/>
          </a:xfrm>
          <a:prstGeom prst="rect">
            <a:avLst/>
          </a:prstGeom>
          <a:noFill/>
          <a:ln w="9525">
            <a:noFill/>
          </a:ln>
        </p:spPr>
        <p:txBody>
          <a:bodyPr wrap="square">
            <a:spAutoFit/>
          </a:bodyPr>
          <a:lstStyle/>
          <a:p>
            <a:pPr indent="0"/>
            <a:r>
              <a:rPr sz="2200" b="1" dirty="0">
                <a:latin typeface="楷体_GB2312" panose="02010609030101010101" charset="-122"/>
                <a:ea typeface="楷体_GB2312" panose="02010609030101010101" charset="-122"/>
              </a:rPr>
              <a:t>太空授课</a:t>
            </a:r>
          </a:p>
        </p:txBody>
      </p:sp>
      <p:sp>
        <p:nvSpPr>
          <p:cNvPr id="4" name="文本框 3"/>
          <p:cNvSpPr txBox="1"/>
          <p:nvPr/>
        </p:nvSpPr>
        <p:spPr>
          <a:xfrm>
            <a:off x="3640455" y="3362960"/>
            <a:ext cx="1476375" cy="429895"/>
          </a:xfrm>
          <a:prstGeom prst="rect">
            <a:avLst/>
          </a:prstGeom>
          <a:noFill/>
          <a:ln w="9525">
            <a:noFill/>
          </a:ln>
        </p:spPr>
        <p:txBody>
          <a:bodyPr wrap="square">
            <a:spAutoFit/>
          </a:bodyPr>
          <a:lstStyle/>
          <a:p>
            <a:r>
              <a:rPr sz="2200" b="1" dirty="0">
                <a:latin typeface="楷体_GB2312" panose="02010609030101010101" charset="-122"/>
                <a:ea typeface="楷体_GB2312" panose="02010609030101010101" charset="-122"/>
              </a:rPr>
              <a:t>玉兔落月</a:t>
            </a:r>
          </a:p>
        </p:txBody>
      </p:sp>
      <p:sp>
        <p:nvSpPr>
          <p:cNvPr id="5" name="文本框 4"/>
          <p:cNvSpPr txBox="1"/>
          <p:nvPr/>
        </p:nvSpPr>
        <p:spPr>
          <a:xfrm>
            <a:off x="5904865" y="3329305"/>
            <a:ext cx="1829435" cy="429895"/>
          </a:xfrm>
          <a:prstGeom prst="rect">
            <a:avLst/>
          </a:prstGeom>
          <a:noFill/>
          <a:ln w="9525">
            <a:noFill/>
          </a:ln>
        </p:spPr>
        <p:txBody>
          <a:bodyPr wrap="square">
            <a:spAutoFit/>
          </a:bodyPr>
          <a:lstStyle/>
          <a:p>
            <a:r>
              <a:rPr sz="2200" b="1" dirty="0">
                <a:latin typeface="楷体_GB2312" panose="02010609030101010101" charset="-122"/>
                <a:ea typeface="楷体_GB2312" panose="02010609030101010101" charset="-122"/>
              </a:rPr>
              <a:t>南极泰山站</a:t>
            </a:r>
          </a:p>
        </p:txBody>
      </p:sp>
      <p:sp>
        <p:nvSpPr>
          <p:cNvPr id="6" name="文本框 5"/>
          <p:cNvSpPr txBox="1"/>
          <p:nvPr/>
        </p:nvSpPr>
        <p:spPr>
          <a:xfrm>
            <a:off x="8065770" y="3315335"/>
            <a:ext cx="1915160" cy="429895"/>
          </a:xfrm>
          <a:prstGeom prst="rect">
            <a:avLst/>
          </a:prstGeom>
          <a:noFill/>
          <a:ln w="9525">
            <a:noFill/>
          </a:ln>
        </p:spPr>
        <p:txBody>
          <a:bodyPr wrap="square">
            <a:spAutoFit/>
          </a:bodyPr>
          <a:lstStyle/>
          <a:p>
            <a:r>
              <a:rPr sz="2200" b="1" dirty="0">
                <a:latin typeface="楷体_GB2312" panose="02010609030101010101" charset="-122"/>
                <a:ea typeface="楷体_GB2312" panose="02010609030101010101" charset="-122"/>
              </a:rPr>
              <a:t>超级杂交稻</a:t>
            </a:r>
          </a:p>
        </p:txBody>
      </p:sp>
      <p:sp>
        <p:nvSpPr>
          <p:cNvPr id="7" name="文本框 6"/>
          <p:cNvSpPr txBox="1"/>
          <p:nvPr/>
        </p:nvSpPr>
        <p:spPr>
          <a:xfrm>
            <a:off x="1032510" y="3928428"/>
            <a:ext cx="5080000" cy="2306955"/>
          </a:xfrm>
          <a:prstGeom prst="rect">
            <a:avLst/>
          </a:prstGeom>
          <a:noFill/>
          <a:ln w="9525">
            <a:noFill/>
          </a:ln>
        </p:spPr>
        <p:txBody>
          <a:bodyPr>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A.</a:t>
            </a:r>
            <a:r>
              <a:rPr lang="zh-CN" altLang="en-US" sz="2400" b="1">
                <a:solidFill>
                  <a:srgbClr val="000000"/>
                </a:solidFill>
                <a:latin typeface="宋体" panose="02010600030101010101" pitchFamily="2" charset="-122"/>
                <a:ea typeface="宋体" panose="02010600030101010101" pitchFamily="2" charset="-122"/>
                <a:cs typeface="方正书宋_GBK" charset="0"/>
              </a:rPr>
              <a:t>和平发展</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合作共赢</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B.</a:t>
            </a:r>
            <a:r>
              <a:rPr lang="zh-CN" altLang="en-US" sz="2400" b="1">
                <a:solidFill>
                  <a:srgbClr val="000000"/>
                </a:solidFill>
                <a:latin typeface="宋体" panose="02010600030101010101" pitchFamily="2" charset="-122"/>
                <a:ea typeface="宋体" panose="02010600030101010101" pitchFamily="2" charset="-122"/>
                <a:cs typeface="方正书宋_GBK" charset="0"/>
              </a:rPr>
              <a:t>经济升级</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美丽中国</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C.</a:t>
            </a:r>
            <a:r>
              <a:rPr lang="zh-CN" altLang="en-US" sz="2400" b="1">
                <a:solidFill>
                  <a:srgbClr val="000000"/>
                </a:solidFill>
                <a:latin typeface="宋体" panose="02010600030101010101" pitchFamily="2" charset="-122"/>
                <a:ea typeface="宋体" panose="02010600030101010101" pitchFamily="2" charset="-122"/>
                <a:cs typeface="方正书宋_GBK" charset="0"/>
              </a:rPr>
              <a:t>科教兴国</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创新驱动</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D.</a:t>
            </a:r>
            <a:r>
              <a:rPr lang="zh-CN" altLang="en-US" sz="2400" b="1">
                <a:solidFill>
                  <a:srgbClr val="000000"/>
                </a:solidFill>
                <a:latin typeface="宋体" panose="02010600030101010101" pitchFamily="2" charset="-122"/>
                <a:ea typeface="宋体" panose="02010600030101010101" pitchFamily="2" charset="-122"/>
                <a:cs typeface="方正书宋_GBK" charset="0"/>
              </a:rPr>
              <a:t>民族团结</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共同繁荣</a:t>
            </a:r>
            <a:endParaRPr lang="zh-CN" altLang="en-US" sz="2400" b="1">
              <a:latin typeface="宋体" panose="02010600030101010101" pitchFamily="2" charset="-122"/>
              <a:ea typeface="宋体" panose="02010600030101010101" pitchFamily="2" charset="-122"/>
            </a:endParaRPr>
          </a:p>
        </p:txBody>
      </p:sp>
      <p:sp>
        <p:nvSpPr>
          <p:cNvPr id="10" name="矩形 9"/>
          <p:cNvSpPr/>
          <p:nvPr/>
        </p:nvSpPr>
        <p:spPr>
          <a:xfrm flipH="1">
            <a:off x="10937240" y="1926590"/>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选择题</a:t>
              </a: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1</a:t>
              </a:r>
              <a:endParaRPr kumimoji="1" lang="zh-CN" altLang="en-US" sz="3600" b="1" dirty="0">
                <a:latin typeface="黑体" panose="02010600030101010101" pitchFamily="49" charset="-122"/>
                <a:ea typeface="黑体" panose="02010600030101010101" pitchFamily="49" charset="-122"/>
              </a:endParaRPr>
            </a:p>
          </p:txBody>
        </p:sp>
      </p:grpSp>
      <p:sp>
        <p:nvSpPr>
          <p:cNvPr id="100" name="文本框 99"/>
          <p:cNvSpPr txBox="1"/>
          <p:nvPr/>
        </p:nvSpPr>
        <p:spPr>
          <a:xfrm>
            <a:off x="819785" y="1917700"/>
            <a:ext cx="10635615" cy="341503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【呈现方式】</a:t>
            </a:r>
          </a:p>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方正书宋_GBK" charset="0"/>
              </a:rPr>
              <a:t>    选择题是一种从不同角度考查理解、分析和综合运用能力的题型</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主要考查我们分析、判断、整合及应用知识的能力。选择题由题干和题肢组成</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题干通常是一个不完整的陈述句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具有角度多、跨度大、迷惑性强等特点。选择题选材面广</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考查方法灵活多样。经常出现的选择题类型主要有限定角度类、因果关系类、概括主题类、漫画图表类。</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32510" y="1673860"/>
            <a:ext cx="10161905" cy="460375"/>
          </a:xfrm>
          <a:prstGeom prst="rect">
            <a:avLst/>
          </a:prstGeom>
          <a:noFill/>
          <a:ln w="9525">
            <a:noFill/>
          </a:ln>
        </p:spPr>
        <p:txBody>
          <a:bodyPr wrap="square">
            <a:spAutoFit/>
          </a:bodyPr>
          <a:lstStyle/>
          <a:p>
            <a:pPr indent="0"/>
            <a:r>
              <a:rPr lang="en-US" altLang="zh-CN" sz="2400" b="1">
                <a:solidFill>
                  <a:srgbClr val="000000"/>
                </a:solidFill>
                <a:latin typeface="宋体" panose="02010600030101010101" pitchFamily="2" charset="-122"/>
                <a:ea typeface="宋体" panose="02010600030101010101" pitchFamily="2" charset="-122"/>
                <a:cs typeface="NEU-FZ-S92" charset="0"/>
              </a:rPr>
              <a:t>2</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以下是小峰平时学习时收集的格言</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请为其选择一个合适的主题（　 ）</a:t>
            </a:r>
            <a:endParaRPr lang="zh-CN" altLang="en-US" sz="2400" b="1">
              <a:latin typeface="宋体" panose="02010600030101010101" pitchFamily="2" charset="-122"/>
              <a:ea typeface="宋体" panose="02010600030101010101" pitchFamily="2" charset="-122"/>
            </a:endParaRPr>
          </a:p>
        </p:txBody>
      </p:sp>
      <p:sp>
        <p:nvSpPr>
          <p:cNvPr id="7" name="文本框 6"/>
          <p:cNvSpPr txBox="1"/>
          <p:nvPr/>
        </p:nvSpPr>
        <p:spPr>
          <a:xfrm>
            <a:off x="1237615" y="4278313"/>
            <a:ext cx="5080000" cy="1198880"/>
          </a:xfrm>
          <a:prstGeom prst="rect">
            <a:avLst/>
          </a:prstGeom>
          <a:noFill/>
          <a:ln w="9525">
            <a:noFill/>
          </a:ln>
        </p:spPr>
        <p:txBody>
          <a:bodyPr>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A.诚信是金	B.合作共享</a:t>
            </a:r>
          </a:p>
          <a:p>
            <a:pPr indent="0">
              <a:lnSpc>
                <a:spcPct val="150000"/>
              </a:lnSpc>
            </a:pPr>
            <a:r>
              <a:rPr sz="2400" b="1">
                <a:solidFill>
                  <a:srgbClr val="000000"/>
                </a:solidFill>
                <a:latin typeface="宋体" panose="02010600030101010101" pitchFamily="2" charset="-122"/>
                <a:ea typeface="宋体" panose="02010600030101010101" pitchFamily="2" charset="-122"/>
              </a:rPr>
              <a:t>C.平等尊重	D.礼貌待人</a:t>
            </a:r>
          </a:p>
        </p:txBody>
      </p:sp>
      <p:sp>
        <p:nvSpPr>
          <p:cNvPr id="10" name="矩形 9"/>
          <p:cNvSpPr/>
          <p:nvPr/>
        </p:nvSpPr>
        <p:spPr>
          <a:xfrm flipH="1">
            <a:off x="10240645" y="1673860"/>
            <a:ext cx="42672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pic>
        <p:nvPicPr>
          <p:cNvPr id="235" name="image73.jpg" descr="id:2147503638;FounderCES"/>
          <p:cNvPicPr>
            <a:picLocks noChangeAspect="1"/>
          </p:cNvPicPr>
          <p:nvPr/>
        </p:nvPicPr>
        <p:blipFill>
          <a:blip r:embed="rId2"/>
          <a:stretch>
            <a:fillRect/>
          </a:stretch>
        </p:blipFill>
        <p:spPr>
          <a:xfrm>
            <a:off x="1621155" y="2448560"/>
            <a:ext cx="5260340" cy="1696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247140"/>
            <a:ext cx="10904220" cy="1014730"/>
          </a:xfrm>
          <a:prstGeom prst="rect">
            <a:avLst/>
          </a:prstGeom>
          <a:noFill/>
          <a:ln w="9525">
            <a:noFill/>
          </a:ln>
        </p:spPr>
        <p:txBody>
          <a:bodyPr wrap="square">
            <a:spAutoFit/>
          </a:bodyPr>
          <a:lstStyle/>
          <a:p>
            <a:pPr indent="0" fontAlgn="auto">
              <a:lnSpc>
                <a:spcPct val="150000"/>
              </a:lnSpc>
            </a:pPr>
            <a:r>
              <a:rPr sz="2400" b="1" dirty="0">
                <a:latin typeface="宋体" panose="02010600030101010101" pitchFamily="2" charset="-122"/>
                <a:ea typeface="宋体" panose="02010600030101010101" pitchFamily="2" charset="-122"/>
              </a:rPr>
              <a:t>3.观察下列图片，它们能够反映出</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endParaRPr sz="2400" dirty="0">
              <a:latin typeface="宋体" panose="02010600030101010101" pitchFamily="2" charset="-122"/>
              <a:ea typeface="宋体" panose="02010600030101010101" pitchFamily="2" charset="-122"/>
            </a:endParaRPr>
          </a:p>
        </p:txBody>
      </p:sp>
      <p:sp>
        <p:nvSpPr>
          <p:cNvPr id="3" name="文本框 2"/>
          <p:cNvSpPr txBox="1"/>
          <p:nvPr/>
        </p:nvSpPr>
        <p:spPr>
          <a:xfrm>
            <a:off x="1043940" y="3206115"/>
            <a:ext cx="1900555" cy="429895"/>
          </a:xfrm>
          <a:prstGeom prst="rect">
            <a:avLst/>
          </a:prstGeom>
          <a:noFill/>
          <a:ln w="9525">
            <a:noFill/>
          </a:ln>
        </p:spPr>
        <p:txBody>
          <a:bodyPr wrap="square">
            <a:spAutoFit/>
          </a:bodyPr>
          <a:lstStyle/>
          <a:p>
            <a:pPr indent="0"/>
            <a:r>
              <a:rPr sz="2200" b="1" dirty="0">
                <a:latin typeface="楷体_GB2312" panose="02010609030101010101" charset="-122"/>
                <a:ea typeface="楷体_GB2312" panose="02010609030101010101" charset="-122"/>
              </a:rPr>
              <a:t>上网用宽带的</a:t>
            </a:r>
          </a:p>
        </p:txBody>
      </p:sp>
      <p:sp>
        <p:nvSpPr>
          <p:cNvPr id="4" name="文本框 3"/>
          <p:cNvSpPr txBox="1"/>
          <p:nvPr/>
        </p:nvSpPr>
        <p:spPr>
          <a:xfrm>
            <a:off x="3313430" y="3206115"/>
            <a:ext cx="1890395" cy="429895"/>
          </a:xfrm>
          <a:prstGeom prst="rect">
            <a:avLst/>
          </a:prstGeom>
          <a:noFill/>
          <a:ln w="9525">
            <a:noFill/>
          </a:ln>
        </p:spPr>
        <p:txBody>
          <a:bodyPr wrap="square">
            <a:spAutoFit/>
          </a:bodyPr>
          <a:lstStyle/>
          <a:p>
            <a:r>
              <a:rPr sz="2200" b="1" dirty="0">
                <a:latin typeface="楷体_GB2312" panose="02010609030101010101" charset="-122"/>
                <a:ea typeface="楷体_GB2312" panose="02010609030101010101" charset="-122"/>
              </a:rPr>
              <a:t>电视看数字的</a:t>
            </a:r>
          </a:p>
        </p:txBody>
      </p:sp>
      <p:sp>
        <p:nvSpPr>
          <p:cNvPr id="5" name="文本框 4"/>
          <p:cNvSpPr txBox="1"/>
          <p:nvPr/>
        </p:nvSpPr>
        <p:spPr>
          <a:xfrm>
            <a:off x="5534660" y="3172460"/>
            <a:ext cx="2042795" cy="429895"/>
          </a:xfrm>
          <a:prstGeom prst="rect">
            <a:avLst/>
          </a:prstGeom>
          <a:noFill/>
          <a:ln w="9525">
            <a:noFill/>
          </a:ln>
        </p:spPr>
        <p:txBody>
          <a:bodyPr wrap="square">
            <a:spAutoFit/>
          </a:bodyPr>
          <a:lstStyle/>
          <a:p>
            <a:r>
              <a:rPr sz="2200" b="1" dirty="0">
                <a:latin typeface="楷体_GB2312" panose="02010609030101010101" charset="-122"/>
                <a:ea typeface="楷体_GB2312" panose="02010609030101010101" charset="-122"/>
              </a:rPr>
              <a:t>手机用拍照的</a:t>
            </a:r>
          </a:p>
        </p:txBody>
      </p:sp>
      <p:sp>
        <p:nvSpPr>
          <p:cNvPr id="6" name="文本框 5"/>
          <p:cNvSpPr txBox="1"/>
          <p:nvPr/>
        </p:nvSpPr>
        <p:spPr>
          <a:xfrm>
            <a:off x="7908925" y="3158490"/>
            <a:ext cx="1915160" cy="429895"/>
          </a:xfrm>
          <a:prstGeom prst="rect">
            <a:avLst/>
          </a:prstGeom>
          <a:noFill/>
          <a:ln w="9525">
            <a:noFill/>
          </a:ln>
        </p:spPr>
        <p:txBody>
          <a:bodyPr wrap="square">
            <a:spAutoFit/>
          </a:bodyPr>
          <a:lstStyle/>
          <a:p>
            <a:r>
              <a:rPr sz="2200" b="1" dirty="0">
                <a:latin typeface="楷体_GB2312" panose="02010609030101010101" charset="-122"/>
                <a:ea typeface="楷体_GB2312" panose="02010609030101010101" charset="-122"/>
              </a:rPr>
              <a:t>出门开节能的</a:t>
            </a:r>
          </a:p>
        </p:txBody>
      </p:sp>
      <p:sp>
        <p:nvSpPr>
          <p:cNvPr id="7" name="文本框 6"/>
          <p:cNvSpPr txBox="1"/>
          <p:nvPr/>
        </p:nvSpPr>
        <p:spPr>
          <a:xfrm>
            <a:off x="1032510" y="3928745"/>
            <a:ext cx="6702425" cy="230695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A.科技改变人们的思想观念和生活方式</a:t>
            </a:r>
          </a:p>
          <a:p>
            <a:pPr indent="0">
              <a:lnSpc>
                <a:spcPct val="150000"/>
              </a:lnSpc>
            </a:pPr>
            <a:r>
              <a:rPr sz="2400" b="1">
                <a:solidFill>
                  <a:srgbClr val="000000"/>
                </a:solidFill>
                <a:latin typeface="宋体" panose="02010600030101010101" pitchFamily="2" charset="-122"/>
                <a:ea typeface="宋体" panose="02010600030101010101" pitchFamily="2" charset="-122"/>
              </a:rPr>
              <a:t>B.国际互联网的发展速度令人不可思议</a:t>
            </a:r>
          </a:p>
          <a:p>
            <a:pPr indent="0">
              <a:lnSpc>
                <a:spcPct val="150000"/>
              </a:lnSpc>
            </a:pPr>
            <a:r>
              <a:rPr sz="2400" b="1">
                <a:solidFill>
                  <a:srgbClr val="000000"/>
                </a:solidFill>
                <a:latin typeface="宋体" panose="02010600030101010101" pitchFamily="2" charset="-122"/>
                <a:ea typeface="宋体" panose="02010600030101010101" pitchFamily="2" charset="-122"/>
              </a:rPr>
              <a:t>C.数字化模拟技术和通信手段的飞速发展</a:t>
            </a:r>
          </a:p>
          <a:p>
            <a:pPr indent="0">
              <a:lnSpc>
                <a:spcPct val="150000"/>
              </a:lnSpc>
            </a:pPr>
            <a:r>
              <a:rPr sz="2400" b="1">
                <a:solidFill>
                  <a:srgbClr val="000000"/>
                </a:solidFill>
                <a:latin typeface="宋体" panose="02010600030101010101" pitchFamily="2" charset="-122"/>
                <a:ea typeface="宋体" panose="02010600030101010101" pitchFamily="2" charset="-122"/>
              </a:rPr>
              <a:t>D.环保和节能的意识已经深入人心</a:t>
            </a:r>
          </a:p>
        </p:txBody>
      </p:sp>
      <p:sp>
        <p:nvSpPr>
          <p:cNvPr id="10" name="矩形 9"/>
          <p:cNvSpPr/>
          <p:nvPr/>
        </p:nvSpPr>
        <p:spPr>
          <a:xfrm flipH="1">
            <a:off x="5840095" y="1412875"/>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pic>
        <p:nvPicPr>
          <p:cNvPr id="236" name="image74.jpg" descr="id:2147503645;FounderCES"/>
          <p:cNvPicPr>
            <a:picLocks noChangeAspect="1"/>
          </p:cNvPicPr>
          <p:nvPr/>
        </p:nvPicPr>
        <p:blipFill>
          <a:blip r:embed="rId2"/>
          <a:stretch>
            <a:fillRect/>
          </a:stretch>
        </p:blipFill>
        <p:spPr>
          <a:xfrm>
            <a:off x="1445260" y="2399348"/>
            <a:ext cx="900430" cy="631825"/>
          </a:xfrm>
          <a:prstGeom prst="rect">
            <a:avLst/>
          </a:prstGeom>
        </p:spPr>
      </p:pic>
      <p:pic>
        <p:nvPicPr>
          <p:cNvPr id="237" name="image75.jpg" descr="id:2147503652;FounderCES"/>
          <p:cNvPicPr>
            <a:picLocks noChangeAspect="1"/>
          </p:cNvPicPr>
          <p:nvPr/>
        </p:nvPicPr>
        <p:blipFill>
          <a:blip r:embed="rId3"/>
          <a:stretch>
            <a:fillRect/>
          </a:stretch>
        </p:blipFill>
        <p:spPr>
          <a:xfrm>
            <a:off x="3680460" y="2479675"/>
            <a:ext cx="900430" cy="560070"/>
          </a:xfrm>
          <a:prstGeom prst="rect">
            <a:avLst/>
          </a:prstGeom>
        </p:spPr>
      </p:pic>
      <p:pic>
        <p:nvPicPr>
          <p:cNvPr id="238" name="image76.jpg" descr="id:2147503659;FounderCES"/>
          <p:cNvPicPr>
            <a:picLocks noChangeAspect="1"/>
          </p:cNvPicPr>
          <p:nvPr/>
        </p:nvPicPr>
        <p:blipFill>
          <a:blip r:embed="rId4"/>
          <a:stretch>
            <a:fillRect/>
          </a:stretch>
        </p:blipFill>
        <p:spPr>
          <a:xfrm>
            <a:off x="6003925" y="2438718"/>
            <a:ext cx="900430" cy="553085"/>
          </a:xfrm>
          <a:prstGeom prst="rect">
            <a:avLst/>
          </a:prstGeom>
        </p:spPr>
      </p:pic>
      <p:pic>
        <p:nvPicPr>
          <p:cNvPr id="239" name="image77.jpg" descr="id:2147503666;FounderCES"/>
          <p:cNvPicPr>
            <a:picLocks noChangeAspect="1"/>
          </p:cNvPicPr>
          <p:nvPr/>
        </p:nvPicPr>
        <p:blipFill>
          <a:blip r:embed="rId5"/>
          <a:stretch>
            <a:fillRect/>
          </a:stretch>
        </p:blipFill>
        <p:spPr>
          <a:xfrm>
            <a:off x="8140065" y="2439035"/>
            <a:ext cx="900430" cy="538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p:nvPr/>
        </p:nvPicPr>
        <p:blipFill>
          <a:blip r:embed="rId2"/>
          <a:stretch>
            <a:fillRect/>
          </a:stretch>
        </p:blipFill>
        <p:spPr>
          <a:xfrm>
            <a:off x="3556000" y="2345055"/>
            <a:ext cx="85725" cy="390525"/>
          </a:xfrm>
          <a:prstGeom prst="rect">
            <a:avLst/>
          </a:prstGeom>
          <a:noFill/>
          <a:ln w="9525">
            <a:noFill/>
          </a:ln>
        </p:spPr>
      </p:pic>
      <p:sp>
        <p:nvSpPr>
          <p:cNvPr id="101" name="文本框 100"/>
          <p:cNvSpPr txBox="1"/>
          <p:nvPr/>
        </p:nvSpPr>
        <p:spPr>
          <a:xfrm>
            <a:off x="734695" y="1054735"/>
            <a:ext cx="10698480" cy="563118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4.问题和图片同第3题。</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　　</a:t>
            </a:r>
            <a:r>
              <a:rPr lang="zh-CN" altLang="en-US" sz="2400" b="1">
                <a:solidFill>
                  <a:srgbClr val="000000"/>
                </a:solidFill>
                <a:latin typeface="宋体" panose="02010600030101010101" pitchFamily="2" charset="-122"/>
                <a:ea typeface="宋体" panose="02010600030101010101" pitchFamily="2" charset="-122"/>
                <a:cs typeface="NEU-BZ-S92" charset="0"/>
              </a:rPr>
              <a:t>）</a:t>
            </a: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A.</a:t>
            </a:r>
            <a:r>
              <a:rPr lang="zh-CN" altLang="en-US" sz="2400" b="1">
                <a:solidFill>
                  <a:srgbClr val="000000"/>
                </a:solidFill>
                <a:latin typeface="宋体" panose="02010600030101010101" pitchFamily="2" charset="-122"/>
                <a:ea typeface="宋体" panose="02010600030101010101" pitchFamily="2" charset="-122"/>
                <a:cs typeface="方正书宋_GBK" charset="0"/>
              </a:rPr>
              <a:t>科学技术是第一生产力</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B.</a:t>
            </a:r>
            <a:r>
              <a:rPr lang="zh-CN" altLang="en-US" sz="2400" b="1">
                <a:solidFill>
                  <a:srgbClr val="000000"/>
                </a:solidFill>
                <a:latin typeface="宋体" panose="02010600030101010101" pitchFamily="2" charset="-122"/>
                <a:ea typeface="宋体" panose="02010600030101010101" pitchFamily="2" charset="-122"/>
                <a:cs typeface="方正书宋_GBK" charset="0"/>
              </a:rPr>
              <a:t>创新是民族进步的灵魂</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C.</a:t>
            </a:r>
            <a:r>
              <a:rPr lang="zh-CN" altLang="en-US" sz="2400" b="1">
                <a:solidFill>
                  <a:srgbClr val="000000"/>
                </a:solidFill>
                <a:latin typeface="宋体" panose="02010600030101010101" pitchFamily="2" charset="-122"/>
                <a:ea typeface="宋体" panose="02010600030101010101" pitchFamily="2" charset="-122"/>
                <a:cs typeface="方正书宋_GBK" charset="0"/>
              </a:rPr>
              <a:t>共同富裕是社会主义的根本原则</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D.</a:t>
            </a:r>
            <a:r>
              <a:rPr lang="zh-CN" altLang="en-US" sz="2400" b="1">
                <a:solidFill>
                  <a:srgbClr val="000000"/>
                </a:solidFill>
                <a:latin typeface="宋体" panose="02010600030101010101" pitchFamily="2" charset="-122"/>
                <a:ea typeface="宋体" panose="02010600030101010101" pitchFamily="2" charset="-122"/>
                <a:cs typeface="方正书宋_GBK" charset="0"/>
              </a:rPr>
              <a:t>科技改变生活</a:t>
            </a:r>
            <a:endParaRPr lang="zh-CN" altLang="en-US" sz="2400" b="1">
              <a:solidFill>
                <a:srgbClr val="000000"/>
              </a:solidFill>
              <a:latin typeface="宋体" panose="02010600030101010101" pitchFamily="2" charset="-122"/>
              <a:ea typeface="宋体" panose="02010600030101010101" pitchFamily="2" charset="-122"/>
              <a:cs typeface="NEU-F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5</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2020·</a:t>
            </a:r>
            <a:r>
              <a:rPr lang="zh-CN" altLang="en-US" sz="2400" b="1">
                <a:solidFill>
                  <a:srgbClr val="000000"/>
                </a:solidFill>
                <a:latin typeface="宋体" panose="02010600030101010101" pitchFamily="2" charset="-122"/>
                <a:ea typeface="宋体" panose="02010600030101010101" pitchFamily="2" charset="-122"/>
                <a:cs typeface="方正黑体_GBK" charset="0"/>
              </a:rPr>
              <a:t>龙岩模拟）</a:t>
            </a:r>
            <a:r>
              <a:rPr lang="zh-CN" altLang="en-US" sz="2400" b="1">
                <a:solidFill>
                  <a:srgbClr val="000000"/>
                </a:solidFill>
                <a:latin typeface="宋体" panose="02010600030101010101" pitchFamily="2" charset="-122"/>
                <a:ea typeface="宋体" panose="02010600030101010101" pitchFamily="2" charset="-122"/>
                <a:cs typeface="方正书宋_GBK" charset="0"/>
              </a:rPr>
              <a:t>林建德</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30</a:t>
            </a:r>
            <a:r>
              <a:rPr lang="zh-CN" altLang="en-US" sz="2400" b="1">
                <a:solidFill>
                  <a:srgbClr val="000000"/>
                </a:solidFill>
                <a:latin typeface="宋体" panose="02010600030101010101" pitchFamily="2" charset="-122"/>
                <a:ea typeface="宋体" panose="02010600030101010101" pitchFamily="2" charset="-122"/>
                <a:cs typeface="方正书宋_GBK" charset="0"/>
              </a:rPr>
              <a:t>多年来一直坚守在海岛的法律服务讲台上</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始终坚持普及法律知识</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帮助老人维护权利安度晚年。如今已经</a:t>
            </a:r>
            <a:r>
              <a:rPr lang="en-US" altLang="zh-CN" sz="2400" b="1">
                <a:solidFill>
                  <a:srgbClr val="000000"/>
                </a:solidFill>
                <a:latin typeface="宋体" panose="02010600030101010101" pitchFamily="2" charset="-122"/>
                <a:ea typeface="宋体" panose="02010600030101010101" pitchFamily="2" charset="-122"/>
                <a:cs typeface="NEU-BZ-S92" charset="0"/>
              </a:rPr>
              <a:t>97</a:t>
            </a:r>
            <a:r>
              <a:rPr lang="zh-CN" altLang="en-US" sz="2400" b="1">
                <a:solidFill>
                  <a:srgbClr val="000000"/>
                </a:solidFill>
                <a:latin typeface="宋体" panose="02010600030101010101" pitchFamily="2" charset="-122"/>
                <a:ea typeface="宋体" panose="02010600030101010101" pitchFamily="2" charset="-122"/>
                <a:cs typeface="方正书宋_GBK" charset="0"/>
              </a:rPr>
              <a:t>岁高龄的他</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依然奔波在普法助人的道路上。下列选项能作为本则材料主题的是（　　）</a:t>
            </a:r>
            <a:endParaRPr lang="en-US" altLang="zh-CN" sz="2400" b="1">
              <a:solidFill>
                <a:srgbClr val="000000"/>
              </a:solidFill>
              <a:latin typeface="宋体" panose="02010600030101010101" pitchFamily="2" charset="-122"/>
              <a:ea typeface="宋体" panose="02010600030101010101" pitchFamily="2" charset="-122"/>
              <a:cs typeface="NEU-BZ-S92" charset="0"/>
            </a:endParaRPr>
          </a:p>
          <a:p>
            <a:r>
              <a:rPr lang="en-US" altLang="zh-CN" sz="2400" b="1">
                <a:solidFill>
                  <a:srgbClr val="000000"/>
                </a:solidFill>
                <a:latin typeface="宋体" panose="02010600030101010101" pitchFamily="2" charset="-122"/>
                <a:ea typeface="宋体" panose="02010600030101010101" pitchFamily="2" charset="-122"/>
                <a:cs typeface="NEU-BZ-S92" charset="0"/>
              </a:rPr>
              <a:t>A.</a:t>
            </a:r>
            <a:r>
              <a:rPr lang="zh-CN" altLang="en-US" sz="2400" b="1">
                <a:solidFill>
                  <a:srgbClr val="000000"/>
                </a:solidFill>
                <a:latin typeface="宋体" panose="02010600030101010101" pitchFamily="2" charset="-122"/>
                <a:ea typeface="宋体" panose="02010600030101010101" pitchFamily="2" charset="-122"/>
                <a:cs typeface="方正书宋_GBK" charset="0"/>
              </a:rPr>
              <a:t>海纳百川</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有容乃大      </a:t>
            </a:r>
            <a:r>
              <a:rPr lang="en-US" altLang="zh-CN" sz="2400" b="1">
                <a:solidFill>
                  <a:srgbClr val="000000"/>
                </a:solidFill>
                <a:latin typeface="宋体" panose="02010600030101010101" pitchFamily="2" charset="-122"/>
                <a:ea typeface="宋体" panose="02010600030101010101" pitchFamily="2" charset="-122"/>
                <a:cs typeface="NEU-BZ-S92" charset="0"/>
              </a:rPr>
              <a:t>B.</a:t>
            </a:r>
            <a:r>
              <a:rPr lang="zh-CN" altLang="en-US" sz="2400" b="1">
                <a:solidFill>
                  <a:srgbClr val="000000"/>
                </a:solidFill>
                <a:latin typeface="宋体" panose="02010600030101010101" pitchFamily="2" charset="-122"/>
                <a:ea typeface="宋体" panose="02010600030101010101" pitchFamily="2" charset="-122"/>
                <a:cs typeface="方正书宋_GBK" charset="0"/>
              </a:rPr>
              <a:t>吾生有涯</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而知无涯</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C.</a:t>
            </a:r>
            <a:r>
              <a:rPr lang="zh-CN" altLang="en-US" sz="2400" b="1">
                <a:solidFill>
                  <a:srgbClr val="000000"/>
                </a:solidFill>
                <a:latin typeface="宋体" panose="02010600030101010101" pitchFamily="2" charset="-122"/>
                <a:ea typeface="宋体" panose="02010600030101010101" pitchFamily="2" charset="-122"/>
                <a:cs typeface="方正书宋_GBK" charset="0"/>
              </a:rPr>
              <a:t>赠人玫瑰</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手有余香      </a:t>
            </a:r>
            <a:r>
              <a:rPr lang="en-US" altLang="zh-CN" sz="2400" b="1">
                <a:solidFill>
                  <a:srgbClr val="000000"/>
                </a:solidFill>
                <a:latin typeface="宋体" panose="02010600030101010101" pitchFamily="2" charset="-122"/>
                <a:ea typeface="宋体" panose="02010600030101010101" pitchFamily="2" charset="-122"/>
                <a:cs typeface="NEU-BZ-S92" charset="0"/>
              </a:rPr>
              <a:t>D.</a:t>
            </a:r>
            <a:r>
              <a:rPr lang="zh-CN" altLang="en-US" sz="2400" b="1">
                <a:solidFill>
                  <a:srgbClr val="000000"/>
                </a:solidFill>
                <a:latin typeface="宋体" panose="02010600030101010101" pitchFamily="2" charset="-122"/>
                <a:ea typeface="宋体" panose="02010600030101010101" pitchFamily="2" charset="-122"/>
                <a:cs typeface="方正书宋_GBK" charset="0"/>
              </a:rPr>
              <a:t>一箭易断</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十箭难折</a:t>
            </a:r>
            <a:endParaRPr lang="zh-CN" altLang="en-US" sz="2400" b="1">
              <a:latin typeface="宋体" panose="02010600030101010101" pitchFamily="2" charset="-122"/>
              <a:ea typeface="宋体" panose="02010600030101010101" pitchFamily="2" charset="-122"/>
            </a:endParaRPr>
          </a:p>
        </p:txBody>
      </p:sp>
      <p:sp>
        <p:nvSpPr>
          <p:cNvPr id="13" name="矩形 12"/>
          <p:cNvSpPr/>
          <p:nvPr/>
        </p:nvSpPr>
        <p:spPr>
          <a:xfrm flipH="1">
            <a:off x="4425950" y="1257935"/>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
        <p:nvSpPr>
          <p:cNvPr id="14" name="矩形 13"/>
          <p:cNvSpPr/>
          <p:nvPr/>
        </p:nvSpPr>
        <p:spPr>
          <a:xfrm flipH="1">
            <a:off x="10075545" y="5091430"/>
            <a:ext cx="49974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p:nvPr/>
        </p:nvPicPr>
        <p:blipFill>
          <a:blip r:embed="rId2"/>
          <a:stretch>
            <a:fillRect/>
          </a:stretch>
        </p:blipFill>
        <p:spPr>
          <a:xfrm>
            <a:off x="3556000" y="2345055"/>
            <a:ext cx="85725" cy="390525"/>
          </a:xfrm>
          <a:prstGeom prst="rect">
            <a:avLst/>
          </a:prstGeom>
          <a:noFill/>
          <a:ln w="9525">
            <a:noFill/>
          </a:ln>
        </p:spPr>
      </p:pic>
      <p:sp>
        <p:nvSpPr>
          <p:cNvPr id="3" name="文本框 2"/>
          <p:cNvSpPr txBox="1"/>
          <p:nvPr/>
        </p:nvSpPr>
        <p:spPr>
          <a:xfrm>
            <a:off x="655955" y="1577975"/>
            <a:ext cx="10880090" cy="4523105"/>
          </a:xfrm>
          <a:prstGeom prst="rect">
            <a:avLst/>
          </a:prstGeom>
          <a:noFill/>
          <a:ln w="9525">
            <a:noFill/>
          </a:ln>
        </p:spPr>
        <p:txBody>
          <a:bodyPr wrap="square">
            <a:spAutoFit/>
          </a:bodyPr>
          <a:lstStyle/>
          <a:p>
            <a:pPr algn="l">
              <a:lnSpc>
                <a:spcPct val="150000"/>
              </a:lnSpc>
              <a:buNone/>
            </a:pPr>
            <a:r>
              <a:rPr sz="2400" b="1">
                <a:solidFill>
                  <a:srgbClr val="000000"/>
                </a:solidFill>
                <a:latin typeface="宋体" panose="02010600030101010101" pitchFamily="2" charset="-122"/>
                <a:ea typeface="宋体" panose="02010600030101010101" pitchFamily="2" charset="-122"/>
              </a:rPr>
              <a:t>6.</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2021春·平山县校级月考</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下面时事共同反映的主题是</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algn="l">
              <a:lnSpc>
                <a:spcPct val="150000"/>
              </a:lnSpc>
              <a:buNone/>
            </a:pPr>
            <a:r>
              <a:rPr sz="2400" b="1">
                <a:solidFill>
                  <a:srgbClr val="000000"/>
                </a:solidFill>
                <a:latin typeface="宋体" panose="02010600030101010101" pitchFamily="2" charset="-122"/>
                <a:ea typeface="宋体" panose="02010600030101010101" pitchFamily="2" charset="-122"/>
              </a:rPr>
              <a:t>★2020年全国法制宣传日的主题是深入学习宣传习近平法治思想，大力弘扬宪法精神。</a:t>
            </a:r>
          </a:p>
          <a:p>
            <a:r>
              <a:rPr sz="2400" b="1">
                <a:solidFill>
                  <a:srgbClr val="000000"/>
                </a:solidFill>
                <a:latin typeface="宋体" panose="02010600030101010101" pitchFamily="2" charset="-122"/>
                <a:ea typeface="宋体" panose="02010600030101010101" pitchFamily="2" charset="-122"/>
              </a:rPr>
              <a:t>★12月2日，石家庄裕华区在某家具市场开展了“宪法宣传进市场”主题宣传活动。区司法局、市场监督管理局、应急管理局、法院、检察院等五个单位的法治工作者为顾客和商户开展了集中法治宣传活动。</a:t>
            </a:r>
          </a:p>
          <a:p>
            <a:r>
              <a:rPr sz="2400" b="1">
                <a:solidFill>
                  <a:srgbClr val="000000"/>
                </a:solidFill>
                <a:latin typeface="宋体" panose="02010600030101010101" pitchFamily="2" charset="-122"/>
                <a:ea typeface="宋体" panose="02010600030101010101" pitchFamily="2" charset="-122"/>
              </a:rPr>
              <a:t>A.参加社会实践	B.学习法律知识</a:t>
            </a:r>
          </a:p>
          <a:p>
            <a:r>
              <a:rPr sz="2400" b="1">
                <a:solidFill>
                  <a:srgbClr val="000000"/>
                </a:solidFill>
                <a:latin typeface="宋体" panose="02010600030101010101" pitchFamily="2" charset="-122"/>
                <a:ea typeface="宋体" panose="02010600030101010101" pitchFamily="2" charset="-122"/>
              </a:rPr>
              <a:t>C.树立宪法意识	D.凝聚价值追求</a:t>
            </a:r>
          </a:p>
        </p:txBody>
      </p:sp>
      <p:sp>
        <p:nvSpPr>
          <p:cNvPr id="10" name="矩形 9"/>
          <p:cNvSpPr/>
          <p:nvPr/>
        </p:nvSpPr>
        <p:spPr>
          <a:xfrm flipH="1">
            <a:off x="9103360" y="1718310"/>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p:nvPr/>
        </p:nvPicPr>
        <p:blipFill>
          <a:blip r:embed="rId2"/>
          <a:stretch>
            <a:fillRect/>
          </a:stretch>
        </p:blipFill>
        <p:spPr>
          <a:xfrm>
            <a:off x="3556000" y="2345055"/>
            <a:ext cx="85725" cy="390525"/>
          </a:xfrm>
          <a:prstGeom prst="rect">
            <a:avLst/>
          </a:prstGeom>
          <a:noFill/>
          <a:ln w="9525">
            <a:noFill/>
          </a:ln>
        </p:spPr>
      </p:pic>
      <p:sp>
        <p:nvSpPr>
          <p:cNvPr id="3" name="文本框 2"/>
          <p:cNvSpPr txBox="1"/>
          <p:nvPr/>
        </p:nvSpPr>
        <p:spPr>
          <a:xfrm>
            <a:off x="655955" y="1577975"/>
            <a:ext cx="10880090" cy="4523105"/>
          </a:xfrm>
          <a:prstGeom prst="rect">
            <a:avLst/>
          </a:prstGeom>
          <a:noFill/>
          <a:ln w="9525">
            <a:noFill/>
          </a:ln>
        </p:spPr>
        <p:txBody>
          <a:bodyPr wrap="square">
            <a:spAutoFit/>
          </a:bodyPr>
          <a:lstStyle/>
          <a:p>
            <a:pPr algn="l">
              <a:lnSpc>
                <a:spcPct val="150000"/>
              </a:lnSpc>
              <a:buNone/>
            </a:pPr>
            <a:r>
              <a:rPr sz="2400" b="1">
                <a:solidFill>
                  <a:srgbClr val="000000"/>
                </a:solidFill>
                <a:latin typeface="宋体" panose="02010600030101010101" pitchFamily="2" charset="-122"/>
                <a:ea typeface="宋体" panose="02010600030101010101" pitchFamily="2" charset="-122"/>
              </a:rPr>
              <a:t>7.</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2021·香洲区模拟</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小闵为社区做宣传板报时，对照宪法内容梳理出下图，请你给如图选择一个最恰当的主题</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algn="l">
              <a:lnSpc>
                <a:spcPct val="150000"/>
              </a:lnSpc>
              <a:buNone/>
            </a:pPr>
            <a:endParaRPr sz="2400" b="1">
              <a:solidFill>
                <a:srgbClr val="000000"/>
              </a:solidFill>
              <a:latin typeface="宋体" panose="02010600030101010101" pitchFamily="2" charset="-122"/>
              <a:ea typeface="宋体" panose="02010600030101010101" pitchFamily="2" charset="-122"/>
            </a:endParaRPr>
          </a:p>
          <a:p>
            <a:pPr algn="l">
              <a:lnSpc>
                <a:spcPct val="150000"/>
              </a:lnSpc>
              <a:buNone/>
            </a:pPr>
            <a:endParaRPr sz="2400" b="1">
              <a:solidFill>
                <a:srgbClr val="000000"/>
              </a:solidFill>
              <a:latin typeface="宋体" panose="02010600030101010101" pitchFamily="2" charset="-122"/>
              <a:ea typeface="宋体" panose="02010600030101010101" pitchFamily="2" charset="-122"/>
            </a:endParaRPr>
          </a:p>
          <a:p>
            <a:pPr algn="l">
              <a:lnSpc>
                <a:spcPct val="150000"/>
              </a:lnSpc>
              <a:buNone/>
            </a:pPr>
            <a:r>
              <a:rPr sz="2400" b="1">
                <a:solidFill>
                  <a:srgbClr val="000000"/>
                </a:solidFill>
                <a:latin typeface="宋体" panose="02010600030101010101" pitchFamily="2" charset="-122"/>
                <a:ea typeface="宋体" panose="02010600030101010101" pitchFamily="2" charset="-122"/>
              </a:rPr>
              <a:t>A.宪法——治国安邦的总章程</a:t>
            </a:r>
          </a:p>
          <a:p>
            <a:pPr algn="l">
              <a:lnSpc>
                <a:spcPct val="150000"/>
              </a:lnSpc>
              <a:buNone/>
            </a:pPr>
            <a:r>
              <a:rPr sz="2400" b="1">
                <a:solidFill>
                  <a:srgbClr val="000000"/>
                </a:solidFill>
                <a:latin typeface="宋体" panose="02010600030101010101" pitchFamily="2" charset="-122"/>
                <a:ea typeface="宋体" panose="02010600030101010101" pitchFamily="2" charset="-122"/>
              </a:rPr>
              <a:t>B.宪法——公民维权的一把利剑</a:t>
            </a:r>
          </a:p>
          <a:p>
            <a:pPr algn="l">
              <a:lnSpc>
                <a:spcPct val="150000"/>
              </a:lnSpc>
              <a:buNone/>
            </a:pPr>
            <a:r>
              <a:rPr sz="2400" b="1">
                <a:solidFill>
                  <a:srgbClr val="000000"/>
                </a:solidFill>
                <a:latin typeface="宋体" panose="02010600030101010101" pitchFamily="2" charset="-122"/>
                <a:ea typeface="宋体" panose="02010600030101010101" pitchFamily="2" charset="-122"/>
              </a:rPr>
              <a:t>C.宪法——法律界的百科全书</a:t>
            </a:r>
          </a:p>
          <a:p>
            <a:pPr algn="l">
              <a:lnSpc>
                <a:spcPct val="150000"/>
              </a:lnSpc>
              <a:buNone/>
            </a:pPr>
            <a:r>
              <a:rPr sz="2400" b="1">
                <a:solidFill>
                  <a:srgbClr val="000000"/>
                </a:solidFill>
                <a:latin typeface="宋体" panose="02010600030101010101" pitchFamily="2" charset="-122"/>
                <a:ea typeface="宋体" panose="02010600030101010101" pitchFamily="2" charset="-122"/>
              </a:rPr>
              <a:t>D.宪法——伴您一生的忠诚卫士</a:t>
            </a:r>
          </a:p>
        </p:txBody>
      </p:sp>
      <p:sp>
        <p:nvSpPr>
          <p:cNvPr id="10" name="矩形 9"/>
          <p:cNvSpPr/>
          <p:nvPr/>
        </p:nvSpPr>
        <p:spPr>
          <a:xfrm flipH="1">
            <a:off x="5766435" y="2279015"/>
            <a:ext cx="511810" cy="521970"/>
          </a:xfrm>
          <a:prstGeom prst="rect">
            <a:avLst/>
          </a:prstGeom>
        </p:spPr>
        <p:txBody>
          <a:bodyPr wrap="square">
            <a:spAutoFit/>
          </a:bodyPr>
          <a:lstStyle/>
          <a:p>
            <a:r>
              <a:rPr lang="en-US" altLang="zh-CN" sz="2800" b="1" dirty="0">
                <a:solidFill>
                  <a:srgbClr val="FF0000"/>
                </a:solidFill>
                <a:latin typeface="楷体_GB2312" panose="02010609030101010101" charset="-122"/>
                <a:ea typeface="楷体_GB2312" panose="02010609030101010101" charset="-122"/>
              </a:rPr>
              <a:t>D</a:t>
            </a:r>
          </a:p>
        </p:txBody>
      </p:sp>
      <p:pic>
        <p:nvPicPr>
          <p:cNvPr id="240" name="136-1.EPS" descr="id:2147503673;FounderCES"/>
          <p:cNvPicPr>
            <a:picLocks noChangeAspect="1"/>
          </p:cNvPicPr>
          <p:nvPr/>
        </p:nvPicPr>
        <p:blipFill>
          <a:blip r:embed="rId3"/>
          <a:stretch>
            <a:fillRect/>
          </a:stretch>
        </p:blipFill>
        <p:spPr>
          <a:xfrm>
            <a:off x="1229995" y="2891155"/>
            <a:ext cx="8145145" cy="7340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p:nvPr/>
        </p:nvPicPr>
        <p:blipFill>
          <a:blip r:embed="rId2"/>
          <a:stretch>
            <a:fillRect/>
          </a:stretch>
        </p:blipFill>
        <p:spPr>
          <a:xfrm>
            <a:off x="3556000" y="2345055"/>
            <a:ext cx="85725" cy="390525"/>
          </a:xfrm>
          <a:prstGeom prst="rect">
            <a:avLst/>
          </a:prstGeom>
          <a:noFill/>
          <a:ln w="9525">
            <a:noFill/>
          </a:ln>
        </p:spPr>
      </p:pic>
      <p:sp>
        <p:nvSpPr>
          <p:cNvPr id="3" name="文本框 2"/>
          <p:cNvSpPr txBox="1"/>
          <p:nvPr/>
        </p:nvSpPr>
        <p:spPr>
          <a:xfrm>
            <a:off x="655955" y="1577975"/>
            <a:ext cx="10880090" cy="2861310"/>
          </a:xfrm>
          <a:prstGeom prst="rect">
            <a:avLst/>
          </a:prstGeom>
          <a:noFill/>
          <a:ln w="9525">
            <a:noFill/>
          </a:ln>
        </p:spPr>
        <p:txBody>
          <a:bodyPr wrap="square">
            <a:spAutoFit/>
          </a:bodyPr>
          <a:lstStyle/>
          <a:p>
            <a:pPr algn="l">
              <a:lnSpc>
                <a:spcPct val="150000"/>
              </a:lnSpc>
              <a:buNone/>
            </a:pPr>
            <a:r>
              <a:rPr sz="2400" b="1">
                <a:solidFill>
                  <a:srgbClr val="000000"/>
                </a:solidFill>
                <a:latin typeface="宋体" panose="02010600030101010101" pitchFamily="2" charset="-122"/>
                <a:ea typeface="宋体" panose="02010600030101010101" pitchFamily="2" charset="-122"/>
              </a:rPr>
              <a:t>8.</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2021春·步古沟期中</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“我们不仅要了解我国宪法产生和发展的历程，还要在理解我国宪法主要内容的基础上，着重领会我国宪法的原则和精神。”这句话表明的主题是</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algn="l">
              <a:lnSpc>
                <a:spcPct val="150000"/>
              </a:lnSpc>
              <a:buNone/>
            </a:pPr>
            <a:r>
              <a:rPr sz="2400" b="1">
                <a:solidFill>
                  <a:srgbClr val="000000"/>
                </a:solidFill>
                <a:latin typeface="宋体" panose="02010600030101010101" pitchFamily="2" charset="-122"/>
                <a:ea typeface="宋体" panose="02010600030101010101" pitchFamily="2" charset="-122"/>
              </a:rPr>
              <a:t>A.学习宪法	B.认同宪法</a:t>
            </a:r>
          </a:p>
          <a:p>
            <a:pPr algn="l">
              <a:lnSpc>
                <a:spcPct val="150000"/>
              </a:lnSpc>
              <a:buNone/>
            </a:pPr>
            <a:r>
              <a:rPr sz="2400" b="1">
                <a:solidFill>
                  <a:srgbClr val="000000"/>
                </a:solidFill>
                <a:latin typeface="宋体" panose="02010600030101010101" pitchFamily="2" charset="-122"/>
                <a:ea typeface="宋体" panose="02010600030101010101" pitchFamily="2" charset="-122"/>
              </a:rPr>
              <a:t>C.热爱宪法	D.捍卫宪法</a:t>
            </a:r>
          </a:p>
        </p:txBody>
      </p:sp>
      <p:sp>
        <p:nvSpPr>
          <p:cNvPr id="10" name="矩形 9"/>
          <p:cNvSpPr/>
          <p:nvPr/>
        </p:nvSpPr>
        <p:spPr>
          <a:xfrm flipH="1">
            <a:off x="3628390" y="2820035"/>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73505"/>
            <a:ext cx="7725410" cy="712470"/>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限定角度类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类型三</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176145"/>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这类选择题要求从特定的角度(限定项)选出符合题干条件的选项。</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解答此类选择题的关键在于审题，一定要看清楚题干中的最后几个字，里面包含了作出选择所限定的角度(限定项)。排除表述错误的题肢后，先分析表述正确的题肢是否符合题干所限定的角度，再排除不符合限定角度的选项，最后得出符合题干条件的选项。</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4060" y="1285240"/>
            <a:ext cx="10794365" cy="5631180"/>
          </a:xfrm>
          <a:prstGeom prst="rect">
            <a:avLst/>
          </a:prstGeom>
          <a:noFill/>
          <a:ln w="9525">
            <a:noFill/>
          </a:ln>
        </p:spPr>
        <p:txBody>
          <a:bodyPr wrap="square">
            <a:spAutoFit/>
          </a:bodyPr>
          <a:lstStyle/>
          <a:p>
            <a:pPr indent="0" algn="l" fontAlgn="auto">
              <a:lnSpc>
                <a:spcPct val="140000"/>
              </a:lnSpc>
            </a:pPr>
            <a:r>
              <a:rPr sz="2000" b="1" dirty="0">
                <a:latin typeface="宋体" panose="02010600030101010101" pitchFamily="2" charset="-122"/>
                <a:ea typeface="宋体" panose="02010600030101010101" pitchFamily="2" charset="-122"/>
              </a:rPr>
              <a:t>【典型题例】</a:t>
            </a:r>
          </a:p>
          <a:p>
            <a:pPr indent="0" algn="l" fontAlgn="auto">
              <a:lnSpc>
                <a:spcPct val="140000"/>
              </a:lnSpc>
            </a:pPr>
            <a:r>
              <a:rPr lang="zh-CN" sz="2000" b="1" dirty="0">
                <a:latin typeface="宋体" panose="02010600030101010101" pitchFamily="2" charset="-122"/>
                <a:ea typeface="宋体" panose="02010600030101010101" pitchFamily="2" charset="-122"/>
              </a:rPr>
              <a:t>（</a:t>
            </a:r>
            <a:r>
              <a:rPr sz="2000" b="1" dirty="0">
                <a:latin typeface="宋体" panose="02010600030101010101" pitchFamily="2" charset="-122"/>
                <a:ea typeface="宋体" panose="02010600030101010101" pitchFamily="2" charset="-122"/>
              </a:rPr>
              <a:t>2018·河北</a:t>
            </a:r>
            <a:r>
              <a:rPr lang="zh-CN" sz="2000" b="1" dirty="0">
                <a:latin typeface="宋体" panose="02010600030101010101" pitchFamily="2" charset="-122"/>
                <a:ea typeface="宋体" panose="02010600030101010101" pitchFamily="2" charset="-122"/>
              </a:rPr>
              <a:t>）</a:t>
            </a:r>
            <a:r>
              <a:rPr sz="2000" b="1" dirty="0">
                <a:latin typeface="宋体" panose="02010600030101010101" pitchFamily="2" charset="-122"/>
                <a:ea typeface="宋体" panose="02010600030101010101" pitchFamily="2" charset="-122"/>
              </a:rPr>
              <a:t>50多载寒来暑往，河北塞罕坝林场几代人持续造林护林100多万亩，将原来“黄沙遮天日，飞鸟无栖树”的荒山秃岭修复成“蓝天白云游，绿野无尽头”的“华北绿肺”。从人与自然的关系角度看，塞罕坝的生态变迁给我们的启迪是</a:t>
            </a:r>
            <a:r>
              <a:rPr lang="zh-CN" sz="2000" b="1" dirty="0">
                <a:latin typeface="宋体" panose="02010600030101010101" pitchFamily="2" charset="-122"/>
                <a:ea typeface="宋体" panose="02010600030101010101" pitchFamily="2" charset="-122"/>
              </a:rPr>
              <a:t>（</a:t>
            </a:r>
            <a:r>
              <a:rPr sz="2000" b="1" dirty="0">
                <a:latin typeface="宋体" panose="02010600030101010101" pitchFamily="2" charset="-122"/>
                <a:ea typeface="宋体" panose="02010600030101010101" pitchFamily="2" charset="-122"/>
              </a:rPr>
              <a:t>　　</a:t>
            </a:r>
            <a:r>
              <a:rPr lang="zh-CN" sz="2000" b="1" dirty="0">
                <a:latin typeface="宋体" panose="02010600030101010101" pitchFamily="2" charset="-122"/>
                <a:ea typeface="宋体" panose="02010600030101010101" pitchFamily="2" charset="-122"/>
              </a:rPr>
              <a:t>）</a:t>
            </a:r>
          </a:p>
          <a:p>
            <a:pPr indent="0" algn="l" fontAlgn="auto">
              <a:lnSpc>
                <a:spcPct val="140000"/>
              </a:lnSpc>
            </a:pPr>
            <a:r>
              <a:rPr sz="2000" b="1" dirty="0">
                <a:latin typeface="宋体" panose="02010600030101010101" pitchFamily="2" charset="-122"/>
                <a:ea typeface="宋体" panose="02010600030101010101" pitchFamily="2" charset="-122"/>
              </a:rPr>
              <a:t>①自然资源与生态环境相互影响　②人类要主动改善生态环境　③人类善待自然，自然则滋养人类　④自然能满足人类的一切需要</a:t>
            </a:r>
          </a:p>
          <a:p>
            <a:pPr indent="0" algn="l" fontAlgn="auto">
              <a:lnSpc>
                <a:spcPct val="140000"/>
              </a:lnSpc>
            </a:pPr>
            <a:r>
              <a:rPr sz="2000" b="1" dirty="0">
                <a:latin typeface="宋体" panose="02010600030101010101" pitchFamily="2" charset="-122"/>
                <a:ea typeface="宋体" panose="02010600030101010101" pitchFamily="2" charset="-122"/>
              </a:rPr>
              <a:t>A.①②　　　　　　　B.②③　　　　　　　C.①③　　　　　　　D.②④</a:t>
            </a:r>
          </a:p>
          <a:p>
            <a:pPr indent="0" algn="l" fontAlgn="auto">
              <a:lnSpc>
                <a:spcPct val="140000"/>
              </a:lnSpc>
            </a:pPr>
            <a:r>
              <a:rPr sz="2000" b="1" dirty="0">
                <a:latin typeface="宋体" panose="02010600030101010101" pitchFamily="2" charset="-122"/>
                <a:ea typeface="宋体" panose="02010600030101010101" pitchFamily="2" charset="-122"/>
              </a:rPr>
              <a:t>解析：此题的限定角度是“人与自然的关系”。根据题干中“几代人持续造林护林”，将“荒山秃岭”修复成“华北绿肺”可知，人类要主动改善生态环境；人类善待自然，自然则滋养人类，②③符合题意。设问要求从人与自然的关系角度看，①不符合设问要求，可排除。自然在一定程度上能满足人类生存发展的需要，而不是一切需要，④表述错误，可排除。故选B。</a:t>
            </a:r>
          </a:p>
          <a:p>
            <a:pPr indent="0" algn="l" fontAlgn="auto">
              <a:lnSpc>
                <a:spcPct val="140000"/>
              </a:lnSpc>
            </a:pPr>
            <a:r>
              <a:rPr sz="2000" b="1" dirty="0">
                <a:latin typeface="宋体" panose="02010600030101010101" pitchFamily="2" charset="-122"/>
                <a:ea typeface="宋体" panose="02010600030101010101" pitchFamily="2" charset="-122"/>
              </a:rPr>
              <a:t>答案：B</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4060" y="1285240"/>
            <a:ext cx="10794365" cy="544639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【专项训练】　　</a:t>
            </a:r>
          </a:p>
          <a:p>
            <a:pPr indent="0" algn="l" fontAlgn="auto">
              <a:lnSpc>
                <a:spcPct val="150000"/>
              </a:lnSpc>
            </a:pPr>
            <a:r>
              <a:rPr sz="2400" b="1" dirty="0">
                <a:latin typeface="宋体" panose="02010600030101010101" pitchFamily="2" charset="-122"/>
                <a:ea typeface="宋体" panose="02010600030101010101" pitchFamily="2" charset="-122"/>
              </a:rPr>
              <a:t>1.《中华人民共和国国歌法》第15条规定：在公共场合，故意篡改国歌歌词、曲谱，以歪曲、贬损方式奏唱国歌，或者以其他方式侮辱国歌的，由公安机关处以警告或者十五日以下拘留；构成犯罪的，依法追究刑事责任。从法治建设的角度对上述材料分析正确的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①违法要受到刑罚处罚　②为维护国歌的尊严提供了法律保障　③有利于依法规范人们奏唱国歌的行为　④有利于激发人们的爱国情感</a:t>
            </a:r>
          </a:p>
          <a:p>
            <a:pPr indent="0" algn="l" fontAlgn="auto">
              <a:lnSpc>
                <a:spcPct val="150000"/>
              </a:lnSpc>
            </a:pPr>
            <a:r>
              <a:rPr sz="2400" b="1" dirty="0">
                <a:latin typeface="宋体" panose="02010600030101010101" pitchFamily="2" charset="-122"/>
                <a:ea typeface="宋体" panose="02010600030101010101" pitchFamily="2" charset="-122"/>
              </a:rPr>
              <a:t>A.①②③　　　　　　　B.②③</a:t>
            </a:r>
          </a:p>
          <a:p>
            <a:pPr indent="0" algn="l" fontAlgn="auto">
              <a:lnSpc>
                <a:spcPct val="150000"/>
              </a:lnSpc>
            </a:pPr>
            <a:r>
              <a:rPr sz="2400" b="1" dirty="0">
                <a:latin typeface="宋体" panose="02010600030101010101" pitchFamily="2" charset="-122"/>
                <a:ea typeface="宋体" panose="02010600030101010101" pitchFamily="2" charset="-122"/>
              </a:rPr>
              <a:t>C.①③	          D.②③④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a:off x="5511165" y="3612515"/>
            <a:ext cx="52705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1995" y="1393825"/>
            <a:ext cx="10794365"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2.央视“3·15”晚会上，号称全球最大的中文百科网站遭到曝光。只需付费即可杜撰发布不实词条，这一知识共享平台竟成为虚假信息的放大器。从道德的角度看，这一网站</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①侵犯了网民的知情权　②损害了社会诚信　③缺乏社会责任感　④缺乏义务意识</a:t>
            </a:r>
          </a:p>
          <a:p>
            <a:pPr indent="0" algn="l" fontAlgn="auto">
              <a:lnSpc>
                <a:spcPct val="150000"/>
              </a:lnSpc>
            </a:pPr>
            <a:r>
              <a:rPr sz="2400" b="1" dirty="0">
                <a:latin typeface="宋体" panose="02010600030101010101" pitchFamily="2" charset="-122"/>
                <a:ea typeface="宋体" panose="02010600030101010101" pitchFamily="2" charset="-122"/>
              </a:rPr>
              <a:t>A.①②③④	   B.①②③</a:t>
            </a:r>
          </a:p>
          <a:p>
            <a:pPr indent="0" algn="l" fontAlgn="auto">
              <a:lnSpc>
                <a:spcPct val="150000"/>
              </a:lnSpc>
            </a:pPr>
            <a:r>
              <a:rPr sz="2400" b="1" dirty="0">
                <a:latin typeface="宋体" panose="02010600030101010101" pitchFamily="2" charset="-122"/>
                <a:ea typeface="宋体" panose="02010600030101010101" pitchFamily="2" charset="-122"/>
              </a:rPr>
              <a:t>C.②③④	   D.②③</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3693160" y="2647950"/>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85495" y="1268730"/>
            <a:ext cx="10588625" cy="563118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【规律总结】</a:t>
            </a:r>
          </a:p>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方正书宋_GBK" charset="0"/>
              </a:rPr>
              <a:t>    选择题一般遵循的解题方法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坚持一个原则</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做到四个审查、四个不选、五个排除。</a:t>
            </a:r>
          </a:p>
          <a:p>
            <a:pPr indent="0">
              <a:lnSpc>
                <a:spcPct val="150000"/>
              </a:lnSpc>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一个原则</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先审题干</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后审题肢</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肢干相连</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以干求肢。它是解答选择题必须遵循的基本原则。</a:t>
            </a:r>
          </a:p>
          <a:p>
            <a:pPr indent="0">
              <a:lnSpc>
                <a:spcPct val="150000"/>
              </a:lnSpc>
            </a:pPr>
            <a:r>
              <a:rPr lang="zh-CN" altLang="en-US" sz="2400">
                <a:latin typeface="宋体" panose="02010600030101010101" pitchFamily="2" charset="-122"/>
                <a:ea typeface="宋体" panose="02010600030101010101" pitchFamily="2" charset="-122"/>
              </a:rPr>
              <a:t>（2）四个审查——①审查设问：看试题是正向还是逆向选择；②审查题干：抓住题干材料的关键词或限制词，明确题干的规定性；③审查题肢：逐一进行分析、比较，把握它们之间的差异及内在联系，以提高做题的准确率；④审查题干与题肢的关系：看二者是否相符。</a:t>
            </a:r>
          </a:p>
          <a:p>
            <a:pPr indent="0">
              <a:lnSpc>
                <a:spcPct val="150000"/>
              </a:lnSpc>
            </a:pPr>
            <a:endParaRPr lang="zh-CN" altLang="en-US" sz="2400">
              <a:latin typeface="宋体" panose="02010600030101010101" pitchFamily="2" charset="-122"/>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1995" y="1393825"/>
            <a:ext cx="10794365"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3.习近平同志在作十九大报告时说：“中国共产党人的初心和使命，就是为中国人民谋幸福，为中华民族谋复兴。”“保护人民人身权、财产权、人格权”充分体现了党和国家对人民的幸福和权利的高度重视。下列有关人民幸福和人民权利的关系，说法正确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A.人民的幸福离不开法律的保障</a:t>
            </a:r>
          </a:p>
          <a:p>
            <a:pPr indent="0" algn="l" fontAlgn="auto">
              <a:lnSpc>
                <a:spcPct val="150000"/>
              </a:lnSpc>
            </a:pPr>
            <a:r>
              <a:rPr sz="2400" b="1" dirty="0">
                <a:latin typeface="宋体" panose="02010600030101010101" pitchFamily="2" charset="-122"/>
                <a:ea typeface="宋体" panose="02010600030101010101" pitchFamily="2" charset="-122"/>
              </a:rPr>
              <a:t>B.人民权利的实现提升人民幸福感</a:t>
            </a:r>
          </a:p>
          <a:p>
            <a:pPr indent="0" algn="l" fontAlgn="auto">
              <a:lnSpc>
                <a:spcPct val="150000"/>
              </a:lnSpc>
            </a:pPr>
            <a:r>
              <a:rPr sz="2400" b="1" dirty="0">
                <a:latin typeface="宋体" panose="02010600030101010101" pitchFamily="2" charset="-122"/>
                <a:ea typeface="宋体" panose="02010600030101010101" pitchFamily="2" charset="-122"/>
              </a:rPr>
              <a:t>C.制裁违法犯罪有利于保障人民权利</a:t>
            </a:r>
          </a:p>
          <a:p>
            <a:pPr indent="0" algn="l" fontAlgn="auto">
              <a:lnSpc>
                <a:spcPct val="150000"/>
              </a:lnSpc>
            </a:pPr>
            <a:r>
              <a:rPr sz="2400" b="1" dirty="0">
                <a:latin typeface="宋体" panose="02010600030101010101" pitchFamily="2" charset="-122"/>
                <a:ea typeface="宋体" panose="02010600030101010101" pitchFamily="2" charset="-122"/>
              </a:rPr>
              <a:t>D.提升人民幸福感可以促进人们履行义务的积极性</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5208270" y="3168015"/>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5800" y="1369695"/>
            <a:ext cx="10794365"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4.</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2021·隆化校级模拟</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今年以来，我国“剑网行动”加强了对短视频、有声读物、知识分享、网络直播等平台的版权治理，12月9日，针对网络上出现的作品被盗版现象，热播剧《庆余年》版权方在其官方微博发布声明称发现有人擅自通过互联网非法销售、传播电视剧盗版内容，并已经向公安机关报案。对此，下列从法律角度认识正确的</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①公民要增强保护知识产权的意识   ②拒绝使用盗版产品，是对他人负责的表现   ③盗版行为危害巨大，侵权将受法律制裁   ④盗版行为要受到刑罚处罚</a:t>
            </a:r>
          </a:p>
          <a:p>
            <a:pPr indent="0" algn="l" fontAlgn="auto">
              <a:lnSpc>
                <a:spcPct val="150000"/>
              </a:lnSpc>
            </a:pPr>
            <a:r>
              <a:rPr sz="2400" b="1" dirty="0">
                <a:latin typeface="宋体" panose="02010600030101010101" pitchFamily="2" charset="-122"/>
                <a:ea typeface="宋体" panose="02010600030101010101" pitchFamily="2" charset="-122"/>
              </a:rPr>
              <a:t>A.②③	B.①③     C.①④	    D.②④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5488940" y="3706495"/>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5945" y="1309370"/>
            <a:ext cx="10989945" cy="544639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5.“他们是为我而死”“一个战士就是一座界碑”在边境冲突中誓死捍卫国土的5位戍边英雄事迹一经发布，就在无数人心中激荡起崇尚英雄、缅怀烈士的共鸣与共情。“他们才是我们应该追的星。”从生命意义的角度分析正确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①生命是独特的</a:t>
            </a:r>
          </a:p>
          <a:p>
            <a:pPr indent="0" algn="l" fontAlgn="auto">
              <a:lnSpc>
                <a:spcPct val="150000"/>
              </a:lnSpc>
            </a:pPr>
            <a:r>
              <a:rPr sz="2400" b="1" dirty="0">
                <a:latin typeface="宋体" panose="02010600030101010101" pitchFamily="2" charset="-122"/>
                <a:ea typeface="宋体" panose="02010600030101010101" pitchFamily="2" charset="-122"/>
              </a:rPr>
              <a:t>②戍边英雄坚持国家利益至上，维护国家安全无私奉献</a:t>
            </a:r>
          </a:p>
          <a:p>
            <a:pPr indent="0" algn="l" fontAlgn="auto">
              <a:lnSpc>
                <a:spcPct val="150000"/>
              </a:lnSpc>
            </a:pPr>
            <a:r>
              <a:rPr sz="2400" b="1" dirty="0">
                <a:latin typeface="宋体" panose="02010600030101010101" pitchFamily="2" charset="-122"/>
                <a:ea typeface="宋体" panose="02010600030101010101" pitchFamily="2" charset="-122"/>
              </a:rPr>
              <a:t>③他们将个体生命和民族的、国家的命运联系在一起</a:t>
            </a:r>
          </a:p>
          <a:p>
            <a:pPr indent="0" algn="l" fontAlgn="auto">
              <a:lnSpc>
                <a:spcPct val="150000"/>
              </a:lnSpc>
            </a:pPr>
            <a:r>
              <a:rPr sz="2400" b="1" dirty="0">
                <a:latin typeface="宋体" panose="02010600030101010101" pitchFamily="2" charset="-122"/>
                <a:ea typeface="宋体" panose="02010600030101010101" pitchFamily="2" charset="-122"/>
              </a:rPr>
              <a:t>④为我们树立了人生榜样，传递正能量</a:t>
            </a:r>
          </a:p>
          <a:p>
            <a:pPr indent="0" algn="l" fontAlgn="auto">
              <a:lnSpc>
                <a:spcPct val="150000"/>
              </a:lnSpc>
            </a:pPr>
            <a:r>
              <a:rPr sz="2400" b="1" dirty="0">
                <a:latin typeface="宋体" panose="02010600030101010101" pitchFamily="2" charset="-122"/>
                <a:ea typeface="宋体" panose="02010600030101010101" pitchFamily="2" charset="-122"/>
              </a:rPr>
              <a:t>A.②③	B.①③</a:t>
            </a:r>
          </a:p>
          <a:p>
            <a:pPr indent="0" algn="l" fontAlgn="auto">
              <a:lnSpc>
                <a:spcPct val="150000"/>
              </a:lnSpc>
            </a:pPr>
            <a:r>
              <a:rPr sz="2400" b="1" dirty="0">
                <a:latin typeface="宋体" panose="02010600030101010101" pitchFamily="2" charset="-122"/>
                <a:ea typeface="宋体" panose="02010600030101010101" pitchFamily="2" charset="-122"/>
              </a:rPr>
              <a:t>C.②③④	D.①③④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10899140" y="2569845"/>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5945" y="1430020"/>
            <a:ext cx="10855960" cy="378460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6.法律是对全体社会成员具有普遍约束力的行为规范。下列突出体现法律这一基本特征的是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A.《中华人民共和国国歌法》正式颁布</a:t>
            </a:r>
          </a:p>
          <a:p>
            <a:pPr indent="0" algn="l" fontAlgn="auto">
              <a:lnSpc>
                <a:spcPct val="150000"/>
              </a:lnSpc>
            </a:pPr>
            <a:r>
              <a:rPr sz="2400" b="1" dirty="0">
                <a:latin typeface="宋体" panose="02010600030101010101" pitchFamily="2" charset="-122"/>
                <a:ea typeface="宋体" panose="02010600030101010101" pitchFamily="2" charset="-122"/>
              </a:rPr>
              <a:t>B.某公务车辆因违法停放被处罚</a:t>
            </a:r>
          </a:p>
          <a:p>
            <a:pPr indent="0" algn="l" fontAlgn="auto">
              <a:lnSpc>
                <a:spcPct val="150000"/>
              </a:lnSpc>
            </a:pPr>
            <a:r>
              <a:rPr sz="2400" b="1" dirty="0">
                <a:latin typeface="宋体" panose="02010600030101010101" pitchFamily="2" charset="-122"/>
                <a:ea typeface="宋体" panose="02010600030101010101" pitchFamily="2" charset="-122"/>
              </a:rPr>
              <a:t>C.路人谴责李某损坏共享单车的行为</a:t>
            </a:r>
          </a:p>
          <a:p>
            <a:pPr indent="0" algn="l" fontAlgn="auto">
              <a:lnSpc>
                <a:spcPct val="150000"/>
              </a:lnSpc>
            </a:pPr>
            <a:r>
              <a:rPr sz="2400" b="1" dirty="0">
                <a:latin typeface="宋体" panose="02010600030101010101" pitchFamily="2" charset="-122"/>
                <a:ea typeface="宋体" panose="02010600030101010101" pitchFamily="2" charset="-122"/>
              </a:rPr>
              <a:t>D.学校处分实施校园欺凌的学生</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2934335" y="2105025"/>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5945" y="1188720"/>
            <a:ext cx="10855960" cy="5769610"/>
          </a:xfrm>
          <a:prstGeom prst="rect">
            <a:avLst/>
          </a:prstGeom>
          <a:noFill/>
          <a:ln w="9525">
            <a:noFill/>
          </a:ln>
        </p:spPr>
        <p:txBody>
          <a:bodyPr wrap="square">
            <a:spAutoFit/>
          </a:bodyPr>
          <a:lstStyle/>
          <a:p>
            <a:pPr indent="0" algn="l" fontAlgn="auto">
              <a:lnSpc>
                <a:spcPct val="150000"/>
              </a:lnSpc>
            </a:pPr>
            <a:r>
              <a:rPr sz="2300" b="1" dirty="0">
                <a:latin typeface="宋体" panose="02010600030101010101" pitchFamily="2" charset="-122"/>
                <a:ea typeface="宋体" panose="02010600030101010101" pitchFamily="2" charset="-122"/>
              </a:rPr>
              <a:t>7.小航在某网店购买某知名品牌商品时发现该商品是盗版货，却因价格便宜仍然购买。对此，下列从义务的角度分析正确的有</a:t>
            </a:r>
            <a:r>
              <a:rPr lang="zh-CN" sz="2300" b="1" dirty="0">
                <a:latin typeface="宋体" panose="02010600030101010101" pitchFamily="2" charset="-122"/>
                <a:ea typeface="宋体" panose="02010600030101010101" pitchFamily="2" charset="-122"/>
              </a:rPr>
              <a:t>（</a:t>
            </a:r>
            <a:r>
              <a:rPr sz="2300" b="1" dirty="0">
                <a:latin typeface="宋体" panose="02010600030101010101" pitchFamily="2" charset="-122"/>
                <a:ea typeface="宋体" panose="02010600030101010101" pitchFamily="2" charset="-122"/>
              </a:rPr>
              <a:t>　　</a:t>
            </a:r>
            <a:r>
              <a:rPr lang="zh-CN" sz="2300" b="1" dirty="0">
                <a:latin typeface="宋体" panose="02010600030101010101" pitchFamily="2" charset="-122"/>
                <a:ea typeface="宋体" panose="02010600030101010101" pitchFamily="2" charset="-122"/>
              </a:rPr>
              <a:t>）</a:t>
            </a:r>
          </a:p>
          <a:p>
            <a:pPr indent="0" algn="l" fontAlgn="auto">
              <a:lnSpc>
                <a:spcPct val="150000"/>
              </a:lnSpc>
            </a:pPr>
            <a:r>
              <a:rPr sz="2300" b="1" dirty="0">
                <a:latin typeface="宋体" panose="02010600030101010101" pitchFamily="2" charset="-122"/>
                <a:ea typeface="宋体" panose="02010600030101010101" pitchFamily="2" charset="-122"/>
              </a:rPr>
              <a:t>①小航没有同违法行为作斗争　②某品牌厂家应依法维护自己的商标权　③小航没有正确对待诱惑　④商家没有尽到保护消费者合法权益的义务</a:t>
            </a:r>
          </a:p>
          <a:p>
            <a:pPr indent="0" algn="l" fontAlgn="auto">
              <a:lnSpc>
                <a:spcPct val="150000"/>
              </a:lnSpc>
            </a:pPr>
            <a:r>
              <a:rPr sz="2300" b="1" dirty="0">
                <a:latin typeface="宋体" panose="02010600030101010101" pitchFamily="2" charset="-122"/>
                <a:ea typeface="宋体" panose="02010600030101010101" pitchFamily="2" charset="-122"/>
              </a:rPr>
              <a:t>A.①③	      B.①④     C.②③	   D.②④</a:t>
            </a:r>
          </a:p>
          <a:p>
            <a:pPr indent="0" algn="l" fontAlgn="auto">
              <a:lnSpc>
                <a:spcPct val="150000"/>
              </a:lnSpc>
            </a:pPr>
            <a:r>
              <a:rPr sz="2300" b="1" dirty="0">
                <a:latin typeface="宋体" panose="02010600030101010101" pitchFamily="2" charset="-122"/>
                <a:ea typeface="宋体" panose="02010600030101010101" pitchFamily="2" charset="-122"/>
                <a:sym typeface="+mn-ea"/>
              </a:rPr>
              <a:t>8.石油是现代经济的命脉。随着经济的发展，我国对原油进口的依赖度不断上升。下列措施中有利于降低我国对原油进口依赖度的有</a:t>
            </a:r>
            <a:r>
              <a:rPr lang="zh-CN" sz="2300" b="1" dirty="0">
                <a:latin typeface="宋体" panose="02010600030101010101" pitchFamily="2" charset="-122"/>
                <a:ea typeface="宋体" panose="02010600030101010101" pitchFamily="2" charset="-122"/>
                <a:sym typeface="+mn-ea"/>
              </a:rPr>
              <a:t>（</a:t>
            </a:r>
            <a:r>
              <a:rPr sz="2300" b="1" dirty="0">
                <a:latin typeface="宋体" panose="02010600030101010101" pitchFamily="2" charset="-122"/>
                <a:ea typeface="宋体" panose="02010600030101010101" pitchFamily="2" charset="-122"/>
                <a:sym typeface="+mn-ea"/>
              </a:rPr>
              <a:t>　　</a:t>
            </a:r>
            <a:r>
              <a:rPr lang="zh-CN" sz="2300" b="1" dirty="0">
                <a:latin typeface="宋体" panose="02010600030101010101" pitchFamily="2" charset="-122"/>
                <a:ea typeface="宋体" panose="02010600030101010101" pitchFamily="2" charset="-122"/>
                <a:sym typeface="+mn-ea"/>
              </a:rPr>
              <a:t>）</a:t>
            </a:r>
          </a:p>
          <a:p>
            <a:pPr indent="0" algn="l" fontAlgn="auto">
              <a:lnSpc>
                <a:spcPct val="150000"/>
              </a:lnSpc>
            </a:pPr>
            <a:r>
              <a:rPr sz="2300" b="1" dirty="0">
                <a:latin typeface="宋体" panose="02010600030101010101" pitchFamily="2" charset="-122"/>
                <a:ea typeface="宋体" panose="02010600030101010101" pitchFamily="2" charset="-122"/>
                <a:sym typeface="+mn-ea"/>
              </a:rPr>
              <a:t>①大力发展绿色生态农业　②大力发展新型替代能源　③进一步扩大对外开放　④大力发展新能源汽车</a:t>
            </a:r>
            <a:endParaRPr sz="2300" b="1" dirty="0">
              <a:latin typeface="宋体" panose="02010600030101010101" pitchFamily="2" charset="-122"/>
              <a:ea typeface="宋体" panose="02010600030101010101" pitchFamily="2" charset="-122"/>
            </a:endParaRPr>
          </a:p>
          <a:p>
            <a:pPr indent="0" algn="l" fontAlgn="auto">
              <a:lnSpc>
                <a:spcPct val="150000"/>
              </a:lnSpc>
            </a:pPr>
            <a:r>
              <a:rPr sz="2300" b="1" dirty="0">
                <a:latin typeface="宋体" panose="02010600030101010101" pitchFamily="2" charset="-122"/>
                <a:ea typeface="宋体" panose="02010600030101010101" pitchFamily="2" charset="-122"/>
                <a:sym typeface="+mn-ea"/>
              </a:rPr>
              <a:t>A.①②	      B.①③     C.②④     D.③④</a:t>
            </a:r>
            <a:endParaRPr sz="2300" b="1" dirty="0">
              <a:latin typeface="宋体" panose="02010600030101010101" pitchFamily="2" charset="-122"/>
              <a:ea typeface="宋体" panose="02010600030101010101" pitchFamily="2" charset="-122"/>
            </a:endParaRP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6668135" y="1875790"/>
            <a:ext cx="5118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
        <p:nvSpPr>
          <p:cNvPr id="4" name="矩形 3"/>
          <p:cNvSpPr/>
          <p:nvPr/>
        </p:nvSpPr>
        <p:spPr>
          <a:xfrm flipH="1">
            <a:off x="7491730" y="4500245"/>
            <a:ext cx="4457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5945" y="1430020"/>
            <a:ext cx="1085596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9.我国多个地方法院出台新措施惩治“老赖”，彩铃提醒就是其中之一。只要有人拨打“老赖”的电话，就会听到“您拨打的机主已被人民法院纳入失信被执行人名单”的语音提醒。从诚信的角度看，这是因为</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①“老赖”的行为违反了我国法律　②诚实守信是为人做事的基本准则　③诚信是中华民族的宝贵精神财富　④惩治“老赖”就能够建成诚信社会</a:t>
            </a:r>
          </a:p>
          <a:p>
            <a:pPr indent="0" algn="l" fontAlgn="auto">
              <a:lnSpc>
                <a:spcPct val="150000"/>
              </a:lnSpc>
            </a:pPr>
            <a:r>
              <a:rPr sz="2400" b="1" dirty="0">
                <a:latin typeface="宋体" panose="02010600030101010101" pitchFamily="2" charset="-122"/>
                <a:ea typeface="宋体" panose="02010600030101010101" pitchFamily="2" charset="-122"/>
              </a:rPr>
              <a:t>A.①②	B.①④</a:t>
            </a:r>
          </a:p>
          <a:p>
            <a:pPr indent="0" algn="l" fontAlgn="auto">
              <a:lnSpc>
                <a:spcPct val="150000"/>
              </a:lnSpc>
            </a:pPr>
            <a:r>
              <a:rPr sz="2400" b="1" dirty="0">
                <a:latin typeface="宋体" panose="02010600030101010101" pitchFamily="2" charset="-122"/>
                <a:ea typeface="宋体" panose="02010600030101010101" pitchFamily="2" charset="-122"/>
              </a:rPr>
              <a:t>C.②③	D.③④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8456930" y="2692400"/>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73505"/>
            <a:ext cx="7725410" cy="712470"/>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观点对应类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类型四</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176145"/>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这类选择题要求我们从选项中找出与材料内容相匹配的观点，或者题干给出观点，要求我们从选项中找出符合此观点的要素或佐证。这类选择题主要考查我们的理解、分析和概括能力。</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解答此类选择题时要明确材料的主旨内容，理解选项中的观点，辨别选项中的观点是否存在题干所要求的联系。</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160145"/>
            <a:ext cx="10904220" cy="5885180"/>
          </a:xfrm>
          <a:prstGeom prst="rect">
            <a:avLst/>
          </a:prstGeom>
          <a:noFill/>
          <a:ln w="9525">
            <a:noFill/>
          </a:ln>
        </p:spPr>
        <p:txBody>
          <a:bodyPr wrap="square">
            <a:spAutoFit/>
          </a:bodyPr>
          <a:lstStyle/>
          <a:p>
            <a:pPr indent="0" algn="l" fontAlgn="auto">
              <a:lnSpc>
                <a:spcPct val="140000"/>
              </a:lnSpc>
            </a:pPr>
            <a:r>
              <a:rPr sz="2100" b="1" dirty="0">
                <a:latin typeface="宋体" panose="02010600030101010101" pitchFamily="2" charset="-122"/>
                <a:ea typeface="宋体" panose="02010600030101010101" pitchFamily="2" charset="-122"/>
              </a:rPr>
              <a:t>【典型题例】</a:t>
            </a:r>
          </a:p>
          <a:p>
            <a:pPr indent="0" algn="l" fontAlgn="auto">
              <a:lnSpc>
                <a:spcPct val="140000"/>
              </a:lnSpc>
            </a:pPr>
            <a:r>
              <a:rPr lang="zh-CN" sz="2100" b="1" dirty="0">
                <a:latin typeface="宋体" panose="02010600030101010101" pitchFamily="2" charset="-122"/>
                <a:ea typeface="宋体" panose="02010600030101010101" pitchFamily="2" charset="-122"/>
              </a:rPr>
              <a:t>（</a:t>
            </a:r>
            <a:r>
              <a:rPr sz="2100" b="1" dirty="0">
                <a:latin typeface="宋体" panose="02010600030101010101" pitchFamily="2" charset="-122"/>
                <a:ea typeface="宋体" panose="02010600030101010101" pitchFamily="2" charset="-122"/>
              </a:rPr>
              <a:t>2018·河北</a:t>
            </a:r>
            <a:r>
              <a:rPr lang="zh-CN" sz="2100" b="1" dirty="0">
                <a:latin typeface="宋体" panose="02010600030101010101" pitchFamily="2" charset="-122"/>
                <a:ea typeface="宋体" panose="02010600030101010101" pitchFamily="2" charset="-122"/>
              </a:rPr>
              <a:t>）</a:t>
            </a:r>
            <a:r>
              <a:rPr sz="2100" b="1" dirty="0">
                <a:latin typeface="宋体" panose="02010600030101010101" pitchFamily="2" charset="-122"/>
                <a:ea typeface="宋体" panose="02010600030101010101" pitchFamily="2" charset="-122"/>
              </a:rPr>
              <a:t>某地执勤民警发现驾驶员没有随车携带灭火器，依法对其开具处罚决定书。此时，被罚驾驶员发现并指出警车同样没有放置灭火器。次日，当地交警支队发布“知错能改”通告，对警车驾驶员也依法进行了处罚。以此事件作为论据，能够证明的观点有</a:t>
            </a:r>
            <a:r>
              <a:rPr lang="zh-CN" sz="2100" b="1" dirty="0">
                <a:latin typeface="宋体" panose="02010600030101010101" pitchFamily="2" charset="-122"/>
                <a:ea typeface="宋体" panose="02010600030101010101" pitchFamily="2" charset="-122"/>
              </a:rPr>
              <a:t>（</a:t>
            </a:r>
            <a:r>
              <a:rPr sz="2100" b="1" dirty="0">
                <a:latin typeface="宋体" panose="02010600030101010101" pitchFamily="2" charset="-122"/>
                <a:ea typeface="宋体" panose="02010600030101010101" pitchFamily="2" charset="-122"/>
              </a:rPr>
              <a:t>　　</a:t>
            </a:r>
            <a:r>
              <a:rPr lang="zh-CN" sz="2100" b="1" dirty="0">
                <a:latin typeface="宋体" panose="02010600030101010101" pitchFamily="2" charset="-122"/>
                <a:ea typeface="宋体" panose="02010600030101010101" pitchFamily="2" charset="-122"/>
              </a:rPr>
              <a:t>）</a:t>
            </a:r>
          </a:p>
          <a:p>
            <a:pPr indent="0" algn="l" fontAlgn="auto">
              <a:lnSpc>
                <a:spcPct val="140000"/>
              </a:lnSpc>
            </a:pPr>
            <a:r>
              <a:rPr sz="2100" b="1" dirty="0">
                <a:latin typeface="宋体" panose="02010600030101010101" pitchFamily="2" charset="-122"/>
                <a:ea typeface="宋体" panose="02010600030101010101" pitchFamily="2" charset="-122"/>
              </a:rPr>
              <a:t>①公民的财产权受法律保护　②法律面前人人平等　③执法者应成为守法的标杆　④法律的权威只能靠警察维护</a:t>
            </a:r>
          </a:p>
          <a:p>
            <a:pPr indent="0" algn="l" fontAlgn="auto">
              <a:lnSpc>
                <a:spcPct val="140000"/>
              </a:lnSpc>
            </a:pPr>
            <a:r>
              <a:rPr sz="2100" b="1" dirty="0">
                <a:latin typeface="宋体" panose="02010600030101010101" pitchFamily="2" charset="-122"/>
                <a:ea typeface="宋体" panose="02010600030101010101" pitchFamily="2" charset="-122"/>
              </a:rPr>
              <a:t>A.①④　　　　　　B.②③　　　　　　C.①③　　　　　　D.②④</a:t>
            </a:r>
          </a:p>
          <a:p>
            <a:pPr indent="0" algn="l" fontAlgn="auto">
              <a:lnSpc>
                <a:spcPct val="140000"/>
              </a:lnSpc>
            </a:pPr>
            <a:r>
              <a:rPr sz="2100" b="1" dirty="0">
                <a:latin typeface="宋体" panose="02010600030101010101" pitchFamily="2" charset="-122"/>
                <a:ea typeface="宋体" panose="02010600030101010101" pitchFamily="2" charset="-122"/>
              </a:rPr>
              <a:t>解析：此题旨在考查我们对法律的认识和分析能力。材料中执勤民警作为执法者，应该带头遵法守法，对普通驾驶员和警车驾驶员做出同样的处罚，表明法律面前人人平等，②③符合题意。①在题文中没有体现。④观点太绝对，是错误的，法律的权威不仅需要警察维护，更需要全体公民的维护。故选B。</a:t>
            </a:r>
          </a:p>
          <a:p>
            <a:pPr indent="0" algn="l" fontAlgn="auto">
              <a:lnSpc>
                <a:spcPct val="140000"/>
              </a:lnSpc>
            </a:pPr>
            <a:r>
              <a:rPr sz="2100" b="1" dirty="0">
                <a:latin typeface="宋体" panose="02010600030101010101" pitchFamily="2" charset="-122"/>
                <a:ea typeface="宋体" panose="02010600030101010101" pitchFamily="2" charset="-122"/>
              </a:rPr>
              <a:t>答案：B</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160145"/>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【专项训练】　</a:t>
            </a:r>
          </a:p>
          <a:p>
            <a:pPr indent="0" algn="l" fontAlgn="auto">
              <a:lnSpc>
                <a:spcPct val="150000"/>
              </a:lnSpc>
            </a:pPr>
            <a:r>
              <a:rPr sz="2400" b="1" dirty="0">
                <a:latin typeface="宋体" panose="02010600030101010101" pitchFamily="2" charset="-122"/>
                <a:ea typeface="宋体" panose="02010600030101010101" pitchFamily="2" charset="-122"/>
              </a:rPr>
              <a:t>1.在北京，某电商实体店里的波士顿龙虾成了抢手货；在深圳，无人机半年出口额创下46.9亿元新高……2017年以来，以战略性新产业、分享经济等为代表的新动能不断壮大。你从中获得的正确信息有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①我国以共享经济为主体　②我国科技创新水平已超越发达国家　③对外开放有利于增强人民的获得感　④我国积极实施互利共赢的开放战略</a:t>
            </a:r>
          </a:p>
          <a:p>
            <a:pPr indent="0" algn="l" fontAlgn="auto">
              <a:lnSpc>
                <a:spcPct val="150000"/>
              </a:lnSpc>
            </a:pPr>
            <a:r>
              <a:rPr sz="2400" b="1" dirty="0">
                <a:latin typeface="宋体" panose="02010600030101010101" pitchFamily="2" charset="-122"/>
                <a:ea typeface="宋体" panose="02010600030101010101" pitchFamily="2" charset="-122"/>
              </a:rPr>
              <a:t>A.①③　　　　　　B.②④</a:t>
            </a:r>
          </a:p>
          <a:p>
            <a:pPr indent="0" algn="l" fontAlgn="auto">
              <a:lnSpc>
                <a:spcPct val="150000"/>
              </a:lnSpc>
            </a:pPr>
            <a:r>
              <a:rPr sz="2400" b="1" dirty="0">
                <a:latin typeface="宋体" panose="02010600030101010101" pitchFamily="2" charset="-122"/>
                <a:ea typeface="宋体" panose="02010600030101010101" pitchFamily="2" charset="-122"/>
              </a:rPr>
              <a:t>C.①④	      D.③④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6689090" y="2956560"/>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89380"/>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2.</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2021春·正定县期中</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生活处处有创新，班里征集生活小发明，下列选项符合要求的是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①用饮料瓶制作手工艺品</a:t>
            </a:r>
          </a:p>
          <a:p>
            <a:pPr indent="0" algn="l" fontAlgn="auto">
              <a:lnSpc>
                <a:spcPct val="150000"/>
              </a:lnSpc>
            </a:pPr>
            <a:r>
              <a:rPr sz="2400" b="1" dirty="0">
                <a:latin typeface="宋体" panose="02010600030101010101" pitchFamily="2" charset="-122"/>
                <a:ea typeface="宋体" panose="02010600030101010101" pitchFamily="2" charset="-122"/>
              </a:rPr>
              <a:t>②用废弃的快递盘作笔筒</a:t>
            </a:r>
          </a:p>
          <a:p>
            <a:pPr indent="0" algn="l" fontAlgn="auto">
              <a:lnSpc>
                <a:spcPct val="150000"/>
              </a:lnSpc>
            </a:pPr>
            <a:r>
              <a:rPr sz="2400" b="1" dirty="0">
                <a:latin typeface="宋体" panose="02010600030101010101" pitchFamily="2" charset="-122"/>
                <a:ea typeface="宋体" panose="02010600030101010101" pitchFamily="2" charset="-122"/>
              </a:rPr>
              <a:t>③用废旧轮胎做成花盆</a:t>
            </a:r>
          </a:p>
          <a:p>
            <a:pPr indent="0" algn="l" fontAlgn="auto">
              <a:lnSpc>
                <a:spcPct val="150000"/>
              </a:lnSpc>
            </a:pPr>
            <a:r>
              <a:rPr sz="2400" b="1" dirty="0">
                <a:latin typeface="宋体" panose="02010600030101010101" pitchFamily="2" charset="-122"/>
                <a:ea typeface="宋体" panose="02010600030101010101" pitchFamily="2" charset="-122"/>
              </a:rPr>
              <a:t>④用作业本的背面作草稿纸</a:t>
            </a:r>
          </a:p>
          <a:p>
            <a:pPr indent="0" algn="l" fontAlgn="auto">
              <a:lnSpc>
                <a:spcPct val="150000"/>
              </a:lnSpc>
            </a:pPr>
            <a:r>
              <a:rPr sz="2400" b="1" dirty="0">
                <a:latin typeface="宋体" panose="02010600030101010101" pitchFamily="2" charset="-122"/>
                <a:ea typeface="宋体" panose="02010600030101010101" pitchFamily="2" charset="-122"/>
              </a:rPr>
              <a:t>A.①②③	B.①②④</a:t>
            </a:r>
          </a:p>
          <a:p>
            <a:pPr indent="0" algn="l" fontAlgn="auto">
              <a:lnSpc>
                <a:spcPct val="150000"/>
              </a:lnSpc>
            </a:pPr>
            <a:r>
              <a:rPr sz="2400" b="1" dirty="0">
                <a:latin typeface="宋体" panose="02010600030101010101" pitchFamily="2" charset="-122"/>
                <a:ea typeface="宋体" panose="02010600030101010101" pitchFamily="2" charset="-122"/>
              </a:rPr>
              <a:t>C.②③④	D.①②③④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2711450" y="2067560"/>
            <a:ext cx="37211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5960" y="1381125"/>
            <a:ext cx="10789285" cy="5077460"/>
          </a:xfrm>
          <a:prstGeom prst="rect">
            <a:avLst/>
          </a:prstGeom>
          <a:noFill/>
        </p:spPr>
        <p:txBody>
          <a:bodyPr wrap="square" rtlCol="0" anchor="t">
            <a:spAutoFit/>
          </a:bodyPr>
          <a:lstStyle/>
          <a:p>
            <a:pPr indent="0">
              <a:lnSpc>
                <a:spcPct val="150000"/>
              </a:lnSpc>
            </a:pPr>
            <a:r>
              <a:rPr lang="zh-CN" altLang="en-US" sz="2400">
                <a:latin typeface="宋体" panose="02010600030101010101" pitchFamily="2" charset="-122"/>
                <a:ea typeface="宋体" panose="02010600030101010101" pitchFamily="2" charset="-122"/>
                <a:sym typeface="+mn-ea"/>
              </a:rPr>
              <a:t>（3）四个不选——①题肢观点与教材内容不符的不选；②题肢观点片面或过于绝对的不选；③题肢观点与事实不符的不选；④题肢观点正确但与题干无关的不选。</a:t>
            </a:r>
          </a:p>
          <a:p>
            <a:pPr indent="0">
              <a:lnSpc>
                <a:spcPct val="150000"/>
              </a:lnSpc>
            </a:pPr>
            <a:r>
              <a:rPr lang="zh-CN" altLang="en-US" sz="2400">
                <a:latin typeface="宋体" panose="02010600030101010101" pitchFamily="2" charset="-122"/>
                <a:ea typeface="宋体" panose="02010600030101010101" pitchFamily="2" charset="-122"/>
              </a:rPr>
              <a:t>（4）五个排除——①排除观点本身错误的选项；②排除观点本身正确，但与题干无关的选项；③排除观点本身正确，与题干也有关系，但不符合题干规定的选项；④排除与题干意思相近、变相重复的选项；⑤排除因果关系颠倒的选项。</a:t>
            </a:r>
          </a:p>
          <a:p>
            <a:pPr indent="0">
              <a:lnSpc>
                <a:spcPct val="150000"/>
              </a:lnSpc>
            </a:pPr>
            <a:r>
              <a:rPr lang="zh-CN" altLang="en-US" sz="2400">
                <a:latin typeface="宋体" panose="02010600030101010101" pitchFamily="2" charset="-122"/>
                <a:ea typeface="宋体" panose="02010600030101010101" pitchFamily="2" charset="-122"/>
              </a:rPr>
              <a:t>    做好单项选择题，最重要的是审题认真，包括审题目、审题干、审题肢。在复习时对基础知识和易混淆的知识要掌握准确、扎实、到位。另外，单项选择题只能选择一个答案，每个选择题的答题时间基本限制在30秒钟之内。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89380"/>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3.</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2021春·威县月考</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下列选项符合依法行政要求的是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①人民法院依照相关法律法规审理企业破产清算案件</a:t>
            </a:r>
          </a:p>
          <a:p>
            <a:pPr indent="0" algn="l" fontAlgn="auto">
              <a:lnSpc>
                <a:spcPct val="150000"/>
              </a:lnSpc>
            </a:pPr>
            <a:r>
              <a:rPr sz="2400" b="1" dirty="0">
                <a:latin typeface="宋体" panose="02010600030101010101" pitchFamily="2" charset="-122"/>
                <a:ea typeface="宋体" panose="02010600030101010101" pitchFamily="2" charset="-122"/>
              </a:rPr>
              <a:t>②发改委对企业合谋操纵产品价格的垄断行为作出处罚</a:t>
            </a:r>
          </a:p>
          <a:p>
            <a:pPr indent="0" algn="l" fontAlgn="auto">
              <a:lnSpc>
                <a:spcPct val="150000"/>
              </a:lnSpc>
            </a:pPr>
            <a:r>
              <a:rPr sz="2400" b="1" dirty="0">
                <a:latin typeface="宋体" panose="02010600030101010101" pitchFamily="2" charset="-122"/>
                <a:ea typeface="宋体" panose="02010600030101010101" pitchFamily="2" charset="-122"/>
              </a:rPr>
              <a:t>③人大常委会制定企业安全生产流程与劳动保护规章制度</a:t>
            </a:r>
          </a:p>
          <a:p>
            <a:pPr indent="0" algn="l" fontAlgn="auto">
              <a:lnSpc>
                <a:spcPct val="150000"/>
              </a:lnSpc>
            </a:pPr>
            <a:r>
              <a:rPr sz="2400" b="1" dirty="0">
                <a:latin typeface="宋体" panose="02010600030101010101" pitchFamily="2" charset="-122"/>
                <a:ea typeface="宋体" panose="02010600030101010101" pitchFamily="2" charset="-122"/>
              </a:rPr>
              <a:t>④环保部督促地方政府取缔被国家列入淘汰范围的高污染生产企业</a:t>
            </a:r>
          </a:p>
          <a:p>
            <a:pPr indent="0" algn="l" fontAlgn="auto">
              <a:lnSpc>
                <a:spcPct val="150000"/>
              </a:lnSpc>
            </a:pPr>
            <a:r>
              <a:rPr sz="2400" b="1" dirty="0">
                <a:latin typeface="宋体" panose="02010600030101010101" pitchFamily="2" charset="-122"/>
                <a:ea typeface="宋体" panose="02010600030101010101" pitchFamily="2" charset="-122"/>
              </a:rPr>
              <a:t>A.①②	B.②④</a:t>
            </a:r>
          </a:p>
          <a:p>
            <a:pPr indent="0" algn="l" fontAlgn="auto">
              <a:lnSpc>
                <a:spcPct val="150000"/>
              </a:lnSpc>
            </a:pPr>
            <a:r>
              <a:rPr sz="2400" b="1" dirty="0">
                <a:latin typeface="宋体" panose="02010600030101010101" pitchFamily="2" charset="-122"/>
                <a:ea typeface="宋体" panose="02010600030101010101" pitchFamily="2" charset="-122"/>
              </a:rPr>
              <a:t>C.①③	D.③④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8832850" y="1555750"/>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89380"/>
            <a:ext cx="10904220" cy="544639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4.</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2021·竞秀区一模</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循环证明“没完没了”，各方理由“充足”，群众的烦心事就是解决不了。2020年11月，据群众在国务院“互联网+督查”平台反映的线索，国务院督查组赴广东惠州实地督查，召集相关单位予以整改，优化流程，建立各部门联动机制，切实减轻了群众负担。此举符合</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①立法机关科学立法的要求</a:t>
            </a:r>
          </a:p>
          <a:p>
            <a:pPr indent="0" algn="l" fontAlgn="auto">
              <a:lnSpc>
                <a:spcPct val="150000"/>
              </a:lnSpc>
            </a:pPr>
            <a:r>
              <a:rPr sz="2400" b="1" dirty="0">
                <a:latin typeface="宋体" panose="02010600030101010101" pitchFamily="2" charset="-122"/>
                <a:ea typeface="宋体" panose="02010600030101010101" pitchFamily="2" charset="-122"/>
              </a:rPr>
              <a:t>②行政机关依法行政的要求</a:t>
            </a:r>
          </a:p>
          <a:p>
            <a:pPr indent="0" algn="l" fontAlgn="auto">
              <a:lnSpc>
                <a:spcPct val="150000"/>
              </a:lnSpc>
            </a:pPr>
            <a:r>
              <a:rPr sz="2400" b="1" dirty="0">
                <a:latin typeface="宋体" panose="02010600030101010101" pitchFamily="2" charset="-122"/>
                <a:ea typeface="宋体" panose="02010600030101010101" pitchFamily="2" charset="-122"/>
              </a:rPr>
              <a:t>③司法机关公正司法的要求</a:t>
            </a:r>
          </a:p>
          <a:p>
            <a:pPr indent="0" algn="l" fontAlgn="auto">
              <a:lnSpc>
                <a:spcPct val="150000"/>
              </a:lnSpc>
            </a:pPr>
            <a:r>
              <a:rPr sz="2400" b="1" dirty="0">
                <a:latin typeface="宋体" panose="02010600030101010101" pitchFamily="2" charset="-122"/>
                <a:ea typeface="宋体" panose="02010600030101010101" pitchFamily="2" charset="-122"/>
              </a:rPr>
              <a:t>④依法规范权力运行的要求</a:t>
            </a:r>
          </a:p>
          <a:p>
            <a:pPr indent="0" algn="l" fontAlgn="auto">
              <a:lnSpc>
                <a:spcPct val="150000"/>
              </a:lnSpc>
            </a:pPr>
            <a:r>
              <a:rPr sz="2400" b="1" dirty="0">
                <a:latin typeface="宋体" panose="02010600030101010101" pitchFamily="2" charset="-122"/>
                <a:ea typeface="宋体" panose="02010600030101010101" pitchFamily="2" charset="-122"/>
              </a:rPr>
              <a:t>A.①②	B.①③     C.②④	    D.③④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8503285" y="3168015"/>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89380"/>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5.生活中存在闯红灯、乱插队、随地吐痰、乱扔烟头等轻微违法行为。小明要对轻微违法者提出劝诫。下面观点有助于小明进行劝诫的是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①违背社会公德会受到道德的谴责　</a:t>
            </a:r>
          </a:p>
          <a:p>
            <a:pPr indent="0" algn="l" fontAlgn="auto">
              <a:lnSpc>
                <a:spcPct val="150000"/>
              </a:lnSpc>
            </a:pPr>
            <a:r>
              <a:rPr sz="2400" b="1" dirty="0">
                <a:latin typeface="宋体" panose="02010600030101010101" pitchFamily="2" charset="-122"/>
                <a:ea typeface="宋体" panose="02010600030101010101" pitchFamily="2" charset="-122"/>
              </a:rPr>
              <a:t>②违法要承担相应的法律责任　</a:t>
            </a:r>
          </a:p>
          <a:p>
            <a:pPr indent="0" algn="l" fontAlgn="auto">
              <a:lnSpc>
                <a:spcPct val="150000"/>
              </a:lnSpc>
            </a:pPr>
            <a:r>
              <a:rPr sz="2400" b="1" dirty="0">
                <a:latin typeface="宋体" panose="02010600030101010101" pitchFamily="2" charset="-122"/>
                <a:ea typeface="宋体" panose="02010600030101010101" pitchFamily="2" charset="-122"/>
              </a:rPr>
              <a:t>③要提高文明素养　</a:t>
            </a:r>
          </a:p>
          <a:p>
            <a:pPr indent="0" algn="l" fontAlgn="auto">
              <a:lnSpc>
                <a:spcPct val="150000"/>
              </a:lnSpc>
            </a:pPr>
            <a:r>
              <a:rPr sz="2400" b="1" dirty="0">
                <a:latin typeface="宋体" panose="02010600030101010101" pitchFamily="2" charset="-122"/>
                <a:ea typeface="宋体" panose="02010600030101010101" pitchFamily="2" charset="-122"/>
              </a:rPr>
              <a:t>④要自觉行使公民权利</a:t>
            </a:r>
          </a:p>
          <a:p>
            <a:pPr indent="0" algn="l" fontAlgn="auto">
              <a:lnSpc>
                <a:spcPct val="150000"/>
              </a:lnSpc>
            </a:pPr>
            <a:r>
              <a:rPr sz="2400" b="1" dirty="0">
                <a:latin typeface="宋体" panose="02010600030101010101" pitchFamily="2" charset="-122"/>
                <a:ea typeface="宋体" panose="02010600030101010101" pitchFamily="2" charset="-122"/>
              </a:rPr>
              <a:t>A.①②④	B.②③④</a:t>
            </a:r>
          </a:p>
          <a:p>
            <a:pPr indent="0" algn="l" fontAlgn="auto">
              <a:lnSpc>
                <a:spcPct val="150000"/>
              </a:lnSpc>
            </a:pPr>
            <a:r>
              <a:rPr sz="2400" b="1" dirty="0">
                <a:latin typeface="宋体" panose="02010600030101010101" pitchFamily="2" charset="-122"/>
                <a:ea typeface="宋体" panose="02010600030101010101" pitchFamily="2" charset="-122"/>
              </a:rPr>
              <a:t>C.①③④	D.①②③</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8834120" y="2105660"/>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89380"/>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6.科技创新是现代化的发动机，是一个国家进步和发展最重要的因素之一。下列同学中能践行这一理念的有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①小强善于独立思考，探究多种解题方法　</a:t>
            </a:r>
          </a:p>
          <a:p>
            <a:pPr indent="0" algn="l" fontAlgn="auto">
              <a:lnSpc>
                <a:spcPct val="150000"/>
              </a:lnSpc>
            </a:pPr>
            <a:r>
              <a:rPr sz="2400" b="1" dirty="0">
                <a:latin typeface="宋体" panose="02010600030101010101" pitchFamily="2" charset="-122"/>
                <a:ea typeface="宋体" panose="02010600030101010101" pitchFamily="2" charset="-122"/>
              </a:rPr>
              <a:t>②小刚积极参加青少年科技创新大赛　</a:t>
            </a:r>
          </a:p>
          <a:p>
            <a:pPr indent="0" algn="l" fontAlgn="auto">
              <a:lnSpc>
                <a:spcPct val="150000"/>
              </a:lnSpc>
            </a:pPr>
            <a:r>
              <a:rPr sz="2400" b="1" dirty="0">
                <a:latin typeface="宋体" panose="02010600030101010101" pitchFamily="2" charset="-122"/>
                <a:ea typeface="宋体" panose="02010600030101010101" pitchFamily="2" charset="-122"/>
              </a:rPr>
              <a:t>③小芳观看了电影纪录片《大国重器》　</a:t>
            </a:r>
          </a:p>
          <a:p>
            <a:pPr indent="0" algn="l" fontAlgn="auto">
              <a:lnSpc>
                <a:spcPct val="150000"/>
              </a:lnSpc>
            </a:pPr>
            <a:r>
              <a:rPr sz="2400" b="1" dirty="0">
                <a:latin typeface="宋体" panose="02010600030101010101" pitchFamily="2" charset="-122"/>
                <a:ea typeface="宋体" panose="02010600030101010101" pitchFamily="2" charset="-122"/>
              </a:rPr>
              <a:t>④小丽为中国高铁走向世界而自豪</a:t>
            </a:r>
          </a:p>
          <a:p>
            <a:pPr indent="0" algn="l" fontAlgn="auto">
              <a:lnSpc>
                <a:spcPct val="150000"/>
              </a:lnSpc>
            </a:pPr>
            <a:r>
              <a:rPr sz="2400" b="1" dirty="0">
                <a:latin typeface="宋体" panose="02010600030101010101" pitchFamily="2" charset="-122"/>
                <a:ea typeface="宋体" panose="02010600030101010101" pitchFamily="2" charset="-122"/>
              </a:rPr>
              <a:t>A.③④	B.①②③</a:t>
            </a:r>
          </a:p>
          <a:p>
            <a:pPr indent="0" algn="l" fontAlgn="auto">
              <a:lnSpc>
                <a:spcPct val="150000"/>
              </a:lnSpc>
            </a:pPr>
            <a:r>
              <a:rPr sz="2400" b="1" dirty="0">
                <a:latin typeface="宋体" panose="02010600030101010101" pitchFamily="2" charset="-122"/>
                <a:ea typeface="宋体" panose="02010600030101010101" pitchFamily="2" charset="-122"/>
              </a:rPr>
              <a:t>C.①③④	D.①②</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4839970" y="2117090"/>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389380"/>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7.创新是建设现代化经济体系的根本动力之一。只有把核心技术掌握在自己手中，才能真正掌握竞争和发展的主动权。下列做法符合这一理念的有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①实施创新驱动发展战略　</a:t>
            </a:r>
          </a:p>
          <a:p>
            <a:pPr indent="0" algn="l" fontAlgn="auto">
              <a:lnSpc>
                <a:spcPct val="150000"/>
              </a:lnSpc>
            </a:pPr>
            <a:r>
              <a:rPr sz="2400" b="1" dirty="0">
                <a:latin typeface="宋体" panose="02010600030101010101" pitchFamily="2" charset="-122"/>
                <a:ea typeface="宋体" panose="02010600030101010101" pitchFamily="2" charset="-122"/>
              </a:rPr>
              <a:t>②降低研发投入，加大技术引进　</a:t>
            </a:r>
          </a:p>
          <a:p>
            <a:pPr indent="0" algn="l" fontAlgn="auto">
              <a:lnSpc>
                <a:spcPct val="150000"/>
              </a:lnSpc>
            </a:pPr>
            <a:r>
              <a:rPr sz="2400" b="1" dirty="0">
                <a:latin typeface="宋体" panose="02010600030101010101" pitchFamily="2" charset="-122"/>
                <a:ea typeface="宋体" panose="02010600030101010101" pitchFamily="2" charset="-122"/>
              </a:rPr>
              <a:t>③努力建设人力资源强国　</a:t>
            </a:r>
          </a:p>
          <a:p>
            <a:pPr indent="0" algn="l" fontAlgn="auto">
              <a:lnSpc>
                <a:spcPct val="150000"/>
              </a:lnSpc>
            </a:pPr>
            <a:r>
              <a:rPr sz="2400" b="1" dirty="0">
                <a:latin typeface="宋体" panose="02010600030101010101" pitchFamily="2" charset="-122"/>
                <a:ea typeface="宋体" panose="02010600030101010101" pitchFamily="2" charset="-122"/>
              </a:rPr>
              <a:t>④加快形成有利于创新的治理格局和协同机制</a:t>
            </a:r>
          </a:p>
          <a:p>
            <a:pPr indent="0" algn="l" fontAlgn="auto">
              <a:lnSpc>
                <a:spcPct val="150000"/>
              </a:lnSpc>
            </a:pPr>
            <a:r>
              <a:rPr sz="2400" b="1" dirty="0">
                <a:latin typeface="宋体" panose="02010600030101010101" pitchFamily="2" charset="-122"/>
                <a:ea typeface="宋体" panose="02010600030101010101" pitchFamily="2" charset="-122"/>
              </a:rPr>
              <a:t>A.①②③	B.①②④</a:t>
            </a:r>
          </a:p>
          <a:p>
            <a:pPr indent="0" algn="l" fontAlgn="auto">
              <a:lnSpc>
                <a:spcPct val="150000"/>
              </a:lnSpc>
            </a:pPr>
            <a:r>
              <a:rPr sz="2400" b="1" dirty="0">
                <a:latin typeface="宋体" panose="02010600030101010101" pitchFamily="2" charset="-122"/>
                <a:ea typeface="宋体" panose="02010600030101010101" pitchFamily="2" charset="-122"/>
              </a:rPr>
              <a:t>C.①③④	D.②③④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9738995" y="2092960"/>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402080"/>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8.某班同学以“尊重自然，关爱生命，共生共存”为主题设计板报。下列选项中符合板报主题的有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①中国全面禁止国内象牙商业性贸易，任何象牙交易都属于违法行为　②巴西龟是危险入侵物种，某同学把自己养的巴西龟放到河里　③某同学捡到一只受伤的大鸟抱回家，在鸟伤好后没有将其放归自然，而是留下来继续饲养　④某华侨坚持26年在海南建立约800公顷热带雨林，保护了当地多种珍贵热带植物</a:t>
            </a:r>
          </a:p>
          <a:p>
            <a:pPr indent="0" algn="l" fontAlgn="auto">
              <a:lnSpc>
                <a:spcPct val="150000"/>
              </a:lnSpc>
            </a:pPr>
            <a:r>
              <a:rPr sz="2400" b="1" dirty="0">
                <a:latin typeface="宋体" panose="02010600030101010101" pitchFamily="2" charset="-122"/>
                <a:ea typeface="宋体" panose="02010600030101010101" pitchFamily="2" charset="-122"/>
              </a:rPr>
              <a:t>A.①②　　B.①④　　C.②③　　D.③④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3631565" y="2105025"/>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3890" y="1402080"/>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9.</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2021春·平山县校级月考</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我国宪法第三条规定：“中华人民共和国的国家机构实行民主集中制的原则。”下列做法符合这一原则的有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A.交警依据道路交通安全法对违停的车辆处以罚款</a:t>
            </a:r>
          </a:p>
          <a:p>
            <a:pPr indent="0" algn="l" fontAlgn="auto">
              <a:lnSpc>
                <a:spcPct val="150000"/>
              </a:lnSpc>
            </a:pPr>
            <a:r>
              <a:rPr sz="2400" b="1" dirty="0">
                <a:latin typeface="宋体" panose="02010600030101010101" pitchFamily="2" charset="-122"/>
                <a:ea typeface="宋体" panose="02010600030101010101" pitchFamily="2" charset="-122"/>
              </a:rPr>
              <a:t>B.对人性化执法不满，一女子在微信群侮辱交警被行政处罚</a:t>
            </a:r>
          </a:p>
          <a:p>
            <a:pPr indent="0" algn="l" fontAlgn="auto">
              <a:lnSpc>
                <a:spcPct val="150000"/>
              </a:lnSpc>
            </a:pPr>
            <a:r>
              <a:rPr sz="2400" b="1" dirty="0">
                <a:latin typeface="宋体" panose="02010600030101010101" pitchFamily="2" charset="-122"/>
                <a:ea typeface="宋体" panose="02010600030101010101" pitchFamily="2" charset="-122"/>
              </a:rPr>
              <a:t>C.李克强总理听取吉林长春长生公司问题疫苗案件调查情况汇报并作出相关处置决定</a:t>
            </a:r>
          </a:p>
          <a:p>
            <a:pPr indent="0" algn="l" fontAlgn="auto">
              <a:lnSpc>
                <a:spcPct val="150000"/>
              </a:lnSpc>
            </a:pPr>
            <a:r>
              <a:rPr sz="2400" b="1" dirty="0">
                <a:latin typeface="宋体" panose="02010600030101010101" pitchFamily="2" charset="-122"/>
                <a:ea typeface="宋体" panose="02010600030101010101" pitchFamily="2" charset="-122"/>
              </a:rPr>
              <a:t>D.某小区物业管理委员会决定物业费由每平方1元提高到1.5元</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9143365" y="2129790"/>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7725410" cy="712470"/>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因果关系类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类型五</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091690"/>
            <a:ext cx="10904220" cy="4915535"/>
          </a:xfrm>
          <a:prstGeom prst="rect">
            <a:avLst/>
          </a:prstGeom>
          <a:noFill/>
          <a:ln w="9525">
            <a:noFill/>
          </a:ln>
        </p:spPr>
        <p:txBody>
          <a:bodyPr wrap="square">
            <a:spAutoFit/>
          </a:bodyPr>
          <a:lstStyle/>
          <a:p>
            <a:pPr indent="0" algn="l" fontAlgn="auto">
              <a:lnSpc>
                <a:spcPct val="140000"/>
              </a:lnSpc>
            </a:pPr>
            <a:r>
              <a:rPr sz="2300" b="1" dirty="0">
                <a:latin typeface="宋体" panose="02010600030101010101" pitchFamily="2" charset="-122"/>
                <a:ea typeface="宋体" panose="02010600030101010101" pitchFamily="2" charset="-122"/>
              </a:rPr>
              <a:t>【呈现方式】</a:t>
            </a:r>
          </a:p>
          <a:p>
            <a:pPr indent="0" algn="l" fontAlgn="auto">
              <a:lnSpc>
                <a:spcPct val="140000"/>
              </a:lnSpc>
            </a:pPr>
            <a:r>
              <a:rPr sz="2300" dirty="0">
                <a:latin typeface="宋体" panose="02010600030101010101" pitchFamily="2" charset="-122"/>
                <a:ea typeface="宋体" panose="02010600030101010101" pitchFamily="2" charset="-122"/>
              </a:rPr>
              <a:t>    这类选择题的题干会给出一种现象或者一项措施，要求我们选出题干中的这种现象或者措施出现的原因。</a:t>
            </a:r>
          </a:p>
          <a:p>
            <a:pPr indent="0" algn="l" fontAlgn="auto">
              <a:lnSpc>
                <a:spcPct val="140000"/>
              </a:lnSpc>
            </a:pPr>
            <a:r>
              <a:rPr sz="2300" b="1" dirty="0">
                <a:latin typeface="宋体" panose="02010600030101010101" pitchFamily="2" charset="-122"/>
                <a:ea typeface="宋体" panose="02010600030101010101" pitchFamily="2" charset="-122"/>
              </a:rPr>
              <a:t>【规律总结】</a:t>
            </a:r>
          </a:p>
          <a:p>
            <a:pPr indent="0" algn="l" fontAlgn="auto">
              <a:lnSpc>
                <a:spcPct val="140000"/>
              </a:lnSpc>
            </a:pPr>
            <a:r>
              <a:rPr sz="2300" dirty="0">
                <a:latin typeface="宋体" panose="02010600030101010101" pitchFamily="2" charset="-122"/>
                <a:ea typeface="宋体" panose="02010600030101010101" pitchFamily="2" charset="-122"/>
              </a:rPr>
              <a:t>    这类选择题题干与题肢间的关联词一般是“是因为”“是由于”“原因是”等。解题时要认真阅读题干，理解其内涵。仔细阅读题肢，找出与题干存在因果联系的选项。首先排除本身表述错误的题肢，然后逐个分析表述正确的题肢是否与题干具备因果关系。有时会出现题肢与题干有密切联系，但不是因果关系的现象；有时会出现题肢与题干具有因果关系，但却是反向的因果关系的现象，这些都要一一排除。</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224280"/>
            <a:ext cx="10845800" cy="5259070"/>
          </a:xfrm>
          <a:prstGeom prst="rect">
            <a:avLst/>
          </a:prstGeom>
          <a:noFill/>
          <a:ln w="9525">
            <a:noFill/>
          </a:ln>
        </p:spPr>
        <p:txBody>
          <a:bodyPr wrap="square">
            <a:spAutoFit/>
          </a:bodyPr>
          <a:lstStyle/>
          <a:p>
            <a:pPr indent="0">
              <a:lnSpc>
                <a:spcPct val="14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【典型题例】</a:t>
            </a:r>
          </a:p>
          <a:p>
            <a:pPr indent="0">
              <a:lnSpc>
                <a:spcPct val="140000"/>
              </a:lnSpc>
            </a:pPr>
            <a:r>
              <a:rPr lang="zh-CN" altLang="en-US" sz="2400" b="1">
                <a:solidFill>
                  <a:srgbClr val="000000"/>
                </a:solidFill>
                <a:latin typeface="宋体" panose="02010600030101010101" pitchFamily="2" charset="-122"/>
                <a:ea typeface="宋体" panose="02010600030101010101" pitchFamily="2" charset="-122"/>
                <a:cs typeface="NEU-FZ-S92"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2017·</a:t>
            </a:r>
            <a:r>
              <a:rPr lang="zh-CN" altLang="en-US" sz="2400" b="1">
                <a:solidFill>
                  <a:srgbClr val="000000"/>
                </a:solidFill>
                <a:latin typeface="宋体" panose="02010600030101010101" pitchFamily="2" charset="-122"/>
                <a:ea typeface="宋体" panose="02010600030101010101" pitchFamily="2" charset="-122"/>
                <a:cs typeface="方正黑体_GBK" charset="0"/>
              </a:rPr>
              <a:t>河北）</a:t>
            </a:r>
            <a:r>
              <a:rPr lang="zh-CN" altLang="en-US" sz="2400" b="1">
                <a:solidFill>
                  <a:srgbClr val="000000"/>
                </a:solidFill>
                <a:latin typeface="宋体" panose="02010600030101010101" pitchFamily="2" charset="-122"/>
                <a:ea typeface="宋体" panose="02010600030101010101" pitchFamily="2" charset="-122"/>
                <a:cs typeface="方正书宋_GBK" charset="0"/>
              </a:rPr>
              <a:t>阴雨天</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在有积水的路上</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大多数机动车驾驶员看到路上行人会主动减速慢行</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生怕将路上的脏水溅到行人身上。对这样的驾驶员我们会心生敬意</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这是因为他们（　　）</a:t>
            </a:r>
            <a:endParaRPr lang="en-US" altLang="zh-CN" sz="2400" b="1">
              <a:solidFill>
                <a:srgbClr val="000000"/>
              </a:solidFill>
              <a:latin typeface="宋体" panose="02010600030101010101" pitchFamily="2" charset="-122"/>
              <a:ea typeface="宋体" panose="02010600030101010101" pitchFamily="2" charset="-122"/>
              <a:cs typeface="NEU-BZ-S92" charset="0"/>
            </a:endParaRPr>
          </a:p>
          <a:p>
            <a:r>
              <a:rPr lang="en-US" altLang="zh-CN" sz="2400" b="1">
                <a:solidFill>
                  <a:srgbClr val="000000"/>
                </a:solidFill>
                <a:latin typeface="宋体" panose="02010600030101010101" pitchFamily="2" charset="-122"/>
                <a:ea typeface="宋体" panose="02010600030101010101" pitchFamily="2" charset="-122"/>
                <a:cs typeface="NEU-BZ-S92" charset="0"/>
              </a:rPr>
              <a:t>①</a:t>
            </a:r>
            <a:r>
              <a:rPr lang="zh-CN" altLang="en-US" sz="2400" b="1">
                <a:solidFill>
                  <a:srgbClr val="000000"/>
                </a:solidFill>
                <a:latin typeface="宋体" panose="02010600030101010101" pitchFamily="2" charset="-122"/>
                <a:ea typeface="宋体" panose="02010600030101010101" pitchFamily="2" charset="-122"/>
                <a:cs typeface="方正书宋_GBK" charset="0"/>
              </a:rPr>
              <a:t>尊重他人　</a:t>
            </a:r>
            <a:r>
              <a:rPr lang="en-US" altLang="zh-CN" sz="2400" b="1">
                <a:solidFill>
                  <a:srgbClr val="000000"/>
                </a:solidFill>
                <a:latin typeface="宋体" panose="02010600030101010101" pitchFamily="2" charset="-122"/>
                <a:ea typeface="宋体" panose="02010600030101010101" pitchFamily="2" charset="-122"/>
                <a:cs typeface="NEU-BZ-S92" charset="0"/>
              </a:rPr>
              <a:t>②</a:t>
            </a:r>
            <a:r>
              <a:rPr lang="zh-CN" altLang="en-US" sz="2400" b="1">
                <a:solidFill>
                  <a:srgbClr val="000000"/>
                </a:solidFill>
                <a:latin typeface="宋体" panose="02010600030101010101" pitchFamily="2" charset="-122"/>
                <a:ea typeface="宋体" panose="02010600030101010101" pitchFamily="2" charset="-122"/>
                <a:cs typeface="方正书宋_GBK" charset="0"/>
              </a:rPr>
              <a:t>尊重劳动　</a:t>
            </a:r>
            <a:r>
              <a:rPr lang="en-US" altLang="zh-CN" sz="2400" b="1">
                <a:solidFill>
                  <a:srgbClr val="000000"/>
                </a:solidFill>
                <a:latin typeface="宋体" panose="02010600030101010101" pitchFamily="2" charset="-122"/>
                <a:ea typeface="宋体" panose="02010600030101010101" pitchFamily="2" charset="-122"/>
                <a:cs typeface="NEU-BZ-S92" charset="0"/>
              </a:rPr>
              <a:t>③</a:t>
            </a:r>
            <a:r>
              <a:rPr lang="zh-CN" altLang="en-US" sz="2400" b="1">
                <a:solidFill>
                  <a:srgbClr val="000000"/>
                </a:solidFill>
                <a:latin typeface="宋体" panose="02010600030101010101" pitchFamily="2" charset="-122"/>
                <a:ea typeface="宋体" panose="02010600030101010101" pitchFamily="2" charset="-122"/>
                <a:cs typeface="方正书宋_GBK" charset="0"/>
              </a:rPr>
              <a:t>讲公德　</a:t>
            </a:r>
            <a:r>
              <a:rPr lang="en-US" altLang="zh-CN" sz="2400" b="1">
                <a:solidFill>
                  <a:srgbClr val="000000"/>
                </a:solidFill>
                <a:latin typeface="宋体" panose="02010600030101010101" pitchFamily="2" charset="-122"/>
                <a:ea typeface="宋体" panose="02010600030101010101" pitchFamily="2" charset="-122"/>
                <a:cs typeface="NEU-BZ-S92" charset="0"/>
              </a:rPr>
              <a:t>④</a:t>
            </a:r>
            <a:r>
              <a:rPr lang="zh-CN" altLang="en-US" sz="2400" b="1">
                <a:solidFill>
                  <a:srgbClr val="000000"/>
                </a:solidFill>
                <a:latin typeface="宋体" panose="02010600030101010101" pitchFamily="2" charset="-122"/>
                <a:ea typeface="宋体" panose="02010600030101010101" pitchFamily="2" charset="-122"/>
                <a:cs typeface="方正书宋_GBK" charset="0"/>
              </a:rPr>
              <a:t>有教养</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40000"/>
              </a:lnSpc>
            </a:pPr>
            <a:r>
              <a:rPr lang="en-US" altLang="zh-CN" sz="2400" b="1">
                <a:solidFill>
                  <a:srgbClr val="000000"/>
                </a:solidFill>
                <a:latin typeface="宋体" panose="02010600030101010101" pitchFamily="2" charset="-122"/>
                <a:ea typeface="宋体" panose="02010600030101010101" pitchFamily="2" charset="-122"/>
                <a:cs typeface="NEU-BZ-S92" charset="0"/>
              </a:rPr>
              <a:t>A.①②③</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B.①②④</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C.①③④</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D.①②③④</a:t>
            </a:r>
            <a:endParaRPr lang="en-US" altLang="zh-CN" sz="2400" b="1">
              <a:solidFill>
                <a:srgbClr val="000000"/>
              </a:solidFill>
              <a:latin typeface="宋体" panose="02010600030101010101" pitchFamily="2" charset="-122"/>
              <a:ea typeface="宋体" panose="02010600030101010101" pitchFamily="2" charset="-122"/>
              <a:cs typeface="方正黑体_GBK" charset="0"/>
            </a:endParaRPr>
          </a:p>
          <a:p>
            <a:pPr indent="0">
              <a:lnSpc>
                <a:spcPct val="14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解析</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zh-CN" altLang="en-US" sz="2400" b="1">
                <a:solidFill>
                  <a:srgbClr val="000000"/>
                </a:solidFill>
                <a:latin typeface="宋体" panose="02010600030101010101" pitchFamily="2" charset="-122"/>
                <a:ea typeface="宋体" panose="02010600030101010101" pitchFamily="2" charset="-122"/>
                <a:cs typeface="方正楷体_GBK" charset="0"/>
              </a:rPr>
              <a:t>此题考查尊重他人的知识点。题干中的司机在有积水的地方减速慢行</a:t>
            </a:r>
            <a:r>
              <a:rPr lang="en-US" altLang="zh-CN" sz="2400" b="1">
                <a:solidFill>
                  <a:srgbClr val="000000"/>
                </a:solidFill>
                <a:latin typeface="宋体" panose="02010600030101010101" pitchFamily="2" charset="-122"/>
                <a:ea typeface="宋体" panose="02010600030101010101" pitchFamily="2" charset="-122"/>
                <a:cs typeface="方正楷体_GBK" charset="0"/>
              </a:rPr>
              <a:t>，</a:t>
            </a:r>
            <a:r>
              <a:rPr lang="zh-CN" altLang="en-US" sz="2400" b="1">
                <a:solidFill>
                  <a:srgbClr val="000000"/>
                </a:solidFill>
                <a:latin typeface="宋体" panose="02010600030101010101" pitchFamily="2" charset="-122"/>
                <a:ea typeface="宋体" panose="02010600030101010101" pitchFamily="2" charset="-122"/>
                <a:cs typeface="方正楷体_GBK" charset="0"/>
              </a:rPr>
              <a:t>以免脏水溅到行人身上</a:t>
            </a:r>
            <a:r>
              <a:rPr lang="en-US" altLang="zh-CN" sz="2400" b="1">
                <a:solidFill>
                  <a:srgbClr val="000000"/>
                </a:solidFill>
                <a:latin typeface="宋体" panose="02010600030101010101" pitchFamily="2" charset="-122"/>
                <a:ea typeface="宋体" panose="02010600030101010101" pitchFamily="2" charset="-122"/>
                <a:cs typeface="方正楷体_GBK" charset="0"/>
              </a:rPr>
              <a:t>，</a:t>
            </a:r>
            <a:r>
              <a:rPr lang="zh-CN" altLang="en-US" sz="2400" b="1">
                <a:solidFill>
                  <a:srgbClr val="000000"/>
                </a:solidFill>
                <a:latin typeface="宋体" panose="02010600030101010101" pitchFamily="2" charset="-122"/>
                <a:ea typeface="宋体" panose="02010600030101010101" pitchFamily="2" charset="-122"/>
                <a:cs typeface="方正楷体_GBK" charset="0"/>
              </a:rPr>
              <a:t>是尊重他人的表现</a:t>
            </a:r>
            <a:r>
              <a:rPr lang="en-US" altLang="zh-CN" sz="2400" b="1">
                <a:solidFill>
                  <a:srgbClr val="000000"/>
                </a:solidFill>
                <a:latin typeface="宋体" panose="02010600030101010101" pitchFamily="2" charset="-122"/>
                <a:ea typeface="宋体" panose="02010600030101010101" pitchFamily="2" charset="-122"/>
                <a:cs typeface="方正楷体_GBK" charset="0"/>
              </a:rPr>
              <a:t>，</a:t>
            </a:r>
            <a:r>
              <a:rPr lang="zh-CN" altLang="en-US" sz="2400" b="1">
                <a:solidFill>
                  <a:srgbClr val="000000"/>
                </a:solidFill>
                <a:latin typeface="宋体" panose="02010600030101010101" pitchFamily="2" charset="-122"/>
                <a:ea typeface="宋体" panose="02010600030101010101" pitchFamily="2" charset="-122"/>
                <a:cs typeface="方正楷体_GBK" charset="0"/>
              </a:rPr>
              <a:t>体现了他们良好的道德素养和公德意识</a:t>
            </a:r>
            <a:r>
              <a:rPr lang="en-US" altLang="zh-CN" sz="2400" b="1">
                <a:solidFill>
                  <a:srgbClr val="000000"/>
                </a:solidFill>
                <a:latin typeface="宋体" panose="02010600030101010101" pitchFamily="2" charset="-122"/>
                <a:ea typeface="宋体" panose="02010600030101010101" pitchFamily="2" charset="-122"/>
                <a:cs typeface="方正楷体_GBK"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①③④</a:t>
            </a:r>
            <a:r>
              <a:rPr lang="zh-CN" altLang="en-US" sz="2400" b="1">
                <a:solidFill>
                  <a:srgbClr val="000000"/>
                </a:solidFill>
                <a:latin typeface="宋体" panose="02010600030101010101" pitchFamily="2" charset="-122"/>
                <a:ea typeface="宋体" panose="02010600030101010101" pitchFamily="2" charset="-122"/>
                <a:cs typeface="方正楷体_GBK" charset="0"/>
              </a:rPr>
              <a:t>符合题意。</a:t>
            </a:r>
            <a:r>
              <a:rPr lang="en-US" altLang="zh-CN" sz="2400" b="1">
                <a:solidFill>
                  <a:srgbClr val="000000"/>
                </a:solidFill>
                <a:latin typeface="宋体" panose="02010600030101010101" pitchFamily="2" charset="-122"/>
                <a:ea typeface="宋体" panose="02010600030101010101" pitchFamily="2" charset="-122"/>
                <a:cs typeface="NEU-BZ-S92" charset="0"/>
              </a:rPr>
              <a:t>②</a:t>
            </a:r>
            <a:r>
              <a:rPr lang="zh-CN" altLang="en-US" sz="2400" b="1">
                <a:solidFill>
                  <a:srgbClr val="000000"/>
                </a:solidFill>
                <a:latin typeface="宋体" panose="02010600030101010101" pitchFamily="2" charset="-122"/>
                <a:ea typeface="宋体" panose="02010600030101010101" pitchFamily="2" charset="-122"/>
                <a:cs typeface="方正楷体_GBK" charset="0"/>
              </a:rPr>
              <a:t>与材料无关</a:t>
            </a:r>
            <a:r>
              <a:rPr lang="en-US" altLang="zh-CN" sz="2400" b="1">
                <a:solidFill>
                  <a:srgbClr val="000000"/>
                </a:solidFill>
                <a:latin typeface="宋体" panose="02010600030101010101" pitchFamily="2" charset="-122"/>
                <a:ea typeface="宋体" panose="02010600030101010101" pitchFamily="2" charset="-122"/>
                <a:cs typeface="方正楷体_GBK" charset="0"/>
              </a:rPr>
              <a:t>，</a:t>
            </a:r>
            <a:r>
              <a:rPr lang="zh-CN" altLang="en-US" sz="2400" b="1">
                <a:solidFill>
                  <a:srgbClr val="000000"/>
                </a:solidFill>
                <a:latin typeface="宋体" panose="02010600030101010101" pitchFamily="2" charset="-122"/>
                <a:ea typeface="宋体" panose="02010600030101010101" pitchFamily="2" charset="-122"/>
                <a:cs typeface="方正楷体_GBK" charset="0"/>
              </a:rPr>
              <a:t>可排除。故选</a:t>
            </a:r>
            <a:r>
              <a:rPr lang="en-US" altLang="zh-CN" sz="2400" b="1">
                <a:solidFill>
                  <a:srgbClr val="000000"/>
                </a:solidFill>
                <a:latin typeface="宋体" panose="02010600030101010101" pitchFamily="2" charset="-122"/>
                <a:ea typeface="宋体" panose="02010600030101010101" pitchFamily="2" charset="-122"/>
                <a:cs typeface="NEU-BZ-S92" charset="0"/>
              </a:rPr>
              <a:t>C</a:t>
            </a:r>
            <a:r>
              <a:rPr lang="zh-CN" altLang="en-US" sz="2400" b="1">
                <a:solidFill>
                  <a:srgbClr val="000000"/>
                </a:solidFill>
                <a:latin typeface="宋体" panose="02010600030101010101" pitchFamily="2" charset="-122"/>
                <a:ea typeface="宋体" panose="02010600030101010101" pitchFamily="2" charset="-122"/>
                <a:cs typeface="方正楷体_GBK" charset="0"/>
              </a:rPr>
              <a:t>。</a:t>
            </a:r>
            <a:endParaRPr lang="zh-CN" altLang="en-US" sz="2400" b="1">
              <a:solidFill>
                <a:srgbClr val="000000"/>
              </a:solidFill>
              <a:latin typeface="宋体" panose="02010600030101010101" pitchFamily="2" charset="-122"/>
              <a:ea typeface="宋体" panose="02010600030101010101" pitchFamily="2" charset="-122"/>
              <a:cs typeface="方正黑体_GBK" charset="0"/>
            </a:endParaRPr>
          </a:p>
          <a:p>
            <a:r>
              <a:rPr lang="zh-CN" altLang="en-US" sz="2400" b="1">
                <a:solidFill>
                  <a:srgbClr val="000000"/>
                </a:solidFill>
                <a:latin typeface="宋体" panose="02010600030101010101" pitchFamily="2" charset="-122"/>
                <a:ea typeface="宋体" panose="02010600030101010101" pitchFamily="2" charset="-122"/>
                <a:cs typeface="方正黑体_GBK" charset="0"/>
              </a:rPr>
              <a:t>答案</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C</a:t>
            </a:r>
            <a:endParaRPr lang="zh-CN" altLang="en-US" sz="24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381125"/>
            <a:ext cx="10845800" cy="507746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【专项训练】　</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1.（2021·衡水模拟）在深圳经济特区建立40周年庆祝大会上，习近平总书记指出：“改革不停顿，开放不止步，在更高起点上推进改革开放。”这是因为（　　）</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①改革开放是当代中国最鲜明的特色</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②改革开放是决定当代中国命运的关键抉择</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③改革开放是解决新时代我国社会主要矛盾的客观要求</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④改革开放是建国70年来取得一切成就的根本原因</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A.①②③　　B.①②④    C.①③④	D.②③④</a:t>
            </a:r>
          </a:p>
        </p:txBody>
      </p:sp>
      <p:sp>
        <p:nvSpPr>
          <p:cNvPr id="10" name="矩形 9"/>
          <p:cNvSpPr/>
          <p:nvPr/>
        </p:nvSpPr>
        <p:spPr>
          <a:xfrm flipH="1">
            <a:off x="1178560" y="3168015"/>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23953" y="1339785"/>
            <a:ext cx="8974666" cy="4338320"/>
          </a:xfrm>
          <a:prstGeom prst="rect">
            <a:avLst/>
          </a:prstGeom>
        </p:spPr>
        <p:txBody>
          <a:bodyPr wrap="square">
            <a:spAutoFit/>
          </a:bodyPr>
          <a:lstStyle/>
          <a:p>
            <a:r>
              <a:rPr lang="en-US" altLang="zh-CN" sz="2400" b="1" dirty="0" smtClean="0"/>
              <a:t>【</a:t>
            </a:r>
            <a:r>
              <a:rPr lang="zh-CN" altLang="en-US" sz="2400" b="1" dirty="0"/>
              <a:t>备考建议</a:t>
            </a:r>
            <a:r>
              <a:rPr lang="en-US" altLang="zh-CN" sz="2400" b="1" dirty="0"/>
              <a:t>】</a:t>
            </a:r>
          </a:p>
          <a:p>
            <a:pPr>
              <a:lnSpc>
                <a:spcPct val="150000"/>
              </a:lnSpc>
            </a:pPr>
            <a:r>
              <a:rPr sz="2400" dirty="0">
                <a:latin typeface="宋体" panose="02010600030101010101" pitchFamily="2" charset="-122"/>
                <a:ea typeface="宋体" panose="02010600030101010101" pitchFamily="2" charset="-122"/>
              </a:rPr>
              <a:t>    我们在复习时，要结合生活经历及观察到的相关生活场景，体会民族关系，维护民族团结。对于国家统一问题，应从法律、道德、国情、历史等角度进行分析，既要有宏观的概括、总结与分析，也要结合材料具体分析。</a:t>
            </a:r>
          </a:p>
          <a:p>
            <a:pPr>
              <a:lnSpc>
                <a:spcPct val="150000"/>
              </a:lnSpc>
            </a:pPr>
            <a:r>
              <a:rPr sz="2400" dirty="0">
                <a:latin typeface="宋体" panose="02010600030101010101" pitchFamily="2" charset="-122"/>
                <a:ea typeface="宋体" panose="02010600030101010101" pitchFamily="2" charset="-122"/>
              </a:rPr>
              <a:t>3.对应热点：关注宁夏回族自治区、西藏自治区、内蒙古自治区、广西壮族自治区、新疆维吾尔自治区等的发展成就及国家扶持政策等。</a:t>
            </a:r>
            <a:endParaRPr lang="zh-CN" altLang="en-US" sz="24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224280"/>
            <a:ext cx="10845800" cy="507746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2.（2021·邯郸模拟）2020年11月12日，浦东开发开放30周年庆祝大会在上海举行。30年沧海桑田，浦东从蛙声一片的稻田到鳞次栉比的摩天大厦，从以农业为主的滞后区域，到以金融和创新产业为主的现代化新城，实现了翻天覆地的变化。浦东巨变的主要原因包含（　　）</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①坚持“一国两制”方针不动摇</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②把改革开放的旗帜举得更高更稳</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③发扬了不断创新、敢闯敢试的精神</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④党中央的坚强领导和英明决策</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A.①②③	B.①③④    C.②③④	D.①②④</a:t>
            </a:r>
          </a:p>
        </p:txBody>
      </p:sp>
      <p:sp>
        <p:nvSpPr>
          <p:cNvPr id="10" name="矩形 9"/>
          <p:cNvSpPr/>
          <p:nvPr/>
        </p:nvSpPr>
        <p:spPr>
          <a:xfrm flipH="1">
            <a:off x="5777230" y="3058160"/>
            <a:ext cx="37147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224280"/>
            <a:ext cx="10845800" cy="507746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3.（2021春·滦州市月考）美国著名心理学家马丁·塞利曼将抑郁症称为精神病学中的“感冒”，处在青春期的青少年是“最易感人群”。青春期的青少年容易得“精神感冒”的原因可能有（　　）</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①开始关注自己的内心感受，更加在意别人对自己的评价</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②常常在自信和自卑之间摇摆不定</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③生理和心理的落差常常使青少年陷入困惑</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④自己变得越来越漂亮</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A.①②③	B.①②④</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C.①③④	D.②③④</a:t>
            </a:r>
          </a:p>
        </p:txBody>
      </p:sp>
      <p:sp>
        <p:nvSpPr>
          <p:cNvPr id="10" name="矩形 9"/>
          <p:cNvSpPr/>
          <p:nvPr/>
        </p:nvSpPr>
        <p:spPr>
          <a:xfrm flipH="1">
            <a:off x="5784850" y="2472055"/>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224280"/>
            <a:ext cx="10845800" cy="507746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4.（2021·隆化校级模拟）“感动中国年度人物”“时代楷模”张桂梅经过多方努力于2008年成立华坪女子高级中学，专门供贫困家庭的女孩免费读书。建校以来，已有1645名大山里的女孩从这里走进大学完成学业，在各行各业做贡献。张桂梅老师如此重视教育的原因有（　　）</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①教育为个人人生幸福奠定基础</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②教育为人类文明传递薪火</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③只有读高中上大学才能够成功</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④教育成就民族和国家的未来</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A.①②③	B.①②④   C.①③④    D.②③④</a:t>
            </a:r>
          </a:p>
        </p:txBody>
      </p:sp>
      <p:sp>
        <p:nvSpPr>
          <p:cNvPr id="10" name="矩形 9"/>
          <p:cNvSpPr/>
          <p:nvPr/>
        </p:nvSpPr>
        <p:spPr>
          <a:xfrm flipH="1">
            <a:off x="6383655" y="2996565"/>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344930"/>
            <a:ext cx="10845800" cy="3969385"/>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5.改革开放40多年来，中国扶贫开发工作不断推进，使7亿多人摆脱了贫困，在世界上得到了广泛赞誉。世界银行认为，中国减贫工作的卓越成就推动了全球贫困人口下降。上述成就取得的原因有（　　）</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①我国的国际地位提高　②中国共产党关注民生　③我国坚持共同富裕的基本原则　④全国各族人民艰苦奋斗，互相帮助</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A.①②③	B.①③④</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C.②③④	D.①②③④</a:t>
            </a:r>
          </a:p>
        </p:txBody>
      </p:sp>
      <p:sp>
        <p:nvSpPr>
          <p:cNvPr id="10" name="矩形 9"/>
          <p:cNvSpPr/>
          <p:nvPr/>
        </p:nvSpPr>
        <p:spPr>
          <a:xfrm flipH="1">
            <a:off x="6383020" y="2605405"/>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344930"/>
            <a:ext cx="10845800" cy="3969385"/>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6.习近平总书记指出，实现中华民族伟大复兴，必须坚定中国特色社会主义道路自信、理论自信、制度自信、文化自信。从“文化自信”的角度分析，中华民族能屹立于世界民族之林的原因有（　　）</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①博大精深的中华文化　②高昂的民族精神　③日益增长的经济实力　④不断提升的国防力量</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A.①②	B.①②④</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C.②③	D.①②③④</a:t>
            </a:r>
          </a:p>
        </p:txBody>
      </p:sp>
      <p:sp>
        <p:nvSpPr>
          <p:cNvPr id="10" name="矩形 9"/>
          <p:cNvSpPr/>
          <p:nvPr/>
        </p:nvSpPr>
        <p:spPr>
          <a:xfrm flipH="1">
            <a:off x="6090285" y="2593975"/>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344930"/>
            <a:ext cx="10845800" cy="3969385"/>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7.（2021·龙湖区模拟）大连通报一干部闯卡找“卢书记”放行事件，打电话要求放行的当事人王某明受到党内严重警告处分、免职处理，卢书记受到党内警告处分。卢书记和王某明受处分的原因是（　　）</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A.规范国家权力运行是刑法的核心价值追求</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B.权力是把双刃剑，运用不好则会滋生腐败</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C.权力受到规范才能更好地维护人民利益</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D.干部必须依法行使权力，不得懈怠、推诿</a:t>
            </a:r>
          </a:p>
        </p:txBody>
      </p:sp>
      <p:sp>
        <p:nvSpPr>
          <p:cNvPr id="10" name="矩形 9"/>
          <p:cNvSpPr/>
          <p:nvPr/>
        </p:nvSpPr>
        <p:spPr>
          <a:xfrm flipH="1">
            <a:off x="6990715" y="2581275"/>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308735"/>
            <a:ext cx="10845800" cy="507746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8.（2021·隆化校级模拟）向宪法宣誓，向人民承诺。2020年10月23日，江西省政府任命的国家工作人员宪法宣誓仪式举行，省长易炼红监誓。开展国家工作人员宪法宣誓活动的原因有（　　）</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①宪法规定了国家生活中的具体问题</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②经过宪法宣誓，可以杜绝违法犯罪行为</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③有利于增强国家工作人员的宪法意识</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④有利于教育国家工作人员要忠于宪法</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A.①②	B.③④</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C.②③	D.①④</a:t>
            </a:r>
          </a:p>
        </p:txBody>
      </p:sp>
      <p:sp>
        <p:nvSpPr>
          <p:cNvPr id="10" name="矩形 9"/>
          <p:cNvSpPr/>
          <p:nvPr/>
        </p:nvSpPr>
        <p:spPr>
          <a:xfrm flipH="1">
            <a:off x="5146675" y="2555875"/>
            <a:ext cx="43116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662940" y="1308735"/>
            <a:ext cx="10845800" cy="5077460"/>
          </a:xfrm>
          <a:prstGeom prst="rect">
            <a:avLst/>
          </a:prstGeom>
          <a:noFill/>
          <a:ln w="9525">
            <a:noFill/>
          </a:ln>
        </p:spPr>
        <p:txBody>
          <a:bodyPr wrap="square">
            <a:spAutoFit/>
          </a:bodyPr>
          <a:lstStyle/>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9.（2021·双桥区校级模拟）我国宪法在序言中规定：“全国各族人民、一切国家机关和武装力量、各政党和各社会团体、各企业事业组织，都必须以宪法为根本的活动准则，并且负有维护宪法尊严、保证宪法实施的职责。”这是因为（　　）</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①宪法是党的主张和人民意志的统一</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②坚持依法治国首先要坚持依宪治国</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③宪法是我国社会主义法制统一的基础</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④有了宪法，就能实现国家治理的目的</a:t>
            </a:r>
          </a:p>
          <a:p>
            <a:pPr indent="0">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A.①②③	B.①②④    C.①③④	D.②③④</a:t>
            </a:r>
          </a:p>
        </p:txBody>
      </p:sp>
      <p:sp>
        <p:nvSpPr>
          <p:cNvPr id="10" name="矩形 9"/>
          <p:cNvSpPr/>
          <p:nvPr/>
        </p:nvSpPr>
        <p:spPr>
          <a:xfrm flipH="1">
            <a:off x="1481455" y="3094355"/>
            <a:ext cx="43116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7725410" cy="712470"/>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意义、危害类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类型六</a:t>
              </a:r>
              <a:endParaRPr lang="en-US" altLang="zh-CN"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091690"/>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这类选择题的题干给出某项举措或者某种现象，要求选出其所具有的意义、发挥的作用、产生的影响或者危害。</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现象、行为或者措施的意义、危害等都是多角度的，此类选择题的题肢也往往从多个角度去描述意义或者危害，难度一般不大。选择时需要排除3种选项：①不是意义或者危害的表述；②夸大或者缩小了的意义或者危害；③与此现象、行为或者措施没有直接关联的意义或者危害。</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223010"/>
            <a:ext cx="11026775" cy="5400675"/>
          </a:xfrm>
          <a:prstGeom prst="rect">
            <a:avLst/>
          </a:prstGeom>
          <a:noFill/>
          <a:ln w="9525">
            <a:noFill/>
          </a:ln>
        </p:spPr>
        <p:txBody>
          <a:bodyPr wrap="square">
            <a:spAutoFit/>
          </a:bodyPr>
          <a:lstStyle/>
          <a:p>
            <a:pPr indent="0" algn="l" fontAlgn="auto">
              <a:lnSpc>
                <a:spcPct val="150000"/>
              </a:lnSpc>
            </a:pPr>
            <a:r>
              <a:rPr sz="2300" b="1" dirty="0">
                <a:latin typeface="宋体" panose="02010600030101010101" pitchFamily="2" charset="-122"/>
                <a:ea typeface="宋体" panose="02010600030101010101" pitchFamily="2" charset="-122"/>
              </a:rPr>
              <a:t>【典型题例】</a:t>
            </a:r>
          </a:p>
          <a:p>
            <a:pPr indent="0" algn="l" fontAlgn="auto">
              <a:lnSpc>
                <a:spcPct val="150000"/>
              </a:lnSpc>
            </a:pPr>
            <a:r>
              <a:rPr lang="zh-CN" sz="2300" b="1" dirty="0">
                <a:latin typeface="宋体" panose="02010600030101010101" pitchFamily="2" charset="-122"/>
                <a:ea typeface="宋体" panose="02010600030101010101" pitchFamily="2" charset="-122"/>
              </a:rPr>
              <a:t>（</a:t>
            </a:r>
            <a:r>
              <a:rPr sz="2300" b="1" dirty="0">
                <a:latin typeface="宋体" panose="02010600030101010101" pitchFamily="2" charset="-122"/>
                <a:ea typeface="宋体" panose="02010600030101010101" pitchFamily="2" charset="-122"/>
              </a:rPr>
              <a:t>2018·河北</a:t>
            </a:r>
            <a:r>
              <a:rPr lang="zh-CN" sz="2300" b="1" dirty="0">
                <a:latin typeface="宋体" panose="02010600030101010101" pitchFamily="2" charset="-122"/>
                <a:ea typeface="宋体" panose="02010600030101010101" pitchFamily="2" charset="-122"/>
              </a:rPr>
              <a:t>）</a:t>
            </a:r>
            <a:r>
              <a:rPr sz="2300" b="1" dirty="0">
                <a:latin typeface="宋体" panose="02010600030101010101" pitchFamily="2" charset="-122"/>
                <a:ea typeface="宋体" panose="02010600030101010101" pitchFamily="2" charset="-122"/>
              </a:rPr>
              <a:t>“十二五”期间，我国积极推进大规模国土绿化，共完成造林4.5亿亩、森林抚育6亿亩，成为全球森林资源增长最多的国家。我国积极推进大规模国土绿化的意义在于</a:t>
            </a:r>
            <a:r>
              <a:rPr lang="zh-CN" sz="2300" b="1" dirty="0">
                <a:latin typeface="宋体" panose="02010600030101010101" pitchFamily="2" charset="-122"/>
                <a:ea typeface="宋体" panose="02010600030101010101" pitchFamily="2" charset="-122"/>
              </a:rPr>
              <a:t>（</a:t>
            </a:r>
            <a:r>
              <a:rPr sz="2300" b="1" dirty="0">
                <a:latin typeface="宋体" panose="02010600030101010101" pitchFamily="2" charset="-122"/>
                <a:ea typeface="宋体" panose="02010600030101010101" pitchFamily="2" charset="-122"/>
              </a:rPr>
              <a:t>　　</a:t>
            </a:r>
            <a:r>
              <a:rPr lang="zh-CN" sz="2300" b="1" dirty="0">
                <a:latin typeface="宋体" panose="02010600030101010101" pitchFamily="2" charset="-122"/>
                <a:ea typeface="宋体" panose="02010600030101010101" pitchFamily="2" charset="-122"/>
              </a:rPr>
              <a:t>）</a:t>
            </a:r>
          </a:p>
          <a:p>
            <a:pPr indent="0" algn="l" fontAlgn="auto">
              <a:lnSpc>
                <a:spcPct val="150000"/>
              </a:lnSpc>
            </a:pPr>
            <a:r>
              <a:rPr sz="2300" b="1" dirty="0">
                <a:latin typeface="宋体" panose="02010600030101010101" pitchFamily="2" charset="-122"/>
                <a:ea typeface="宋体" panose="02010600030101010101" pitchFamily="2" charset="-122"/>
              </a:rPr>
              <a:t>①改善生态　②净化空气　③增加资源种类　④建设美丽中国</a:t>
            </a:r>
          </a:p>
          <a:p>
            <a:pPr indent="0" algn="l" fontAlgn="auto">
              <a:lnSpc>
                <a:spcPct val="150000"/>
              </a:lnSpc>
            </a:pPr>
            <a:r>
              <a:rPr sz="2300" b="1" dirty="0">
                <a:latin typeface="宋体" panose="02010600030101010101" pitchFamily="2" charset="-122"/>
                <a:ea typeface="宋体" panose="02010600030101010101" pitchFamily="2" charset="-122"/>
              </a:rPr>
              <a:t>A.①③　　　　　　　B.②④　　　　　　　C.①②③　　　　　　　D.①②④</a:t>
            </a:r>
          </a:p>
          <a:p>
            <a:pPr indent="0" algn="l" fontAlgn="auto">
              <a:lnSpc>
                <a:spcPct val="150000"/>
              </a:lnSpc>
            </a:pPr>
            <a:r>
              <a:rPr sz="2300" b="1" dirty="0">
                <a:latin typeface="宋体" panose="02010600030101010101" pitchFamily="2" charset="-122"/>
                <a:ea typeface="宋体" panose="02010600030101010101" pitchFamily="2" charset="-122"/>
              </a:rPr>
              <a:t>解析：此题主要考查我们对我国重视国土绿化的意义的认识。国家重视国土绿化，表明我国重视环境问题，这有利于促进生态文明建设，净化空气，推动美丽中国建设，①②④符合题意；国土绿化并未增加资源的种类，③不符合题意。故选D。</a:t>
            </a:r>
          </a:p>
          <a:p>
            <a:pPr indent="0" algn="l" fontAlgn="auto">
              <a:lnSpc>
                <a:spcPct val="150000"/>
              </a:lnSpc>
            </a:pPr>
            <a:r>
              <a:rPr sz="2300" b="1" dirty="0">
                <a:latin typeface="宋体" panose="02010600030101010101" pitchFamily="2" charset="-122"/>
                <a:ea typeface="宋体" panose="02010600030101010101" pitchFamily="2" charset="-122"/>
              </a:rPr>
              <a:t>答案：D</a:t>
            </a:r>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2465" y="2649855"/>
            <a:ext cx="10895330" cy="3415030"/>
          </a:xfrm>
          <a:prstGeom prst="rect">
            <a:avLst/>
          </a:prstGeom>
          <a:noFill/>
          <a:ln w="9525">
            <a:noFill/>
          </a:ln>
        </p:spPr>
        <p:txBody>
          <a:bodyPr wrap="square">
            <a:spAutoFit/>
          </a:bodyPr>
          <a:lstStyle/>
          <a:p>
            <a:pPr indent="0" algn="l" fontAlgn="auto">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【呈现方式】</a:t>
            </a:r>
          </a:p>
          <a:p>
            <a:pPr indent="0" algn="l" fontAlgn="auto">
              <a:lnSpc>
                <a:spcPct val="150000"/>
              </a:lnSpc>
            </a:pPr>
            <a:r>
              <a:rPr lang="zh-CN" altLang="en-US" sz="2400" b="0">
                <a:solidFill>
                  <a:srgbClr val="000000"/>
                </a:solidFill>
                <a:latin typeface="宋体" panose="02010600030101010101" pitchFamily="2" charset="-122"/>
                <a:ea typeface="宋体" panose="02010600030101010101" pitchFamily="2" charset="-122"/>
                <a:cs typeface="方正书宋_GBK" charset="0"/>
              </a:rPr>
              <a:t>    这类选择题要求围绕题干选出正确的认识</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或者选出材料说明的道理。</a:t>
            </a:r>
            <a:endParaRPr lang="zh-CN" altLang="en-US" sz="2400" b="0">
              <a:solidFill>
                <a:srgbClr val="000000"/>
              </a:solidFill>
              <a:latin typeface="宋体" panose="02010600030101010101" pitchFamily="2" charset="-122"/>
              <a:ea typeface="宋体" panose="02010600030101010101" pitchFamily="2" charset="-122"/>
              <a:cs typeface="方正黑体_GBK" charset="0"/>
            </a:endParaRPr>
          </a:p>
          <a:p>
            <a:pPr indent="0" algn="l" fontAlgn="auto">
              <a:lnSpc>
                <a:spcPct val="15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【规律总结】</a:t>
            </a:r>
          </a:p>
          <a:p>
            <a:pPr indent="0" algn="l" fontAlgn="auto">
              <a:lnSpc>
                <a:spcPct val="150000"/>
              </a:lnSpc>
            </a:pPr>
            <a:r>
              <a:rPr lang="zh-CN" altLang="en-US" sz="2400" b="0">
                <a:solidFill>
                  <a:srgbClr val="000000"/>
                </a:solidFill>
                <a:latin typeface="宋体" panose="02010600030101010101" pitchFamily="2" charset="-122"/>
                <a:ea typeface="宋体" panose="02010600030101010101" pitchFamily="2" charset="-122"/>
                <a:cs typeface="方正书宋_GBK" charset="0"/>
              </a:rPr>
              <a:t>    这类选择题需要选出的是对题干中的某一概念、措施、现象的正确认识</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答案包括的范围很广</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只要是和题干相关且表述正确的选项都可以入选</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作答时只需要排除无关的选项和表述错误的选项即可。</a:t>
            </a:r>
            <a:endParaRPr lang="zh-CN" altLang="en-US" sz="2400">
              <a:latin typeface="宋体" panose="02010600030101010101" pitchFamily="2" charset="-122"/>
              <a:ea typeface="宋体" panose="02010600030101010101" pitchFamily="2" charset="-122"/>
            </a:endParaRPr>
          </a:p>
        </p:txBody>
      </p:sp>
      <p:grpSp>
        <p:nvGrpSpPr>
          <p:cNvPr id="36" name="组合 35"/>
          <p:cNvGrpSpPr/>
          <p:nvPr/>
        </p:nvGrpSpPr>
        <p:grpSpPr>
          <a:xfrm>
            <a:off x="672465" y="1530350"/>
            <a:ext cx="7725410" cy="712470"/>
            <a:chOff x="1034884" y="629878"/>
            <a:chExt cx="5346004" cy="627895"/>
          </a:xfrm>
        </p:grpSpPr>
        <p:sp>
          <p:nvSpPr>
            <p:cNvPr id="7" name="圆角矩形 6">
              <a:hlinkClick r:id="rId5"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认识、理解、说明、体现类</a:t>
              </a:r>
              <a:endPar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类型一</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40180"/>
            <a:ext cx="10904220" cy="544639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【专项训练】</a:t>
            </a:r>
          </a:p>
          <a:p>
            <a:pPr indent="0" algn="l" fontAlgn="auto">
              <a:lnSpc>
                <a:spcPct val="150000"/>
              </a:lnSpc>
            </a:pPr>
            <a:r>
              <a:rPr sz="2400" b="1" dirty="0">
                <a:latin typeface="宋体" panose="02010600030101010101" pitchFamily="2" charset="-122"/>
                <a:ea typeface="宋体" panose="02010600030101010101" pitchFamily="2" charset="-122"/>
              </a:rPr>
              <a:t>1.十三届全国人民代表大会一次会议审议通过的宪法修正案明确规定，国家机关任命的国家工作人员，在就职时应当公开进行宪法宣誓。其意义是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①这是我国全面推进依法治国的一项重要举措</a:t>
            </a:r>
          </a:p>
          <a:p>
            <a:pPr indent="0" algn="l" fontAlgn="auto">
              <a:lnSpc>
                <a:spcPct val="150000"/>
              </a:lnSpc>
            </a:pPr>
            <a:r>
              <a:rPr sz="2400" b="1" dirty="0">
                <a:latin typeface="宋体" panose="02010600030101010101" pitchFamily="2" charset="-122"/>
                <a:ea typeface="宋体" panose="02010600030101010101" pitchFamily="2" charset="-122"/>
              </a:rPr>
              <a:t>②表明宪法是一切组织和个人的根本活动准则</a:t>
            </a:r>
          </a:p>
          <a:p>
            <a:pPr indent="0" algn="l" fontAlgn="auto">
              <a:lnSpc>
                <a:spcPct val="150000"/>
              </a:lnSpc>
            </a:pPr>
            <a:r>
              <a:rPr sz="2400" b="1" dirty="0">
                <a:latin typeface="宋体" panose="02010600030101010101" pitchFamily="2" charset="-122"/>
                <a:ea typeface="宋体" panose="02010600030101010101" pitchFamily="2" charset="-122"/>
              </a:rPr>
              <a:t>③说明宪法是普通法律的立法基础和立法依据</a:t>
            </a:r>
          </a:p>
          <a:p>
            <a:pPr indent="0" algn="l" fontAlgn="auto">
              <a:lnSpc>
                <a:spcPct val="150000"/>
              </a:lnSpc>
            </a:pPr>
            <a:r>
              <a:rPr sz="2400" b="1" dirty="0">
                <a:latin typeface="宋体" panose="02010600030101010101" pitchFamily="2" charset="-122"/>
                <a:ea typeface="宋体" panose="02010600030101010101" pitchFamily="2" charset="-122"/>
              </a:rPr>
              <a:t>④有利于国家工作人员树立宪法意识，维护宪法的尊严</a:t>
            </a:r>
          </a:p>
          <a:p>
            <a:pPr indent="0" algn="l" fontAlgn="auto">
              <a:lnSpc>
                <a:spcPct val="150000"/>
              </a:lnSpc>
            </a:pPr>
            <a:r>
              <a:rPr sz="2400" b="1" dirty="0">
                <a:latin typeface="宋体" panose="02010600030101010101" pitchFamily="2" charset="-122"/>
                <a:ea typeface="宋体" panose="02010600030101010101" pitchFamily="2" charset="-122"/>
              </a:rPr>
              <a:t>A.①③④　　  B.①②④</a:t>
            </a:r>
          </a:p>
          <a:p>
            <a:pPr indent="0" algn="l" fontAlgn="auto">
              <a:lnSpc>
                <a:spcPct val="150000"/>
              </a:lnSpc>
            </a:pPr>
            <a:r>
              <a:rPr sz="2400" b="1" dirty="0">
                <a:latin typeface="宋体" panose="02010600030101010101" pitchFamily="2" charset="-122"/>
                <a:ea typeface="宋体" panose="02010600030101010101" pitchFamily="2" charset="-122"/>
              </a:rPr>
              <a:t>C.①②③	  D.②③④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9893935" y="2677795"/>
            <a:ext cx="43116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40180"/>
            <a:ext cx="10488295"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2.20年来，中国高速铁路厚积薄发，以“中国速度”驶向世界。现如今，从东南亚到欧洲、从非洲到拉美，中国铁路将自身技术、成本优势与合作方基础优势有机结合，筑成一条条连接中国与世界的阳光之路。中国铁路驶向世界</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①推动了国际合作　②深化了对外开放　③加强了经济渗透　④打造了中国品牌</a:t>
            </a:r>
          </a:p>
          <a:p>
            <a:pPr indent="0" algn="l" fontAlgn="auto">
              <a:lnSpc>
                <a:spcPct val="150000"/>
              </a:lnSpc>
            </a:pPr>
            <a:r>
              <a:rPr sz="2400" b="1" dirty="0">
                <a:latin typeface="宋体" panose="02010600030101010101" pitchFamily="2" charset="-122"/>
                <a:ea typeface="宋体" panose="02010600030101010101" pitchFamily="2" charset="-122"/>
              </a:rPr>
              <a:t>A.①②③	B.①②④</a:t>
            </a:r>
          </a:p>
          <a:p>
            <a:pPr indent="0" algn="l" fontAlgn="auto">
              <a:lnSpc>
                <a:spcPct val="150000"/>
              </a:lnSpc>
            </a:pPr>
            <a:r>
              <a:rPr sz="2400" b="1" dirty="0">
                <a:latin typeface="宋体" panose="02010600030101010101" pitchFamily="2" charset="-122"/>
                <a:ea typeface="宋体" panose="02010600030101010101" pitchFamily="2" charset="-122"/>
              </a:rPr>
              <a:t>C.②③④	D.①③④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1513205" y="3252470"/>
            <a:ext cx="47942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40180"/>
            <a:ext cx="10904220" cy="378460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3.长江经济带覆盖上海、江苏、湖北、湖南、重庆、云南、贵州等11个省市，人口和经济总量均超过全国40%。推动长江经济带建设</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①有利于推动区域协调发展　②有利于发挥公有制的主体作用　③有利于优势互补、同步富裕　④有利于促进经济提质增效升级</a:t>
            </a:r>
          </a:p>
          <a:p>
            <a:pPr indent="0" algn="l" fontAlgn="auto">
              <a:lnSpc>
                <a:spcPct val="150000"/>
              </a:lnSpc>
            </a:pPr>
            <a:r>
              <a:rPr sz="2400" b="1" dirty="0">
                <a:latin typeface="宋体" panose="02010600030101010101" pitchFamily="2" charset="-122"/>
                <a:ea typeface="宋体" panose="02010600030101010101" pitchFamily="2" charset="-122"/>
              </a:rPr>
              <a:t>A.①②	B.①④</a:t>
            </a:r>
          </a:p>
          <a:p>
            <a:pPr indent="0" algn="l" fontAlgn="auto">
              <a:lnSpc>
                <a:spcPct val="150000"/>
              </a:lnSpc>
            </a:pPr>
            <a:r>
              <a:rPr sz="2400" b="1" dirty="0">
                <a:latin typeface="宋体" panose="02010600030101010101" pitchFamily="2" charset="-122"/>
                <a:ea typeface="宋体" panose="02010600030101010101" pitchFamily="2" charset="-122"/>
              </a:rPr>
              <a:t>C.②④	D.③④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7890510" y="2141220"/>
            <a:ext cx="43116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40180"/>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4.</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2021·丛化区一模</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全国人大组织法”和“全国人大议事规则”是全国人大及其常委会依法行使职权的制度保障。十三届全国人大四次会议对这两部法律进行了修改，充分吸收了近年来全国人大及其常委会在立法、监督、代表等方面的新经验新成果。此次法律修改的意义在于</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A.限制全国人大及其常委会行使职权</a:t>
            </a:r>
          </a:p>
          <a:p>
            <a:pPr indent="0" algn="l" fontAlgn="auto">
              <a:lnSpc>
                <a:spcPct val="150000"/>
              </a:lnSpc>
            </a:pPr>
            <a:r>
              <a:rPr sz="2400" b="1" dirty="0">
                <a:latin typeface="宋体" panose="02010600030101010101" pitchFamily="2" charset="-122"/>
                <a:ea typeface="宋体" panose="02010600030101010101" pitchFamily="2" charset="-122"/>
              </a:rPr>
              <a:t>B.进一步坚持和完善人民代表大会制度</a:t>
            </a:r>
          </a:p>
          <a:p>
            <a:pPr indent="0" algn="l" fontAlgn="auto">
              <a:lnSpc>
                <a:spcPct val="150000"/>
              </a:lnSpc>
            </a:pPr>
            <a:r>
              <a:rPr sz="2400" b="1" dirty="0">
                <a:latin typeface="宋体" panose="02010600030101010101" pitchFamily="2" charset="-122"/>
                <a:ea typeface="宋体" panose="02010600030101010101" pitchFamily="2" charset="-122"/>
              </a:rPr>
              <a:t>C.强调全国人大是最高国家权力机关</a:t>
            </a:r>
          </a:p>
          <a:p>
            <a:pPr indent="0" algn="l" fontAlgn="auto">
              <a:lnSpc>
                <a:spcPct val="150000"/>
              </a:lnSpc>
            </a:pPr>
            <a:r>
              <a:rPr sz="2400" b="1" dirty="0">
                <a:latin typeface="宋体" panose="02010600030101010101" pitchFamily="2" charset="-122"/>
                <a:ea typeface="宋体" panose="02010600030101010101" pitchFamily="2" charset="-122"/>
              </a:rPr>
              <a:t>D.完善法律以实现公民所有的诉求</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6889115" y="3253740"/>
            <a:ext cx="44259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40180"/>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5.</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2021·隆化校级一模</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见字如面，纸短情长。家书，蕴含着家风、家训、家教，也承载着社会记忆和文化传承。某校开展2021年“一封家书伴成长”主题教育活动。开展这一活动</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A.有利于加深学生对世界文化多样性的理解</a:t>
            </a:r>
          </a:p>
          <a:p>
            <a:pPr indent="0" algn="l" fontAlgn="auto">
              <a:lnSpc>
                <a:spcPct val="150000"/>
              </a:lnSpc>
            </a:pPr>
            <a:r>
              <a:rPr sz="2400" b="1" dirty="0">
                <a:latin typeface="宋体" panose="02010600030101010101" pitchFamily="2" charset="-122"/>
                <a:ea typeface="宋体" panose="02010600030101010101" pitchFamily="2" charset="-122"/>
              </a:rPr>
              <a:t>B.有利于增强学生全面继承传统文化的自觉性</a:t>
            </a:r>
          </a:p>
          <a:p>
            <a:pPr indent="0" algn="l" fontAlgn="auto">
              <a:lnSpc>
                <a:spcPct val="150000"/>
              </a:lnSpc>
            </a:pPr>
            <a:r>
              <a:rPr sz="2400" b="1" dirty="0">
                <a:latin typeface="宋体" panose="02010600030101010101" pitchFamily="2" charset="-122"/>
                <a:ea typeface="宋体" panose="02010600030101010101" pitchFamily="2" charset="-122"/>
              </a:rPr>
              <a:t>C.使学生认同中华文化是世界上最优秀的文化</a:t>
            </a:r>
          </a:p>
          <a:p>
            <a:pPr indent="0" algn="l" fontAlgn="auto">
              <a:lnSpc>
                <a:spcPct val="150000"/>
              </a:lnSpc>
            </a:pPr>
            <a:r>
              <a:rPr sz="2400" b="1" dirty="0">
                <a:latin typeface="宋体" panose="02010600030101010101" pitchFamily="2" charset="-122"/>
                <a:ea typeface="宋体" panose="02010600030101010101" pitchFamily="2" charset="-122"/>
              </a:rPr>
              <a:t>D.有利于弘扬中华民族传统美德</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4260850" y="2679700"/>
            <a:ext cx="41973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9765" y="1464310"/>
            <a:ext cx="10671175"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6.深圳市城管局与市司法局联合发文，在全市城管执法部门推广“律师驻队、随队执法”“以期借助律师的力量来帮助我们实现‘法治城管’的转型升级”。从法律角度分析这一做法的意义是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①有利于促进城管部门依法行政　②让人们感受到法治的力量　③营造遵纪守法的社会氛围　④增强城管队员的责任感</a:t>
            </a:r>
          </a:p>
          <a:p>
            <a:pPr indent="0" algn="l" fontAlgn="auto">
              <a:lnSpc>
                <a:spcPct val="150000"/>
              </a:lnSpc>
            </a:pPr>
            <a:r>
              <a:rPr sz="2400" b="1" dirty="0">
                <a:latin typeface="宋体" panose="02010600030101010101" pitchFamily="2" charset="-122"/>
                <a:ea typeface="宋体" panose="02010600030101010101" pitchFamily="2" charset="-122"/>
              </a:rPr>
              <a:t>A.②③	B.①②③</a:t>
            </a:r>
          </a:p>
          <a:p>
            <a:pPr indent="0" algn="l" fontAlgn="auto">
              <a:lnSpc>
                <a:spcPct val="150000"/>
              </a:lnSpc>
            </a:pPr>
            <a:r>
              <a:rPr sz="2400" b="1" dirty="0">
                <a:latin typeface="宋体" panose="02010600030101010101" pitchFamily="2" charset="-122"/>
                <a:ea typeface="宋体" panose="02010600030101010101" pitchFamily="2" charset="-122"/>
              </a:rPr>
              <a:t>C.②③④	D.①②③④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5779135" y="2703830"/>
            <a:ext cx="4076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40180"/>
            <a:ext cx="10904220" cy="544639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7.</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改编</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“十三五”时期，我国832个贫困县全部脱贫摘帽，5 575万农村贫困人口实现脱贫。这对我国产生的积极影响有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①有利于实现共同富裕，兑现党和政府对人民的庄严承诺</a:t>
            </a:r>
          </a:p>
          <a:p>
            <a:pPr indent="0" algn="l" fontAlgn="auto">
              <a:lnSpc>
                <a:spcPct val="150000"/>
              </a:lnSpc>
            </a:pPr>
            <a:r>
              <a:rPr sz="2400" b="1" dirty="0">
                <a:latin typeface="宋体" panose="02010600030101010101" pitchFamily="2" charset="-122"/>
                <a:ea typeface="宋体" panose="02010600030101010101" pitchFamily="2" charset="-122"/>
              </a:rPr>
              <a:t>②有利于不断满足人民日益增长的美好生活需要，提高其获得感、安全感、幸福感</a:t>
            </a:r>
          </a:p>
          <a:p>
            <a:pPr indent="0" algn="l" fontAlgn="auto">
              <a:lnSpc>
                <a:spcPct val="150000"/>
              </a:lnSpc>
            </a:pPr>
            <a:r>
              <a:rPr sz="2400" b="1" dirty="0">
                <a:latin typeface="宋体" panose="02010600030101010101" pitchFamily="2" charset="-122"/>
                <a:ea typeface="宋体" panose="02010600030101010101" pitchFamily="2" charset="-122"/>
              </a:rPr>
              <a:t>③实现同步富裕的路上，一个都不能少</a:t>
            </a:r>
          </a:p>
          <a:p>
            <a:pPr indent="0" algn="l" fontAlgn="auto">
              <a:lnSpc>
                <a:spcPct val="150000"/>
              </a:lnSpc>
            </a:pPr>
            <a:r>
              <a:rPr sz="2400" b="1" dirty="0">
                <a:latin typeface="宋体" panose="02010600030101010101" pitchFamily="2" charset="-122"/>
                <a:ea typeface="宋体" panose="02010600030101010101" pitchFamily="2" charset="-122"/>
              </a:rPr>
              <a:t>④有利于落实共享发展理念，推动实现中华民族伟大复兴</a:t>
            </a:r>
          </a:p>
          <a:p>
            <a:pPr indent="0" algn="l" fontAlgn="auto">
              <a:lnSpc>
                <a:spcPct val="150000"/>
              </a:lnSpc>
            </a:pPr>
            <a:r>
              <a:rPr sz="2400" b="1" dirty="0">
                <a:latin typeface="宋体" panose="02010600030101010101" pitchFamily="2" charset="-122"/>
                <a:ea typeface="宋体" panose="02010600030101010101" pitchFamily="2" charset="-122"/>
              </a:rPr>
              <a:t>A.①②③	B.①②④</a:t>
            </a:r>
          </a:p>
          <a:p>
            <a:pPr indent="0" algn="l" fontAlgn="auto">
              <a:lnSpc>
                <a:spcPct val="150000"/>
              </a:lnSpc>
            </a:pPr>
            <a:r>
              <a:rPr sz="2400" b="1" dirty="0">
                <a:latin typeface="宋体" panose="02010600030101010101" pitchFamily="2" charset="-122"/>
                <a:ea typeface="宋体" panose="02010600030101010101" pitchFamily="2" charset="-122"/>
              </a:rPr>
              <a:t>C.②③④	D.①③④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7010400" y="2141855"/>
            <a:ext cx="43116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331595"/>
            <a:ext cx="10702925" cy="544639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8.</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改编</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加强数字政府建设，实现更多政务服务事项网上办、掌上办、一次办。企业和群众经常办理的事项，今年要基本实现“跨省通办”。这样做有利于</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①方便企业和群众办事创业</a:t>
            </a:r>
          </a:p>
          <a:p>
            <a:pPr indent="0" algn="l" fontAlgn="auto">
              <a:lnSpc>
                <a:spcPct val="150000"/>
              </a:lnSpc>
            </a:pPr>
            <a:r>
              <a:rPr sz="2400" b="1" dirty="0">
                <a:latin typeface="宋体" panose="02010600030101010101" pitchFamily="2" charset="-122"/>
                <a:ea typeface="宋体" panose="02010600030101010101" pitchFamily="2" charset="-122"/>
              </a:rPr>
              <a:t>②建设人民满意的服务型政府</a:t>
            </a:r>
          </a:p>
          <a:p>
            <a:pPr indent="0" algn="l" fontAlgn="auto">
              <a:lnSpc>
                <a:spcPct val="150000"/>
              </a:lnSpc>
            </a:pPr>
            <a:r>
              <a:rPr sz="2400" b="1" dirty="0">
                <a:latin typeface="宋体" panose="02010600030101010101" pitchFamily="2" charset="-122"/>
                <a:ea typeface="宋体" panose="02010600030101010101" pitchFamily="2" charset="-122"/>
              </a:rPr>
              <a:t>③提升政府的依法行政水平</a:t>
            </a:r>
          </a:p>
          <a:p>
            <a:pPr indent="0" algn="l" fontAlgn="auto">
              <a:lnSpc>
                <a:spcPct val="150000"/>
              </a:lnSpc>
            </a:pPr>
            <a:r>
              <a:rPr sz="2400" b="1" dirty="0">
                <a:latin typeface="宋体" panose="02010600030101010101" pitchFamily="2" charset="-122"/>
                <a:ea typeface="宋体" panose="02010600030101010101" pitchFamily="2" charset="-122"/>
              </a:rPr>
              <a:t>④保障公民成为国家的主人</a:t>
            </a:r>
          </a:p>
          <a:p>
            <a:pPr indent="0" algn="l" fontAlgn="auto">
              <a:lnSpc>
                <a:spcPct val="150000"/>
              </a:lnSpc>
            </a:pPr>
            <a:r>
              <a:rPr sz="2400" b="1" dirty="0">
                <a:latin typeface="宋体" panose="02010600030101010101" pitchFamily="2" charset="-122"/>
                <a:ea typeface="宋体" panose="02010600030101010101" pitchFamily="2" charset="-122"/>
              </a:rPr>
              <a:t>A.①②	B.①③</a:t>
            </a:r>
          </a:p>
          <a:p>
            <a:pPr indent="0" algn="l" fontAlgn="auto">
              <a:lnSpc>
                <a:spcPct val="150000"/>
              </a:lnSpc>
            </a:pPr>
            <a:r>
              <a:rPr sz="2400" b="1" dirty="0">
                <a:latin typeface="宋体" panose="02010600030101010101" pitchFamily="2" charset="-122"/>
                <a:ea typeface="宋体" panose="02010600030101010101" pitchFamily="2" charset="-122"/>
              </a:rPr>
              <a:t>C.②④	D.③④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1524000" y="2581910"/>
            <a:ext cx="43116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40180"/>
            <a:ext cx="10904220" cy="396938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9.5名未满18周岁的未成年人因辱骂和殴打同学造成被害人轻伤和严重心理伤害，构成寻衅滋事罪，被北京市西城区人民法院分别判处1年和11个月的有期徒刑。本案给我们的启示是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A.违法犯罪会受到法律的制裁和刑罚处罚</a:t>
            </a:r>
          </a:p>
          <a:p>
            <a:pPr indent="0" algn="l" fontAlgn="auto">
              <a:lnSpc>
                <a:spcPct val="150000"/>
              </a:lnSpc>
            </a:pPr>
            <a:r>
              <a:rPr sz="2400" b="1" dirty="0">
                <a:latin typeface="宋体" panose="02010600030101010101" pitchFamily="2" charset="-122"/>
                <a:ea typeface="宋体" panose="02010600030101010101" pitchFamily="2" charset="-122"/>
              </a:rPr>
              <a:t>B.青少年应学会用法律维护自身的合法权益</a:t>
            </a:r>
          </a:p>
          <a:p>
            <a:pPr indent="0" algn="l" fontAlgn="auto">
              <a:lnSpc>
                <a:spcPct val="150000"/>
              </a:lnSpc>
            </a:pPr>
            <a:r>
              <a:rPr sz="2400" b="1" dirty="0">
                <a:latin typeface="宋体" panose="02010600030101010101" pitchFamily="2" charset="-122"/>
                <a:ea typeface="宋体" panose="02010600030101010101" pitchFamily="2" charset="-122"/>
              </a:rPr>
              <a:t>C.人民法院是依法行使审判权的法律监督机关</a:t>
            </a:r>
          </a:p>
          <a:p>
            <a:pPr indent="0" algn="l" fontAlgn="auto">
              <a:lnSpc>
                <a:spcPct val="150000"/>
              </a:lnSpc>
            </a:pPr>
            <a:r>
              <a:rPr sz="2400" b="1" dirty="0">
                <a:latin typeface="宋体" panose="02010600030101010101" pitchFamily="2" charset="-122"/>
                <a:ea typeface="宋体" panose="02010600030101010101" pitchFamily="2" charset="-122"/>
              </a:rPr>
              <a:t>D.社会保护是未成年人特殊保护的重要组成部分</a:t>
            </a:r>
            <a:endParaRPr sz="2400" dirty="0">
              <a:latin typeface="宋体" panose="02010600030101010101" pitchFamily="2" charset="-122"/>
              <a:ea typeface="宋体" panose="02010600030101010101" pitchFamily="2" charset="-122"/>
            </a:endParaRPr>
          </a:p>
        </p:txBody>
      </p:sp>
      <p:sp>
        <p:nvSpPr>
          <p:cNvPr id="10" name="矩形 9"/>
          <p:cNvSpPr/>
          <p:nvPr/>
        </p:nvSpPr>
        <p:spPr>
          <a:xfrm flipH="1">
            <a:off x="3953510" y="2679065"/>
            <a:ext cx="43180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7725410" cy="712470"/>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措施、做法类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类型七</a:t>
              </a:r>
              <a:endParaRPr lang="en-US" altLang="zh-CN"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091690"/>
            <a:ext cx="10904220" cy="4707890"/>
          </a:xfrm>
          <a:prstGeom prst="rect">
            <a:avLst/>
          </a:prstGeom>
          <a:noFill/>
          <a:ln w="9525">
            <a:noFill/>
          </a:ln>
        </p:spPr>
        <p:txBody>
          <a:bodyPr wrap="square">
            <a:spAutoFit/>
          </a:bodyPr>
          <a:lstStyle/>
          <a:p>
            <a:pPr indent="0" algn="l" fontAlgn="auto">
              <a:lnSpc>
                <a:spcPct val="150000"/>
              </a:lnSpc>
            </a:pPr>
            <a:r>
              <a:rPr sz="2300" b="1" dirty="0">
                <a:latin typeface="宋体" panose="02010600030101010101" pitchFamily="2" charset="-122"/>
                <a:ea typeface="宋体" panose="02010600030101010101" pitchFamily="2" charset="-122"/>
              </a:rPr>
              <a:t>【呈现方式】</a:t>
            </a:r>
          </a:p>
          <a:p>
            <a:pPr indent="0" algn="l" fontAlgn="auto">
              <a:lnSpc>
                <a:spcPct val="150000"/>
              </a:lnSpc>
            </a:pPr>
            <a:r>
              <a:rPr sz="2300" dirty="0">
                <a:latin typeface="宋体" panose="02010600030101010101" pitchFamily="2" charset="-122"/>
                <a:ea typeface="宋体" panose="02010600030101010101" pitchFamily="2" charset="-122"/>
              </a:rPr>
              <a:t>    这类选择题的题干中会给出一些问题，要求我们选出能够解决题干中问题的正确举措或者符合题干要求的正确做法的选项。</a:t>
            </a:r>
          </a:p>
          <a:p>
            <a:pPr indent="0" algn="l" fontAlgn="auto">
              <a:lnSpc>
                <a:spcPct val="150000"/>
              </a:lnSpc>
            </a:pPr>
            <a:r>
              <a:rPr sz="2300" b="1" dirty="0">
                <a:latin typeface="宋体" panose="02010600030101010101" pitchFamily="2" charset="-122"/>
                <a:ea typeface="宋体" panose="02010600030101010101" pitchFamily="2" charset="-122"/>
              </a:rPr>
              <a:t>【规律总结】</a:t>
            </a:r>
          </a:p>
          <a:p>
            <a:pPr indent="0" algn="l" fontAlgn="auto">
              <a:lnSpc>
                <a:spcPct val="150000"/>
              </a:lnSpc>
            </a:pPr>
            <a:r>
              <a:rPr sz="2300" dirty="0">
                <a:latin typeface="宋体" panose="02010600030101010101" pitchFamily="2" charset="-122"/>
                <a:ea typeface="宋体" panose="02010600030101010101" pitchFamily="2" charset="-122"/>
              </a:rPr>
              <a:t>    这类选择题需要选出的是对题干中某种现象的正确的应对措施，可以从国家、有关部门、社会、企业、学校、家庭、个人等各个相关角度选出表述正确的做法的选项。作答时首先需要排除无关项和表述错误项，然后需要排除与题干有关、表述正确，但不能解决题干中出现的问题的选项。解答此类题时一定要注意答题的角度。</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3430" y="1103630"/>
            <a:ext cx="10696575" cy="5367020"/>
          </a:xfrm>
          <a:prstGeom prst="rect">
            <a:avLst/>
          </a:prstGeom>
          <a:noFill/>
          <a:ln w="9525">
            <a:noFill/>
          </a:ln>
        </p:spPr>
        <p:txBody>
          <a:bodyPr wrap="square">
            <a:spAutoFit/>
          </a:bodyPr>
          <a:lstStyle/>
          <a:p>
            <a:pPr indent="0">
              <a:lnSpc>
                <a:spcPct val="13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【典型题例】</a:t>
            </a:r>
          </a:p>
          <a:p>
            <a:pPr indent="0">
              <a:lnSpc>
                <a:spcPct val="130000"/>
              </a:lnSpc>
            </a:pPr>
            <a:r>
              <a:rPr lang="zh-CN" altLang="en-US" sz="2400" b="1">
                <a:solidFill>
                  <a:srgbClr val="000000"/>
                </a:solidFill>
                <a:latin typeface="宋体" panose="02010600030101010101" pitchFamily="2" charset="-122"/>
                <a:ea typeface="宋体" panose="02010600030101010101" pitchFamily="2" charset="-122"/>
                <a:cs typeface="NEU-FZ-S92"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2018·</a:t>
            </a:r>
            <a:r>
              <a:rPr lang="zh-CN" altLang="en-US" sz="2400" b="1">
                <a:solidFill>
                  <a:srgbClr val="000000"/>
                </a:solidFill>
                <a:latin typeface="宋体" panose="02010600030101010101" pitchFamily="2" charset="-122"/>
                <a:ea typeface="宋体" panose="02010600030101010101" pitchFamily="2" charset="-122"/>
                <a:cs typeface="方正黑体_GBK" charset="0"/>
              </a:rPr>
              <a:t>河北）</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有钱没钱</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回家过年。”无论路途有多遥远、春运的列车有多拥挤</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只要一到春节这个时间节点</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回家的脚步就变得急促起来。“回家过年”折射出人们（　　）</a:t>
            </a:r>
            <a:endParaRPr lang="en-US" altLang="zh-CN" sz="2400" b="1">
              <a:solidFill>
                <a:srgbClr val="000000"/>
              </a:solidFill>
              <a:latin typeface="宋体" panose="02010600030101010101" pitchFamily="2" charset="-122"/>
              <a:ea typeface="宋体" panose="02010600030101010101" pitchFamily="2" charset="-122"/>
              <a:cs typeface="NEU-BZ-S92" charset="0"/>
            </a:endParaRPr>
          </a:p>
          <a:p>
            <a:r>
              <a:rPr lang="en-US" altLang="zh-CN" sz="2400" b="1">
                <a:solidFill>
                  <a:srgbClr val="000000"/>
                </a:solidFill>
                <a:latin typeface="宋体" panose="02010600030101010101" pitchFamily="2" charset="-122"/>
                <a:ea typeface="宋体" panose="02010600030101010101" pitchFamily="2" charset="-122"/>
                <a:cs typeface="NEU-BZ-S92" charset="0"/>
              </a:rPr>
              <a:t>①</a:t>
            </a:r>
            <a:r>
              <a:rPr lang="zh-CN" altLang="en-US" sz="2400" b="1">
                <a:solidFill>
                  <a:srgbClr val="000000"/>
                </a:solidFill>
                <a:latin typeface="宋体" panose="02010600030101010101" pitchFamily="2" charset="-122"/>
                <a:ea typeface="宋体" panose="02010600030101010101" pitchFamily="2" charset="-122"/>
                <a:cs typeface="方正书宋_GBK" charset="0"/>
              </a:rPr>
              <a:t>对亲情、乡情的重视　</a:t>
            </a:r>
            <a:r>
              <a:rPr lang="en-US" altLang="zh-CN" sz="2400" b="1">
                <a:solidFill>
                  <a:srgbClr val="000000"/>
                </a:solidFill>
                <a:latin typeface="宋体" panose="02010600030101010101" pitchFamily="2" charset="-122"/>
                <a:ea typeface="宋体" panose="02010600030101010101" pitchFamily="2" charset="-122"/>
                <a:cs typeface="NEU-BZ-S92" charset="0"/>
              </a:rPr>
              <a:t>②</a:t>
            </a:r>
            <a:r>
              <a:rPr lang="zh-CN" altLang="en-US" sz="2400" b="1">
                <a:solidFill>
                  <a:srgbClr val="000000"/>
                </a:solidFill>
                <a:latin typeface="宋体" panose="02010600030101010101" pitchFamily="2" charset="-122"/>
                <a:ea typeface="宋体" panose="02010600030101010101" pitchFamily="2" charset="-122"/>
                <a:cs typeface="方正书宋_GBK" charset="0"/>
              </a:rPr>
              <a:t>对物质财富的追求　</a:t>
            </a:r>
            <a:r>
              <a:rPr lang="en-US" altLang="zh-CN" sz="2400" b="1">
                <a:solidFill>
                  <a:srgbClr val="000000"/>
                </a:solidFill>
                <a:latin typeface="宋体" panose="02010600030101010101" pitchFamily="2" charset="-122"/>
                <a:ea typeface="宋体" panose="02010600030101010101" pitchFamily="2" charset="-122"/>
                <a:cs typeface="NEU-BZ-S92" charset="0"/>
              </a:rPr>
              <a:t>③</a:t>
            </a:r>
            <a:r>
              <a:rPr lang="zh-CN" altLang="en-US" sz="2400" b="1">
                <a:solidFill>
                  <a:srgbClr val="000000"/>
                </a:solidFill>
                <a:latin typeface="宋体" panose="02010600030101010101" pitchFamily="2" charset="-122"/>
                <a:ea typeface="宋体" panose="02010600030101010101" pitchFamily="2" charset="-122"/>
                <a:cs typeface="方正书宋_GBK" charset="0"/>
              </a:rPr>
              <a:t>对回家团圆的情感需求　</a:t>
            </a:r>
          </a:p>
          <a:p>
            <a:pPr indent="0">
              <a:lnSpc>
                <a:spcPct val="130000"/>
              </a:lnSpc>
            </a:pPr>
            <a:r>
              <a:rPr lang="en-US" altLang="zh-CN" sz="2400" b="1">
                <a:solidFill>
                  <a:srgbClr val="000000"/>
                </a:solidFill>
                <a:latin typeface="宋体" panose="02010600030101010101" pitchFamily="2" charset="-122"/>
                <a:ea typeface="宋体" panose="02010600030101010101" pitchFamily="2" charset="-122"/>
                <a:cs typeface="NEU-BZ-S92" charset="0"/>
              </a:rPr>
              <a:t>④</a:t>
            </a:r>
            <a:r>
              <a:rPr lang="zh-CN" altLang="en-US" sz="2400" b="1">
                <a:solidFill>
                  <a:srgbClr val="000000"/>
                </a:solidFill>
                <a:latin typeface="宋体" panose="02010600030101010101" pitchFamily="2" charset="-122"/>
                <a:ea typeface="宋体" panose="02010600030101010101" pitchFamily="2" charset="-122"/>
                <a:cs typeface="方正书宋_GBK" charset="0"/>
              </a:rPr>
              <a:t>对五谷丰登的祈福</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30000"/>
              </a:lnSpc>
            </a:pPr>
            <a:r>
              <a:rPr lang="en-US" altLang="zh-CN" sz="2400" b="1">
                <a:solidFill>
                  <a:srgbClr val="000000"/>
                </a:solidFill>
                <a:latin typeface="宋体" panose="02010600030101010101" pitchFamily="2" charset="-122"/>
                <a:ea typeface="宋体" panose="02010600030101010101" pitchFamily="2" charset="-122"/>
                <a:cs typeface="NEU-BZ-S92" charset="0"/>
              </a:rPr>
              <a:t>A.①③</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B.②③</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C.①②</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D.③④</a:t>
            </a:r>
            <a:endParaRPr lang="en-US" altLang="zh-CN" sz="2400" b="1">
              <a:solidFill>
                <a:srgbClr val="000000"/>
              </a:solidFill>
              <a:latin typeface="宋体" panose="02010600030101010101" pitchFamily="2" charset="-122"/>
              <a:ea typeface="宋体" panose="02010600030101010101" pitchFamily="2" charset="-122"/>
              <a:cs typeface="方正黑体_GBK" charset="0"/>
            </a:endParaRPr>
          </a:p>
          <a:p>
            <a:pPr indent="0">
              <a:lnSpc>
                <a:spcPct val="130000"/>
              </a:lnSpc>
            </a:pPr>
            <a:r>
              <a:rPr lang="zh-CN" altLang="en-US" sz="2400" b="1">
                <a:solidFill>
                  <a:srgbClr val="000000"/>
                </a:solidFill>
                <a:latin typeface="宋体" panose="02010600030101010101" pitchFamily="2" charset="-122"/>
                <a:ea typeface="宋体" panose="02010600030101010101" pitchFamily="2" charset="-122"/>
                <a:cs typeface="方正黑体_GBK" charset="0"/>
              </a:rPr>
              <a:t>解析</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zh-CN" altLang="en-US" sz="2400" b="1">
                <a:solidFill>
                  <a:srgbClr val="000000"/>
                </a:solidFill>
                <a:latin typeface="宋体" panose="02010600030101010101" pitchFamily="2" charset="-122"/>
                <a:ea typeface="宋体" panose="02010600030101010101" pitchFamily="2" charset="-122"/>
                <a:cs typeface="方正楷体_GBK" charset="0"/>
              </a:rPr>
              <a:t>此题旨在考查我们对我国传统文化的认识。题文中“回家过年”</a:t>
            </a:r>
            <a:r>
              <a:rPr lang="en-US" altLang="zh-CN" sz="2400" b="1">
                <a:solidFill>
                  <a:srgbClr val="000000"/>
                </a:solidFill>
                <a:latin typeface="宋体" panose="02010600030101010101" pitchFamily="2" charset="-122"/>
                <a:ea typeface="宋体" panose="02010600030101010101" pitchFamily="2" charset="-122"/>
                <a:cs typeface="方正楷体_GBK" charset="0"/>
              </a:rPr>
              <a:t>，</a:t>
            </a:r>
            <a:r>
              <a:rPr lang="zh-CN" altLang="en-US" sz="2400" b="1">
                <a:solidFill>
                  <a:srgbClr val="000000"/>
                </a:solidFill>
                <a:latin typeface="宋体" panose="02010600030101010101" pitchFamily="2" charset="-122"/>
                <a:ea typeface="宋体" panose="02010600030101010101" pitchFamily="2" charset="-122"/>
                <a:cs typeface="方正楷体_GBK" charset="0"/>
              </a:rPr>
              <a:t>体现了人们对家乡的思念和渴望团圆的心情</a:t>
            </a:r>
            <a:r>
              <a:rPr lang="en-US" altLang="zh-CN" sz="2400" b="1">
                <a:solidFill>
                  <a:srgbClr val="000000"/>
                </a:solidFill>
                <a:latin typeface="宋体" panose="02010600030101010101" pitchFamily="2" charset="-122"/>
                <a:ea typeface="宋体" panose="02010600030101010101" pitchFamily="2" charset="-122"/>
                <a:cs typeface="方正楷体_GBK" charset="0"/>
              </a:rPr>
              <a:t>，</a:t>
            </a:r>
            <a:r>
              <a:rPr lang="zh-CN" altLang="en-US" sz="2400" b="1">
                <a:solidFill>
                  <a:srgbClr val="000000"/>
                </a:solidFill>
                <a:latin typeface="宋体" panose="02010600030101010101" pitchFamily="2" charset="-122"/>
                <a:ea typeface="宋体" panose="02010600030101010101" pitchFamily="2" charset="-122"/>
                <a:cs typeface="方正楷体_GBK" charset="0"/>
              </a:rPr>
              <a:t>体现了浓浓的亲情和乡情</a:t>
            </a:r>
            <a:r>
              <a:rPr lang="en-US" altLang="zh-CN" sz="2400" b="1">
                <a:solidFill>
                  <a:srgbClr val="000000"/>
                </a:solidFill>
                <a:latin typeface="宋体" panose="02010600030101010101" pitchFamily="2" charset="-122"/>
                <a:ea typeface="宋体" panose="02010600030101010101" pitchFamily="2" charset="-122"/>
                <a:cs typeface="方正楷体_GBK"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①③</a:t>
            </a:r>
            <a:r>
              <a:rPr lang="zh-CN" altLang="en-US" sz="2400" b="1">
                <a:solidFill>
                  <a:srgbClr val="000000"/>
                </a:solidFill>
                <a:latin typeface="宋体" panose="02010600030101010101" pitchFamily="2" charset="-122"/>
                <a:ea typeface="宋体" panose="02010600030101010101" pitchFamily="2" charset="-122"/>
                <a:cs typeface="方正楷体_GBK" charset="0"/>
              </a:rPr>
              <a:t>观点正确。</a:t>
            </a:r>
            <a:r>
              <a:rPr lang="en-US" altLang="zh-CN" sz="2400" b="1">
                <a:solidFill>
                  <a:srgbClr val="000000"/>
                </a:solidFill>
                <a:latin typeface="宋体" panose="02010600030101010101" pitchFamily="2" charset="-122"/>
                <a:ea typeface="宋体" panose="02010600030101010101" pitchFamily="2" charset="-122"/>
                <a:cs typeface="NEU-BZ-S92" charset="0"/>
              </a:rPr>
              <a:t>②④</a:t>
            </a:r>
            <a:r>
              <a:rPr lang="zh-CN" altLang="en-US" sz="2400" b="1">
                <a:solidFill>
                  <a:srgbClr val="000000"/>
                </a:solidFill>
                <a:latin typeface="宋体" panose="02010600030101010101" pitchFamily="2" charset="-122"/>
                <a:ea typeface="宋体" panose="02010600030101010101" pitchFamily="2" charset="-122"/>
                <a:cs typeface="方正楷体_GBK" charset="0"/>
              </a:rPr>
              <a:t>在题文中没有体现</a:t>
            </a:r>
            <a:r>
              <a:rPr lang="en-US" altLang="zh-CN" sz="2400" b="1">
                <a:solidFill>
                  <a:srgbClr val="000000"/>
                </a:solidFill>
                <a:latin typeface="宋体" panose="02010600030101010101" pitchFamily="2" charset="-122"/>
                <a:ea typeface="宋体" panose="02010600030101010101" pitchFamily="2" charset="-122"/>
                <a:cs typeface="方正楷体_GBK" charset="0"/>
              </a:rPr>
              <a:t>，</a:t>
            </a:r>
            <a:r>
              <a:rPr lang="zh-CN" altLang="en-US" sz="2400" b="1">
                <a:solidFill>
                  <a:srgbClr val="000000"/>
                </a:solidFill>
                <a:latin typeface="宋体" panose="02010600030101010101" pitchFamily="2" charset="-122"/>
                <a:ea typeface="宋体" panose="02010600030101010101" pitchFamily="2" charset="-122"/>
                <a:cs typeface="方正楷体_GBK" charset="0"/>
              </a:rPr>
              <a:t>可排除。故选</a:t>
            </a:r>
            <a:r>
              <a:rPr lang="en-US" altLang="zh-CN" sz="2400" b="1">
                <a:solidFill>
                  <a:srgbClr val="000000"/>
                </a:solidFill>
                <a:latin typeface="宋体" panose="02010600030101010101" pitchFamily="2" charset="-122"/>
                <a:ea typeface="宋体" panose="02010600030101010101" pitchFamily="2" charset="-122"/>
                <a:cs typeface="NEU-BZ-S92" charset="0"/>
              </a:rPr>
              <a:t>A</a:t>
            </a:r>
            <a:r>
              <a:rPr lang="zh-CN" altLang="en-US" sz="2400" b="1">
                <a:solidFill>
                  <a:srgbClr val="000000"/>
                </a:solidFill>
                <a:latin typeface="宋体" panose="02010600030101010101" pitchFamily="2" charset="-122"/>
                <a:ea typeface="宋体" panose="02010600030101010101" pitchFamily="2" charset="-122"/>
                <a:cs typeface="方正楷体_GBK" charset="0"/>
              </a:rPr>
              <a:t>。</a:t>
            </a:r>
            <a:endParaRPr lang="zh-CN" altLang="en-US" sz="2400" b="1">
              <a:solidFill>
                <a:srgbClr val="000000"/>
              </a:solidFill>
              <a:latin typeface="宋体" panose="02010600030101010101" pitchFamily="2" charset="-122"/>
              <a:ea typeface="宋体" panose="02010600030101010101" pitchFamily="2" charset="-122"/>
              <a:cs typeface="方正黑体_GBK" charset="0"/>
            </a:endParaRPr>
          </a:p>
          <a:p>
            <a:r>
              <a:rPr lang="zh-CN" altLang="en-US" sz="2400" b="1">
                <a:solidFill>
                  <a:srgbClr val="000000"/>
                </a:solidFill>
                <a:latin typeface="宋体" panose="02010600030101010101" pitchFamily="2" charset="-122"/>
                <a:ea typeface="宋体" panose="02010600030101010101" pitchFamily="2" charset="-122"/>
                <a:cs typeface="方正黑体_GBK" charset="0"/>
              </a:rPr>
              <a:t>答案</a:t>
            </a:r>
            <a:r>
              <a:rPr lang="en-US" altLang="zh-CN" sz="2400" b="1">
                <a:solidFill>
                  <a:srgbClr val="000000"/>
                </a:solidFill>
                <a:latin typeface="宋体" panose="02010600030101010101" pitchFamily="2" charset="-122"/>
                <a:ea typeface="宋体" panose="02010600030101010101" pitchFamily="2" charset="-122"/>
                <a:cs typeface="方正黑体_GBK"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A</a:t>
            </a:r>
            <a:endParaRPr lang="zh-CN" altLang="en-US" sz="2400" b="1">
              <a:latin typeface="宋体" panose="02010600030101010101" pitchFamily="2" charset="-122"/>
              <a:ea typeface="宋体" panose="02010600030101010101" pitchFamily="2" charset="-122"/>
            </a:endParaRP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5960" y="1126490"/>
            <a:ext cx="10636250" cy="5905500"/>
          </a:xfrm>
          <a:prstGeom prst="rect">
            <a:avLst/>
          </a:prstGeom>
          <a:noFill/>
          <a:ln w="9525">
            <a:noFill/>
          </a:ln>
        </p:spPr>
        <p:txBody>
          <a:bodyPr wrap="square">
            <a:spAutoFit/>
          </a:bodyPr>
          <a:lstStyle/>
          <a:p>
            <a:pPr indent="0" algn="l" fontAlgn="auto">
              <a:lnSpc>
                <a:spcPct val="140000"/>
              </a:lnSpc>
            </a:pPr>
            <a:r>
              <a:rPr sz="2300" b="1" dirty="0">
                <a:latin typeface="宋体" panose="02010600030101010101" pitchFamily="2" charset="-122"/>
                <a:ea typeface="宋体" panose="02010600030101010101" pitchFamily="2" charset="-122"/>
              </a:rPr>
              <a:t>【典型题例】</a:t>
            </a:r>
          </a:p>
          <a:p>
            <a:pPr indent="0" algn="l" fontAlgn="auto">
              <a:lnSpc>
                <a:spcPct val="140000"/>
              </a:lnSpc>
            </a:pPr>
            <a:r>
              <a:rPr lang="zh-CN" sz="2300" b="1" dirty="0">
                <a:latin typeface="宋体" panose="02010600030101010101" pitchFamily="2" charset="-122"/>
                <a:ea typeface="宋体" panose="02010600030101010101" pitchFamily="2" charset="-122"/>
              </a:rPr>
              <a:t>（</a:t>
            </a:r>
            <a:r>
              <a:rPr sz="2300" b="1" dirty="0">
                <a:latin typeface="宋体" panose="02010600030101010101" pitchFamily="2" charset="-122"/>
                <a:ea typeface="宋体" panose="02010600030101010101" pitchFamily="2" charset="-122"/>
              </a:rPr>
              <a:t>2018·河北</a:t>
            </a:r>
            <a:r>
              <a:rPr lang="zh-CN" sz="2300" b="1" dirty="0">
                <a:latin typeface="宋体" panose="02010600030101010101" pitchFamily="2" charset="-122"/>
                <a:ea typeface="宋体" panose="02010600030101010101" pitchFamily="2" charset="-122"/>
              </a:rPr>
              <a:t>）</a:t>
            </a:r>
            <a:r>
              <a:rPr sz="2300" b="1" dirty="0">
                <a:latin typeface="宋体" panose="02010600030101010101" pitchFamily="2" charset="-122"/>
                <a:ea typeface="宋体" panose="02010600030101010101" pitchFamily="2" charset="-122"/>
              </a:rPr>
              <a:t>隋某与丁某是不同房产中介的工作人员，双方因客户买卖房屋问题发生纠纷，隋某便在网络上辱骂丁某是“人渣”“不会有好下场”。对丁某维权有帮助的提示是</a:t>
            </a:r>
            <a:r>
              <a:rPr lang="zh-CN" sz="2300" b="1" dirty="0">
                <a:latin typeface="宋体" panose="02010600030101010101" pitchFamily="2" charset="-122"/>
                <a:ea typeface="宋体" panose="02010600030101010101" pitchFamily="2" charset="-122"/>
              </a:rPr>
              <a:t>（</a:t>
            </a:r>
            <a:r>
              <a:rPr sz="2300" b="1" dirty="0">
                <a:latin typeface="宋体" panose="02010600030101010101" pitchFamily="2" charset="-122"/>
                <a:ea typeface="宋体" panose="02010600030101010101" pitchFamily="2" charset="-122"/>
              </a:rPr>
              <a:t>　　</a:t>
            </a:r>
            <a:r>
              <a:rPr lang="zh-CN" sz="2300" b="1" dirty="0">
                <a:latin typeface="宋体" panose="02010600030101010101" pitchFamily="2" charset="-122"/>
                <a:ea typeface="宋体" panose="02010600030101010101" pitchFamily="2" charset="-122"/>
              </a:rPr>
              <a:t>）</a:t>
            </a:r>
          </a:p>
          <a:p>
            <a:pPr indent="0" algn="l" fontAlgn="auto">
              <a:lnSpc>
                <a:spcPct val="140000"/>
              </a:lnSpc>
            </a:pPr>
            <a:r>
              <a:rPr sz="2300" b="1" dirty="0">
                <a:latin typeface="宋体" panose="02010600030101010101" pitchFamily="2" charset="-122"/>
                <a:ea typeface="宋体" panose="02010600030101010101" pitchFamily="2" charset="-122"/>
              </a:rPr>
              <a:t>①隋某涉嫌侵犯名誉权　②给予隋某同样的回击　③向法院提起诉讼讨回公道　④依法追究隋某的刑事责任</a:t>
            </a:r>
          </a:p>
          <a:p>
            <a:pPr indent="0" algn="l" fontAlgn="auto">
              <a:lnSpc>
                <a:spcPct val="140000"/>
              </a:lnSpc>
            </a:pPr>
            <a:r>
              <a:rPr sz="2300" b="1" dirty="0">
                <a:latin typeface="宋体" panose="02010600030101010101" pitchFamily="2" charset="-122"/>
                <a:ea typeface="宋体" panose="02010600030101010101" pitchFamily="2" charset="-122"/>
              </a:rPr>
              <a:t>A.①③　　　　　　B.②③　　　　　　C.①④　　　　　　D.③④</a:t>
            </a:r>
          </a:p>
          <a:p>
            <a:pPr indent="0" algn="l" fontAlgn="auto">
              <a:lnSpc>
                <a:spcPct val="140000"/>
              </a:lnSpc>
            </a:pPr>
            <a:r>
              <a:rPr sz="2300" b="1" dirty="0">
                <a:latin typeface="宋体" panose="02010600030101010101" pitchFamily="2" charset="-122"/>
                <a:ea typeface="宋体" panose="02010600030101010101" pitchFamily="2" charset="-122"/>
              </a:rPr>
              <a:t>解析：题干中隋某辱骂丁某，侵犯了丁某的名誉权，丁某可以通过法律手段维护自己的合法权益，所以①③正确。②是法律意识淡薄的表现，可排除。④观点错误，侵犯公民名誉权是违法行为，但不一定是犯罪行为，可排除。故选A。</a:t>
            </a:r>
          </a:p>
          <a:p>
            <a:pPr indent="0" algn="l" fontAlgn="auto">
              <a:lnSpc>
                <a:spcPct val="140000"/>
              </a:lnSpc>
            </a:pPr>
            <a:r>
              <a:rPr sz="2300" b="1" dirty="0">
                <a:latin typeface="宋体" panose="02010600030101010101" pitchFamily="2" charset="-122"/>
                <a:ea typeface="宋体" panose="02010600030101010101" pitchFamily="2" charset="-122"/>
              </a:rPr>
              <a:t>答案：A</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198880"/>
            <a:ext cx="10904220" cy="544639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【专项训练】</a:t>
            </a:r>
          </a:p>
          <a:p>
            <a:pPr indent="0" algn="l" fontAlgn="auto">
              <a:lnSpc>
                <a:spcPct val="150000"/>
              </a:lnSpc>
            </a:pPr>
            <a:r>
              <a:rPr sz="2400" b="1" dirty="0">
                <a:latin typeface="宋体" panose="02010600030101010101" pitchFamily="2" charset="-122"/>
                <a:ea typeface="宋体" panose="02010600030101010101" pitchFamily="2" charset="-122"/>
              </a:rPr>
              <a:t>1.从跳蚤市场到规模化运行的典当行，再到分类信息门户时代，二手交易历史悠久并且发展迅速。但二手交易平台始终存在的信任问题、配套服务问题也一直挥之不去。2018年6月，媒体曝光二手交易平台存在的种种乱象，引发舆论关注。要解决相关问题，你认为公民可以采取的行动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①规范平台管理，净化网络交易环境　②提高诚信意识　③提高科学文化素质　④依法规范自己的行为</a:t>
            </a:r>
          </a:p>
          <a:p>
            <a:pPr indent="0" algn="l" fontAlgn="auto">
              <a:lnSpc>
                <a:spcPct val="150000"/>
              </a:lnSpc>
            </a:pPr>
            <a:r>
              <a:rPr sz="2400" b="1" dirty="0">
                <a:latin typeface="宋体" panose="02010600030101010101" pitchFamily="2" charset="-122"/>
                <a:ea typeface="宋体" panose="02010600030101010101" pitchFamily="2" charset="-122"/>
              </a:rPr>
              <a:t>A.①②③　　　　　　B.②④</a:t>
            </a:r>
          </a:p>
          <a:p>
            <a:pPr indent="0" algn="l" fontAlgn="auto">
              <a:lnSpc>
                <a:spcPct val="150000"/>
              </a:lnSpc>
            </a:pPr>
            <a:r>
              <a:rPr sz="2400" b="1" dirty="0">
                <a:latin typeface="宋体" panose="02010600030101010101" pitchFamily="2" charset="-122"/>
                <a:ea typeface="宋体" panose="02010600030101010101" pitchFamily="2" charset="-122"/>
              </a:rPr>
              <a:t>C.②③④	        D.①②③④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7608570" y="3556000"/>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52245"/>
            <a:ext cx="10904220" cy="378460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2.</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2021·定州市校级月考</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践行宪法要求我们坚决维护宪法权威，自觉抵制各种妨碍宪法实施、损害宪法尊严的行为。下列做法不符合这一要求的是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A.参加宪法知识宣传讲座</a:t>
            </a:r>
          </a:p>
          <a:p>
            <a:pPr indent="0" algn="l" fontAlgn="auto">
              <a:lnSpc>
                <a:spcPct val="150000"/>
              </a:lnSpc>
            </a:pPr>
            <a:r>
              <a:rPr sz="2400" b="1" dirty="0">
                <a:latin typeface="宋体" panose="02010600030101010101" pitchFamily="2" charset="-122"/>
                <a:ea typeface="宋体" panose="02010600030101010101" pitchFamily="2" charset="-122"/>
              </a:rPr>
              <a:t>B.自觉朗读并背诵宪法条文</a:t>
            </a:r>
          </a:p>
          <a:p>
            <a:pPr indent="0" algn="l" fontAlgn="auto">
              <a:lnSpc>
                <a:spcPct val="150000"/>
              </a:lnSpc>
            </a:pPr>
            <a:r>
              <a:rPr sz="2400" b="1" dirty="0">
                <a:latin typeface="宋体" panose="02010600030101010101" pitchFamily="2" charset="-122"/>
                <a:ea typeface="宋体" panose="02010600030101010101" pitchFamily="2" charset="-122"/>
              </a:rPr>
              <a:t>C.烧毁国旗，篡改国歌</a:t>
            </a:r>
          </a:p>
          <a:p>
            <a:pPr indent="0" algn="l" fontAlgn="auto">
              <a:lnSpc>
                <a:spcPct val="150000"/>
              </a:lnSpc>
            </a:pPr>
            <a:r>
              <a:rPr sz="2400" b="1" dirty="0">
                <a:latin typeface="宋体" panose="02010600030101010101" pitchFamily="2" charset="-122"/>
                <a:ea typeface="宋体" panose="02010600030101010101" pitchFamily="2" charset="-122"/>
              </a:rPr>
              <a:t>D.举报虚开发票或不开发票的行为</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10662920" y="2188210"/>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52245"/>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3.</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2021·路北区校级月考</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河北省全面推进政务公开工作实施细则》中规定，将“五公开”融入公文处理程序和会议办理程序，建立健全主动公开目录，建立健全政府信息管理动态调整机制，依法依规做好依法申请公开工作，稳步推进基层政务公开标准化规范化试点。该做法</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①授予国家机构相应的职权   ②有利于规范职权的行使  ③有利于推进政府依法行政  ④有利于守护人民的根本利益</a:t>
            </a:r>
          </a:p>
          <a:p>
            <a:pPr indent="0" algn="l" fontAlgn="auto">
              <a:lnSpc>
                <a:spcPct val="150000"/>
              </a:lnSpc>
            </a:pPr>
            <a:r>
              <a:rPr sz="2400" b="1" dirty="0">
                <a:latin typeface="宋体" panose="02010600030101010101" pitchFamily="2" charset="-122"/>
                <a:ea typeface="宋体" panose="02010600030101010101" pitchFamily="2" charset="-122"/>
              </a:rPr>
              <a:t>A.①④	B.②③</a:t>
            </a:r>
          </a:p>
          <a:p>
            <a:pPr indent="0" algn="l" fontAlgn="auto">
              <a:lnSpc>
                <a:spcPct val="150000"/>
              </a:lnSpc>
            </a:pPr>
            <a:r>
              <a:rPr sz="2400" b="1" dirty="0">
                <a:latin typeface="宋体" panose="02010600030101010101" pitchFamily="2" charset="-122"/>
                <a:ea typeface="宋体" panose="02010600030101010101" pitchFamily="2" charset="-122"/>
              </a:rPr>
              <a:t>C.①②③	D.②③④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6399530" y="3250565"/>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52245"/>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4.阳阳的妈妈加入了一个名为“开心购物”的聊天群，只需付款给群主，就可送货上门。可妈妈最近却开心不起来，因为群主擅自将她的真实姓名、收货地址等信息公布在群里，所购商品也有质量问题。对此，下列做法可取的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①不予理会，毕竟没有蒙受重大损失　②告知群主，这是侵犯隐私权的行为　③如法炮制，在群里公布群主的秘密　④保留证据，便于日后维权</a:t>
            </a:r>
          </a:p>
          <a:p>
            <a:pPr indent="0" algn="l" fontAlgn="auto">
              <a:lnSpc>
                <a:spcPct val="150000"/>
              </a:lnSpc>
            </a:pPr>
            <a:r>
              <a:rPr sz="2400" b="1" dirty="0">
                <a:latin typeface="宋体" panose="02010600030101010101" pitchFamily="2" charset="-122"/>
                <a:ea typeface="宋体" panose="02010600030101010101" pitchFamily="2" charset="-122"/>
              </a:rPr>
              <a:t>A.①④	B.②④</a:t>
            </a:r>
          </a:p>
          <a:p>
            <a:pPr indent="0" algn="l" fontAlgn="auto">
              <a:lnSpc>
                <a:spcPct val="150000"/>
              </a:lnSpc>
            </a:pPr>
            <a:r>
              <a:rPr sz="2400" b="1" dirty="0">
                <a:latin typeface="宋体" panose="02010600030101010101" pitchFamily="2" charset="-122"/>
                <a:ea typeface="宋体" panose="02010600030101010101" pitchFamily="2" charset="-122"/>
              </a:rPr>
              <a:t>C.②③	D.①③</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10381615" y="2664460"/>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16050"/>
            <a:ext cx="10904220" cy="544639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5.</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2021·曲阳县期中</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“阳光跟帖”行动开展以来，倡导网民聚焦文明理性发帖，识别网络谣言，提升网络媒介素养和公德意识，形成了“人人争做好网民”的良好评论氛围。要做一个合格的“中国好网民”，应该</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①坚持理性发言，不信谣、不传谣</a:t>
            </a:r>
          </a:p>
          <a:p>
            <a:pPr indent="0" algn="l" fontAlgn="auto">
              <a:lnSpc>
                <a:spcPct val="150000"/>
              </a:lnSpc>
            </a:pPr>
            <a:r>
              <a:rPr sz="2400" b="1" dirty="0">
                <a:latin typeface="宋体" panose="02010600030101010101" pitchFamily="2" charset="-122"/>
                <a:ea typeface="宋体" panose="02010600030101010101" pitchFamily="2" charset="-122"/>
              </a:rPr>
              <a:t>②坚持言论自由，不需要监管网络发言</a:t>
            </a:r>
          </a:p>
          <a:p>
            <a:pPr indent="0" algn="l" fontAlgn="auto">
              <a:lnSpc>
                <a:spcPct val="150000"/>
              </a:lnSpc>
            </a:pPr>
            <a:r>
              <a:rPr sz="2400" b="1" dirty="0">
                <a:latin typeface="宋体" panose="02010600030101010101" pitchFamily="2" charset="-122"/>
                <a:ea typeface="宋体" panose="02010600030101010101" pitchFamily="2" charset="-122"/>
              </a:rPr>
              <a:t>③对一些人和事，多站在对方的角度看问题</a:t>
            </a:r>
          </a:p>
          <a:p>
            <a:pPr indent="0" algn="l" fontAlgn="auto">
              <a:lnSpc>
                <a:spcPct val="150000"/>
              </a:lnSpc>
            </a:pPr>
            <a:r>
              <a:rPr sz="2400" b="1" dirty="0">
                <a:latin typeface="宋体" panose="02010600030101010101" pitchFamily="2" charset="-122"/>
                <a:ea typeface="宋体" panose="02010600030101010101" pitchFamily="2" charset="-122"/>
              </a:rPr>
              <a:t>④公民应该依法行使自己的权利，不得损害社会的公共利益</a:t>
            </a:r>
          </a:p>
          <a:p>
            <a:pPr indent="0" algn="l" fontAlgn="auto">
              <a:lnSpc>
                <a:spcPct val="150000"/>
              </a:lnSpc>
            </a:pPr>
            <a:r>
              <a:rPr sz="2400" b="1" dirty="0">
                <a:latin typeface="宋体" panose="02010600030101010101" pitchFamily="2" charset="-122"/>
                <a:ea typeface="宋体" panose="02010600030101010101" pitchFamily="2" charset="-122"/>
              </a:rPr>
              <a:t>A.①②③	B.①②④</a:t>
            </a:r>
          </a:p>
          <a:p>
            <a:pPr indent="0" algn="l" fontAlgn="auto">
              <a:lnSpc>
                <a:spcPct val="150000"/>
              </a:lnSpc>
            </a:pPr>
            <a:r>
              <a:rPr sz="2400" b="1" dirty="0">
                <a:latin typeface="宋体" panose="02010600030101010101" pitchFamily="2" charset="-122"/>
                <a:ea typeface="宋体" panose="02010600030101010101" pitchFamily="2" charset="-122"/>
              </a:rPr>
              <a:t>C.①③④	D.②③④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8848090" y="2665095"/>
            <a:ext cx="44450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16050"/>
            <a:ext cx="10904220" cy="378460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6.消费者在购买商品或接受服务时，合法权益受损，正当、合法的解决问题的途径有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①向有关行政部门提起诉讼　②向人民法院投诉　</a:t>
            </a:r>
          </a:p>
          <a:p>
            <a:pPr indent="0" algn="l" fontAlgn="auto">
              <a:lnSpc>
                <a:spcPct val="150000"/>
              </a:lnSpc>
            </a:pPr>
            <a:r>
              <a:rPr sz="2400" b="1" dirty="0">
                <a:latin typeface="宋体" panose="02010600030101010101" pitchFamily="2" charset="-122"/>
                <a:ea typeface="宋体" panose="02010600030101010101" pitchFamily="2" charset="-122"/>
              </a:rPr>
              <a:t>③与经营者协商和解　④请求消费者协会调解</a:t>
            </a:r>
          </a:p>
          <a:p>
            <a:pPr indent="0" algn="l" fontAlgn="auto">
              <a:lnSpc>
                <a:spcPct val="150000"/>
              </a:lnSpc>
            </a:pPr>
            <a:r>
              <a:rPr sz="2400" b="1" dirty="0">
                <a:latin typeface="宋体" panose="02010600030101010101" pitchFamily="2" charset="-122"/>
                <a:ea typeface="宋体" panose="02010600030101010101" pitchFamily="2" charset="-122"/>
              </a:rPr>
              <a:t>A.①②	B.②③</a:t>
            </a:r>
          </a:p>
          <a:p>
            <a:pPr indent="0" algn="l" fontAlgn="auto">
              <a:lnSpc>
                <a:spcPct val="150000"/>
              </a:lnSpc>
            </a:pPr>
            <a:r>
              <a:rPr sz="2400" b="1" dirty="0">
                <a:latin typeface="宋体" panose="02010600030101010101" pitchFamily="2" charset="-122"/>
                <a:ea typeface="宋体" panose="02010600030101010101" pitchFamily="2" charset="-122"/>
              </a:rPr>
              <a:t>C.③④	D.①②③④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1810385" y="2114550"/>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16050"/>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7.世界上200多个国家和地区，2 500多个民族孕育了不同文明。20世纪50年代，加拿大前总理莱斯特·皮尔逊警告说，人类正在进入一个不同文明但必须学会在和平交往中共同生活的时代，如果不加强了解和沟通，便会出现误解、紧张、冲突和灾难。为了防止这些恶果出现，我们应该积极</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①树立中华文明的权威　②学习其他民族的艺术和文化　③研究各国的历史和思想　④以平等的态度对待世界各国的文明</a:t>
            </a:r>
          </a:p>
          <a:p>
            <a:pPr indent="0" algn="l" fontAlgn="auto">
              <a:lnSpc>
                <a:spcPct val="150000"/>
              </a:lnSpc>
            </a:pPr>
            <a:r>
              <a:rPr sz="2400" b="1" dirty="0">
                <a:latin typeface="宋体" panose="02010600030101010101" pitchFamily="2" charset="-122"/>
                <a:ea typeface="宋体" panose="02010600030101010101" pitchFamily="2" charset="-122"/>
              </a:rPr>
              <a:t>A.①②④	B.②③</a:t>
            </a:r>
          </a:p>
          <a:p>
            <a:pPr indent="0" algn="l" fontAlgn="auto">
              <a:lnSpc>
                <a:spcPct val="150000"/>
              </a:lnSpc>
            </a:pPr>
            <a:r>
              <a:rPr sz="2400" b="1" dirty="0">
                <a:latin typeface="宋体" panose="02010600030101010101" pitchFamily="2" charset="-122"/>
                <a:ea typeface="宋体" panose="02010600030101010101" pitchFamily="2" charset="-122"/>
              </a:rPr>
              <a:t>C.②③④	D.①②③④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7932420" y="3204210"/>
            <a:ext cx="39497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16050"/>
            <a:ext cx="10904220" cy="544639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8.</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2021·桃城区校级期中</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一天，下大雨，一位七年级学生主动为一位拄拐杖又拎包的残疾人撑伞，直到对方打上出租车离开。面对人们的赞扬，他说，“这么方便就能做件好事，举手之劳呀!”这位七年级学生的行为</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①积极从小事做起，追求“止于至善”的境界</a:t>
            </a:r>
          </a:p>
          <a:p>
            <a:pPr indent="0" algn="l" fontAlgn="auto">
              <a:lnSpc>
                <a:spcPct val="150000"/>
              </a:lnSpc>
            </a:pPr>
            <a:r>
              <a:rPr sz="2400" b="1" dirty="0">
                <a:latin typeface="宋体" panose="02010600030101010101" pitchFamily="2" charset="-122"/>
                <a:ea typeface="宋体" panose="02010600030101010101" pitchFamily="2" charset="-122"/>
              </a:rPr>
              <a:t>②主动践行了“老吾老以及人之老”的优秀品质</a:t>
            </a:r>
          </a:p>
          <a:p>
            <a:pPr indent="0" algn="l" fontAlgn="auto">
              <a:lnSpc>
                <a:spcPct val="150000"/>
              </a:lnSpc>
            </a:pPr>
            <a:r>
              <a:rPr sz="2400" b="1" dirty="0">
                <a:latin typeface="宋体" panose="02010600030101010101" pitchFamily="2" charset="-122"/>
                <a:ea typeface="宋体" panose="02010600030101010101" pitchFamily="2" charset="-122"/>
              </a:rPr>
              <a:t>③用自己的热情和行动让对方收获了美好情感</a:t>
            </a:r>
          </a:p>
          <a:p>
            <a:pPr indent="0" algn="l" fontAlgn="auto">
              <a:lnSpc>
                <a:spcPct val="150000"/>
              </a:lnSpc>
            </a:pPr>
            <a:r>
              <a:rPr sz="2400" b="1" dirty="0">
                <a:latin typeface="宋体" panose="02010600030101010101" pitchFamily="2" charset="-122"/>
                <a:ea typeface="宋体" panose="02010600030101010101" pitchFamily="2" charset="-122"/>
              </a:rPr>
              <a:t>④传递了美好情感，弘扬了社会正能量</a:t>
            </a:r>
          </a:p>
          <a:p>
            <a:pPr indent="0" algn="l" fontAlgn="auto">
              <a:lnSpc>
                <a:spcPct val="150000"/>
              </a:lnSpc>
            </a:pPr>
            <a:r>
              <a:rPr sz="2400" b="1" dirty="0">
                <a:latin typeface="宋体" panose="02010600030101010101" pitchFamily="2" charset="-122"/>
                <a:ea typeface="宋体" panose="02010600030101010101" pitchFamily="2" charset="-122"/>
              </a:rPr>
              <a:t>A.①④	B.②③</a:t>
            </a:r>
          </a:p>
          <a:p>
            <a:pPr indent="0" algn="l" fontAlgn="auto">
              <a:lnSpc>
                <a:spcPct val="150000"/>
              </a:lnSpc>
            </a:pPr>
            <a:r>
              <a:rPr sz="2400" b="1" dirty="0">
                <a:latin typeface="宋体" panose="02010600030101010101" pitchFamily="2" charset="-122"/>
                <a:ea typeface="宋体" panose="02010600030101010101" pitchFamily="2" charset="-122"/>
              </a:rPr>
              <a:t>C.①③	D.②④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9300210" y="2667635"/>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16050"/>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9.</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青少年网络安全与新媒介素养</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调查报告数据显示，57.8%的青少年选择网络交友，41%的青少年会把网上没见过面的人加入朋友圈，59.4%的青少年会在朋友圈晒自己家人、朋友的照片。下列网络行为合理的是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①将有参考和学习价值的公众号分享给好友　②在朋友圈为家乡的农贸产品做宣传，扩大优点，掩盖缺点　③献爱心，帮助有困难的朋友　④为朋友拉选票，强制别人转发信息</a:t>
            </a:r>
          </a:p>
          <a:p>
            <a:pPr indent="0" algn="l" fontAlgn="auto">
              <a:lnSpc>
                <a:spcPct val="150000"/>
              </a:lnSpc>
            </a:pPr>
            <a:r>
              <a:rPr sz="2400" b="1" dirty="0">
                <a:latin typeface="宋体" panose="02010600030101010101" pitchFamily="2" charset="-122"/>
                <a:ea typeface="宋体" panose="02010600030101010101" pitchFamily="2" charset="-122"/>
              </a:rPr>
              <a:t>A.①②　　B.②③　　C.③④　　D.①③</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8557895" y="2642870"/>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8195" y="1546225"/>
            <a:ext cx="10696575" cy="507746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1</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FZ-S92" charset="0"/>
              </a:rPr>
              <a:t>2021·</a:t>
            </a:r>
            <a:r>
              <a:rPr lang="zh-CN" altLang="en-US" sz="2400" b="1">
                <a:solidFill>
                  <a:srgbClr val="000000"/>
                </a:solidFill>
                <a:latin typeface="宋体" panose="02010600030101010101" pitchFamily="2" charset="-122"/>
                <a:ea typeface="宋体" panose="02010600030101010101" pitchFamily="2" charset="-122"/>
                <a:cs typeface="方正黑体_GBK" charset="0"/>
              </a:rPr>
              <a:t>隆化县校级模拟）</a:t>
            </a:r>
            <a:r>
              <a:rPr lang="zh-CN" altLang="en-US" sz="2400" b="1">
                <a:solidFill>
                  <a:srgbClr val="000000"/>
                </a:solidFill>
                <a:latin typeface="宋体" panose="02010600030101010101" pitchFamily="2" charset="-122"/>
                <a:ea typeface="宋体" panose="02010600030101010101" pitchFamily="2" charset="-122"/>
                <a:cs typeface="方正书宋_GBK" charset="0"/>
              </a:rPr>
              <a:t>武汉长江救援志愿队被中宣部和中国志愿服务联合会授予“时代楷模”的荣誉称号</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因为他们五年来怀“人溺己溺”之心、行“拿命搏命”之事</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在长江中救起了无数溺水者。他们的行为体现了（　　）</a:t>
            </a:r>
            <a:endParaRPr lang="en-US" altLang="zh-CN" sz="2400" b="1">
              <a:solidFill>
                <a:srgbClr val="000000"/>
              </a:solidFill>
              <a:latin typeface="宋体" panose="02010600030101010101" pitchFamily="2" charset="-122"/>
              <a:ea typeface="宋体" panose="02010600030101010101" pitchFamily="2" charset="-122"/>
              <a:cs typeface="NEU-BZ-S92" charset="0"/>
            </a:endParaRPr>
          </a:p>
          <a:p>
            <a:r>
              <a:rPr lang="en-US" altLang="zh-CN" sz="2400" b="1">
                <a:solidFill>
                  <a:srgbClr val="000000"/>
                </a:solidFill>
                <a:latin typeface="宋体" panose="02010600030101010101" pitchFamily="2" charset="-122"/>
                <a:ea typeface="宋体" panose="02010600030101010101" pitchFamily="2" charset="-122"/>
                <a:cs typeface="NEU-BZ-S92" charset="0"/>
              </a:rPr>
              <a:t>①</a:t>
            </a:r>
            <a:r>
              <a:rPr lang="zh-CN" altLang="en-US" sz="2400" b="1">
                <a:solidFill>
                  <a:srgbClr val="000000"/>
                </a:solidFill>
                <a:latin typeface="宋体" panose="02010600030101010101" pitchFamily="2" charset="-122"/>
                <a:ea typeface="宋体" panose="02010600030101010101" pitchFamily="2" charset="-122"/>
                <a:cs typeface="方正书宋_GBK" charset="0"/>
              </a:rPr>
              <a:t>他们具有拒绝冷漠、珍惜生命、善待生命的情感</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②</a:t>
            </a:r>
            <a:r>
              <a:rPr lang="zh-CN" altLang="en-US" sz="2400" b="1">
                <a:solidFill>
                  <a:srgbClr val="000000"/>
                </a:solidFill>
                <a:latin typeface="宋体" panose="02010600030101010101" pitchFamily="2" charset="-122"/>
                <a:ea typeface="宋体" panose="02010600030101010101" pitchFamily="2" charset="-122"/>
                <a:cs typeface="方正书宋_GBK" charset="0"/>
              </a:rPr>
              <a:t>人与人的相互关爱</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让人们感受到了温暖</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③</a:t>
            </a:r>
            <a:r>
              <a:rPr lang="zh-CN" altLang="en-US" sz="2400" b="1">
                <a:solidFill>
                  <a:srgbClr val="000000"/>
                </a:solidFill>
                <a:latin typeface="宋体" panose="02010600030101010101" pitchFamily="2" charset="-122"/>
                <a:ea typeface="宋体" panose="02010600030101010101" pitchFamily="2" charset="-122"/>
                <a:cs typeface="方正书宋_GBK" charset="0"/>
              </a:rPr>
              <a:t>他们不怕牺牲</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为荣誉而战的气概</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④</a:t>
            </a:r>
            <a:r>
              <a:rPr lang="zh-CN" altLang="en-US" sz="2400" b="1">
                <a:solidFill>
                  <a:srgbClr val="000000"/>
                </a:solidFill>
                <a:latin typeface="宋体" panose="02010600030101010101" pitchFamily="2" charset="-122"/>
                <a:ea typeface="宋体" panose="02010600030101010101" pitchFamily="2" charset="-122"/>
                <a:cs typeface="方正书宋_GBK" charset="0"/>
              </a:rPr>
              <a:t>他们用真诚、热情、给予去感动他人</a:t>
            </a:r>
            <a:endParaRPr lang="zh-CN" altLang="en-US" sz="2400" b="1">
              <a:solidFill>
                <a:srgbClr val="000000"/>
              </a:solidFill>
              <a:latin typeface="宋体" panose="02010600030101010101" pitchFamily="2" charset="-122"/>
              <a:ea typeface="宋体" panose="02010600030101010101" pitchFamily="2" charset="-122"/>
              <a:cs typeface="NEU-B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BZ-S92" charset="0"/>
              </a:rPr>
              <a:t>A.①②③</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B.①②④</a:t>
            </a:r>
          </a:p>
          <a:p>
            <a:r>
              <a:rPr lang="en-US" altLang="zh-CN" sz="2400" b="1">
                <a:solidFill>
                  <a:srgbClr val="000000"/>
                </a:solidFill>
                <a:latin typeface="宋体" panose="02010600030101010101" pitchFamily="2" charset="-122"/>
                <a:ea typeface="宋体" panose="02010600030101010101" pitchFamily="2" charset="-122"/>
                <a:cs typeface="NEU-BZ-S92" charset="0"/>
              </a:rPr>
              <a:t>C.①③④</a:t>
            </a:r>
            <a:r>
              <a:rPr lang="en-US" altLang="zh-CN"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D.②③④</a:t>
            </a:r>
            <a:endParaRPr lang="zh-CN" altLang="en-US" sz="2400" b="1">
              <a:latin typeface="宋体" panose="02010600030101010101" pitchFamily="2" charset="-122"/>
              <a:ea typeface="宋体" panose="02010600030101010101" pitchFamily="2" charset="-122"/>
            </a:endParaRPr>
          </a:p>
        </p:txBody>
      </p:sp>
      <p:sp>
        <p:nvSpPr>
          <p:cNvPr id="100" name="文本框 99"/>
          <p:cNvSpPr txBox="1"/>
          <p:nvPr/>
        </p:nvSpPr>
        <p:spPr>
          <a:xfrm>
            <a:off x="668020" y="1043940"/>
            <a:ext cx="10420985" cy="645160"/>
          </a:xfrm>
          <a:prstGeom prst="rect">
            <a:avLst/>
          </a:prstGeom>
          <a:noFill/>
          <a:ln w="9525">
            <a:noFill/>
          </a:ln>
        </p:spPr>
        <p:txBody>
          <a:bodyPr wrap="square">
            <a:spAutoFit/>
          </a:bodyPr>
          <a:lstStyle/>
          <a:p>
            <a:pPr>
              <a:lnSpc>
                <a:spcPct val="150000"/>
              </a:lnSpc>
              <a:buNone/>
            </a:pPr>
            <a:r>
              <a:rPr sz="2400" b="1" dirty="0">
                <a:latin typeface="宋体" panose="02010600030101010101" pitchFamily="2" charset="-122"/>
                <a:ea typeface="宋体" panose="02010600030101010101" pitchFamily="2" charset="-122"/>
              </a:rPr>
              <a:t>【专项训练】</a:t>
            </a:r>
          </a:p>
        </p:txBody>
      </p:sp>
      <p:sp>
        <p:nvSpPr>
          <p:cNvPr id="8" name="矩形 7"/>
          <p:cNvSpPr/>
          <p:nvPr/>
        </p:nvSpPr>
        <p:spPr>
          <a:xfrm>
            <a:off x="10323830" y="2777490"/>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16050"/>
            <a:ext cx="10904220" cy="323024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10.“未成年人经验少，自我保护少不了。遇到侵害莫惊慌，灵活机智巧周旋。”这段话告诉我们，在遭遇不法侵害时要</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①增强防范意识　②保持沉着冷静　</a:t>
            </a:r>
          </a:p>
          <a:p>
            <a:pPr indent="0" algn="l" fontAlgn="auto">
              <a:lnSpc>
                <a:spcPct val="150000"/>
              </a:lnSpc>
            </a:pPr>
            <a:r>
              <a:rPr sz="2400" b="1" dirty="0">
                <a:latin typeface="宋体" panose="02010600030101010101" pitchFamily="2" charset="-122"/>
                <a:ea typeface="宋体" panose="02010600030101010101" pitchFamily="2" charset="-122"/>
              </a:rPr>
              <a:t>③设法保护自己　④寻求法律帮助</a:t>
            </a:r>
          </a:p>
          <a:p>
            <a:pPr indent="0" algn="l" fontAlgn="auto">
              <a:lnSpc>
                <a:spcPct val="150000"/>
              </a:lnSpc>
            </a:pPr>
            <a:r>
              <a:rPr sz="2400" b="1" dirty="0">
                <a:latin typeface="宋体" panose="02010600030101010101" pitchFamily="2" charset="-122"/>
                <a:ea typeface="宋体" panose="02010600030101010101" pitchFamily="2" charset="-122"/>
              </a:rPr>
              <a:t>A.①④　　B.②③　　C.③④　　D.①②</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6406515" y="2105660"/>
            <a:ext cx="44386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37310"/>
            <a:ext cx="7725410" cy="712470"/>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漫画、图表类</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类型八</a:t>
              </a:r>
              <a:endParaRPr lang="en-US" altLang="zh-CN"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71830" y="2332990"/>
            <a:ext cx="10904220" cy="378460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【呈现方式】</a:t>
            </a:r>
          </a:p>
          <a:p>
            <a:pPr indent="0" algn="l" fontAlgn="auto">
              <a:lnSpc>
                <a:spcPct val="150000"/>
              </a:lnSpc>
            </a:pPr>
            <a:r>
              <a:rPr sz="2400" dirty="0">
                <a:latin typeface="宋体" panose="02010600030101010101" pitchFamily="2" charset="-122"/>
                <a:ea typeface="宋体" panose="02010600030101010101" pitchFamily="2" charset="-122"/>
              </a:rPr>
              <a:t>    这类选择题以漫画或者图表为背景材料考查我们对信息的全面提取和理解能力。</a:t>
            </a:r>
          </a:p>
          <a:p>
            <a:pPr indent="0" algn="l" fontAlgn="auto">
              <a:lnSpc>
                <a:spcPct val="150000"/>
              </a:lnSpc>
            </a:pPr>
            <a:r>
              <a:rPr sz="2400" b="1" dirty="0">
                <a:latin typeface="宋体" panose="02010600030101010101" pitchFamily="2" charset="-122"/>
                <a:ea typeface="宋体" panose="02010600030101010101" pitchFamily="2" charset="-122"/>
              </a:rPr>
              <a:t>【规律总结】</a:t>
            </a:r>
          </a:p>
          <a:p>
            <a:pPr indent="0" algn="l" fontAlgn="auto">
              <a:lnSpc>
                <a:spcPct val="150000"/>
              </a:lnSpc>
            </a:pPr>
            <a:r>
              <a:rPr sz="2400" dirty="0">
                <a:latin typeface="宋体" panose="02010600030101010101" pitchFamily="2" charset="-122"/>
                <a:ea typeface="宋体" panose="02010600030101010101" pitchFamily="2" charset="-122"/>
              </a:rPr>
              <a:t>    解答这类选择题时首先要读懂漫画或者图表，全面把握漫画或者图表的每一个部分，明确其与教材知识的对应点，然后根据题干的具体要求选出正确选项。</a:t>
            </a:r>
          </a:p>
          <a:p>
            <a:endParaRPr sz="24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198880"/>
            <a:ext cx="10904220" cy="5423535"/>
          </a:xfrm>
          <a:prstGeom prst="rect">
            <a:avLst/>
          </a:prstGeom>
          <a:noFill/>
          <a:ln w="9525">
            <a:noFill/>
          </a:ln>
        </p:spPr>
        <p:txBody>
          <a:bodyPr wrap="square">
            <a:spAutoFit/>
          </a:bodyPr>
          <a:lstStyle/>
          <a:p>
            <a:pPr indent="0" algn="l" fontAlgn="auto">
              <a:lnSpc>
                <a:spcPct val="150000"/>
              </a:lnSpc>
            </a:pPr>
            <a:r>
              <a:rPr sz="2100" b="1" dirty="0">
                <a:latin typeface="宋体" panose="02010600030101010101" pitchFamily="2" charset="-122"/>
                <a:ea typeface="宋体" panose="02010600030101010101" pitchFamily="2" charset="-122"/>
              </a:rPr>
              <a:t>【典型题例】</a:t>
            </a:r>
          </a:p>
          <a:p>
            <a:pPr indent="0" algn="l" fontAlgn="auto">
              <a:lnSpc>
                <a:spcPct val="150000"/>
              </a:lnSpc>
            </a:pPr>
            <a:r>
              <a:rPr sz="2100" b="1" dirty="0">
                <a:latin typeface="宋体" panose="02010600030101010101" pitchFamily="2" charset="-122"/>
                <a:ea typeface="宋体" panose="02010600030101010101" pitchFamily="2" charset="-122"/>
              </a:rPr>
              <a:t>关于右面漫画，以下说法不正确的是</a:t>
            </a:r>
            <a:r>
              <a:rPr lang="zh-CN" sz="2100" b="1" dirty="0">
                <a:latin typeface="宋体" panose="02010600030101010101" pitchFamily="2" charset="-122"/>
                <a:ea typeface="宋体" panose="02010600030101010101" pitchFamily="2" charset="-122"/>
              </a:rPr>
              <a:t>（</a:t>
            </a:r>
            <a:r>
              <a:rPr sz="2100" b="1" dirty="0">
                <a:latin typeface="宋体" panose="02010600030101010101" pitchFamily="2" charset="-122"/>
                <a:ea typeface="宋体" panose="02010600030101010101" pitchFamily="2" charset="-122"/>
              </a:rPr>
              <a:t>　　</a:t>
            </a:r>
            <a:r>
              <a:rPr lang="zh-CN" sz="2100" b="1" dirty="0">
                <a:latin typeface="宋体" panose="02010600030101010101" pitchFamily="2" charset="-122"/>
                <a:ea typeface="宋体" panose="02010600030101010101" pitchFamily="2" charset="-122"/>
              </a:rPr>
              <a:t>）</a:t>
            </a:r>
          </a:p>
          <a:p>
            <a:pPr indent="0" algn="l" fontAlgn="auto">
              <a:lnSpc>
                <a:spcPct val="150000"/>
              </a:lnSpc>
            </a:pPr>
            <a:r>
              <a:rPr sz="2100" b="1" dirty="0">
                <a:latin typeface="宋体" panose="02010600030101010101" pitchFamily="2" charset="-122"/>
                <a:ea typeface="宋体" panose="02010600030101010101" pitchFamily="2" charset="-122"/>
              </a:rPr>
              <a:t>A.“名牌”被侵犯的是智力成果权</a:t>
            </a:r>
          </a:p>
          <a:p>
            <a:pPr indent="0" algn="l" fontAlgn="auto">
              <a:lnSpc>
                <a:spcPct val="150000"/>
              </a:lnSpc>
            </a:pPr>
            <a:r>
              <a:rPr sz="2100" b="1" dirty="0">
                <a:latin typeface="宋体" panose="02010600030101010101" pitchFamily="2" charset="-122"/>
                <a:ea typeface="宋体" panose="02010600030101010101" pitchFamily="2" charset="-122"/>
              </a:rPr>
              <a:t>B.“明牌”的行为会扰乱市场经济秩序</a:t>
            </a:r>
          </a:p>
          <a:p>
            <a:pPr indent="0" algn="l" fontAlgn="auto">
              <a:lnSpc>
                <a:spcPct val="150000"/>
              </a:lnSpc>
            </a:pPr>
            <a:r>
              <a:rPr sz="2100" b="1" dirty="0">
                <a:latin typeface="宋体" panose="02010600030101010101" pitchFamily="2" charset="-122"/>
                <a:ea typeface="宋体" panose="02010600030101010101" pitchFamily="2" charset="-122"/>
              </a:rPr>
              <a:t>C.“铭牌”缺乏维权意识</a:t>
            </a:r>
          </a:p>
          <a:p>
            <a:pPr indent="0" algn="l" fontAlgn="auto">
              <a:lnSpc>
                <a:spcPct val="150000"/>
              </a:lnSpc>
            </a:pPr>
            <a:r>
              <a:rPr sz="2100" b="1" dirty="0">
                <a:latin typeface="宋体" panose="02010600030101010101" pitchFamily="2" charset="-122"/>
                <a:ea typeface="宋体" panose="02010600030101010101" pitchFamily="2" charset="-122"/>
              </a:rPr>
              <a:t>D.“酩牌”应该受到道德的谴责和法律的制裁</a:t>
            </a:r>
          </a:p>
          <a:p>
            <a:pPr indent="0" algn="l" fontAlgn="auto">
              <a:lnSpc>
                <a:spcPct val="150000"/>
              </a:lnSpc>
            </a:pPr>
            <a:r>
              <a:rPr sz="2100" b="1" dirty="0">
                <a:latin typeface="宋体" panose="02010600030101010101" pitchFamily="2" charset="-122"/>
                <a:ea typeface="宋体" panose="02010600030101010101" pitchFamily="2" charset="-122"/>
              </a:rPr>
              <a:t>解析：此题是一道反向选择题，需要选出错误的一项。“名牌”的名字和包装被模仿，说明其智力成果权被侵犯，因此A项观点正确。“明牌”“铭牌”“酩牌”的行为侵犯了“名牌”的合法权益，也扰乱了市场经济秩序，应该受到道德的谴责和法律的制裁，B、D两项观点正确。“铭牌”的行为是侵权行为，因此C观点错误。故选C。</a:t>
            </a:r>
          </a:p>
          <a:p>
            <a:pPr indent="0" algn="l" fontAlgn="auto">
              <a:lnSpc>
                <a:spcPct val="150000"/>
              </a:lnSpc>
            </a:pPr>
            <a:r>
              <a:rPr sz="2100" b="1" dirty="0">
                <a:latin typeface="宋体" panose="02010600030101010101" pitchFamily="2" charset="-122"/>
                <a:ea typeface="宋体" panose="02010600030101010101" pitchFamily="2" charset="-122"/>
              </a:rPr>
              <a:t>答案：C</a:t>
            </a:r>
            <a:endParaRPr sz="2400" dirty="0">
              <a:latin typeface="宋体" panose="02010600030101010101" pitchFamily="2" charset="-122"/>
              <a:ea typeface="宋体" panose="02010600030101010101" pitchFamily="2" charset="-122"/>
            </a:endParaRPr>
          </a:p>
        </p:txBody>
      </p:sp>
      <p:pic>
        <p:nvPicPr>
          <p:cNvPr id="246" name="p145-0.jpg" descr="id:2147503763;FounderCES"/>
          <p:cNvPicPr>
            <a:picLocks noChangeAspect="1"/>
          </p:cNvPicPr>
          <p:nvPr/>
        </p:nvPicPr>
        <p:blipFill>
          <a:blip r:embed="rId2"/>
          <a:stretch>
            <a:fillRect/>
          </a:stretch>
        </p:blipFill>
        <p:spPr>
          <a:xfrm>
            <a:off x="7360920" y="2014538"/>
            <a:ext cx="2895600" cy="1704975"/>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416050"/>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1.下面漫画的做法有利于</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endParaRPr sz="2400" b="1" dirty="0">
              <a:latin typeface="宋体" panose="02010600030101010101" pitchFamily="2" charset="-122"/>
              <a:ea typeface="宋体" panose="02010600030101010101" pitchFamily="2" charset="-122"/>
            </a:endParaRPr>
          </a:p>
          <a:p>
            <a:pPr indent="0" algn="l" fontAlgn="auto">
              <a:lnSpc>
                <a:spcPct val="150000"/>
              </a:lnSpc>
            </a:pPr>
            <a:endParaRPr sz="2400" b="1" dirty="0">
              <a:latin typeface="宋体" panose="02010600030101010101" pitchFamily="2" charset="-122"/>
              <a:ea typeface="宋体" panose="02010600030101010101" pitchFamily="2" charset="-122"/>
            </a:endParaRPr>
          </a:p>
          <a:p>
            <a:pPr indent="0" algn="l" fontAlgn="auto">
              <a:lnSpc>
                <a:spcPct val="150000"/>
              </a:lnSpc>
            </a:pPr>
            <a:endParaRPr sz="2400" b="1" dirty="0">
              <a:latin typeface="宋体" panose="02010600030101010101" pitchFamily="2" charset="-122"/>
              <a:ea typeface="宋体" panose="02010600030101010101" pitchFamily="2" charset="-122"/>
            </a:endParaRPr>
          </a:p>
          <a:p>
            <a:pPr indent="0" algn="l" fontAlgn="auto">
              <a:lnSpc>
                <a:spcPct val="150000"/>
              </a:lnSpc>
            </a:pPr>
            <a:r>
              <a:rPr sz="2400" b="1" dirty="0">
                <a:latin typeface="宋体" panose="02010600030101010101" pitchFamily="2" charset="-122"/>
                <a:ea typeface="宋体" panose="02010600030101010101" pitchFamily="2" charset="-122"/>
              </a:rPr>
              <a:t>①完善分配制度　②实现同步富裕　③促进社会和谐　④完善法律体系</a:t>
            </a:r>
          </a:p>
          <a:p>
            <a:pPr indent="0" algn="l" fontAlgn="auto">
              <a:lnSpc>
                <a:spcPct val="150000"/>
              </a:lnSpc>
            </a:pPr>
            <a:r>
              <a:rPr sz="2400" b="1" dirty="0">
                <a:latin typeface="宋体" panose="02010600030101010101" pitchFamily="2" charset="-122"/>
                <a:ea typeface="宋体" panose="02010600030101010101" pitchFamily="2" charset="-122"/>
              </a:rPr>
              <a:t>A.①②③　　B.①③④</a:t>
            </a:r>
          </a:p>
          <a:p>
            <a:pPr indent="0" algn="l" fontAlgn="auto">
              <a:lnSpc>
                <a:spcPct val="150000"/>
              </a:lnSpc>
            </a:pPr>
            <a:r>
              <a:rPr sz="2400" b="1" dirty="0">
                <a:latin typeface="宋体" panose="02010600030101010101" pitchFamily="2" charset="-122"/>
                <a:ea typeface="宋体" panose="02010600030101010101" pitchFamily="2" charset="-122"/>
              </a:rPr>
              <a:t>C.①③	D.①②③④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4378325" y="1543685"/>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pic>
        <p:nvPicPr>
          <p:cNvPr id="248" name="p145-1.jpg" descr="id:2147503777;FounderCES"/>
          <p:cNvPicPr>
            <a:picLocks noChangeAspect="1"/>
          </p:cNvPicPr>
          <p:nvPr/>
        </p:nvPicPr>
        <p:blipFill>
          <a:blip r:embed="rId2"/>
          <a:stretch>
            <a:fillRect/>
          </a:stretch>
        </p:blipFill>
        <p:spPr>
          <a:xfrm>
            <a:off x="1127125" y="2235200"/>
            <a:ext cx="2387600" cy="13690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295400"/>
            <a:ext cx="10904220" cy="544639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2.下面漫画的寓意是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endParaRPr sz="2400" b="1" dirty="0">
              <a:latin typeface="宋体" panose="02010600030101010101" pitchFamily="2" charset="-122"/>
              <a:ea typeface="宋体" panose="02010600030101010101" pitchFamily="2" charset="-122"/>
            </a:endParaRPr>
          </a:p>
          <a:p>
            <a:pPr indent="0" algn="l" fontAlgn="auto">
              <a:lnSpc>
                <a:spcPct val="150000"/>
              </a:lnSpc>
            </a:pPr>
            <a:endParaRPr sz="2400" b="1" dirty="0">
              <a:latin typeface="宋体" panose="02010600030101010101" pitchFamily="2" charset="-122"/>
              <a:ea typeface="宋体" panose="02010600030101010101" pitchFamily="2" charset="-122"/>
            </a:endParaRPr>
          </a:p>
          <a:p>
            <a:pPr indent="0" algn="l" fontAlgn="auto">
              <a:lnSpc>
                <a:spcPct val="150000"/>
              </a:lnSpc>
            </a:pPr>
            <a:endParaRPr sz="2400" b="1" dirty="0">
              <a:latin typeface="宋体" panose="02010600030101010101" pitchFamily="2" charset="-122"/>
              <a:ea typeface="宋体" panose="02010600030101010101" pitchFamily="2" charset="-122"/>
            </a:endParaRPr>
          </a:p>
          <a:p>
            <a:pPr indent="0" algn="l" fontAlgn="auto">
              <a:lnSpc>
                <a:spcPct val="150000"/>
              </a:lnSpc>
            </a:pPr>
            <a:endParaRPr sz="2400" b="1" dirty="0">
              <a:latin typeface="宋体" panose="02010600030101010101" pitchFamily="2" charset="-122"/>
              <a:ea typeface="宋体" panose="02010600030101010101" pitchFamily="2" charset="-122"/>
            </a:endParaRPr>
          </a:p>
          <a:p>
            <a:pPr indent="0" algn="l" fontAlgn="auto">
              <a:lnSpc>
                <a:spcPct val="150000"/>
              </a:lnSpc>
            </a:pPr>
            <a:r>
              <a:rPr sz="2400" b="1" dirty="0">
                <a:latin typeface="宋体" panose="02010600030101010101" pitchFamily="2" charset="-122"/>
                <a:ea typeface="宋体" panose="02010600030101010101" pitchFamily="2" charset="-122"/>
              </a:rPr>
              <a:t>①国家加强对未成年人的特殊保护　②国家保护未成年人健康成长　③未成年人是祖国的未来　④未成年人缺乏自我保护意识</a:t>
            </a:r>
          </a:p>
          <a:p>
            <a:pPr indent="0" algn="l" fontAlgn="auto">
              <a:lnSpc>
                <a:spcPct val="150000"/>
              </a:lnSpc>
            </a:pPr>
            <a:r>
              <a:rPr sz="2400" b="1" dirty="0">
                <a:latin typeface="宋体" panose="02010600030101010101" pitchFamily="2" charset="-122"/>
                <a:ea typeface="宋体" panose="02010600030101010101" pitchFamily="2" charset="-122"/>
              </a:rPr>
              <a:t>A.①③	B.①②</a:t>
            </a:r>
          </a:p>
          <a:p>
            <a:pPr indent="0" algn="l" fontAlgn="auto">
              <a:lnSpc>
                <a:spcPct val="150000"/>
              </a:lnSpc>
            </a:pPr>
            <a:r>
              <a:rPr sz="2400" b="1" dirty="0">
                <a:latin typeface="宋体" panose="02010600030101010101" pitchFamily="2" charset="-122"/>
                <a:ea typeface="宋体" panose="02010600030101010101" pitchFamily="2" charset="-122"/>
              </a:rPr>
              <a:t>C.①④	D.②③</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3956050" y="1459230"/>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pic>
        <p:nvPicPr>
          <p:cNvPr id="249" name="p145-2.jpg" descr="id:2147503784;FounderCES"/>
          <p:cNvPicPr>
            <a:picLocks noChangeAspect="1"/>
          </p:cNvPicPr>
          <p:nvPr/>
        </p:nvPicPr>
        <p:blipFill>
          <a:blip r:embed="rId2"/>
          <a:stretch>
            <a:fillRect/>
          </a:stretch>
        </p:blipFill>
        <p:spPr>
          <a:xfrm>
            <a:off x="1372870" y="2153285"/>
            <a:ext cx="3152140" cy="19405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0090" y="1295400"/>
            <a:ext cx="10904220" cy="489267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3.当前流行的网络直播是指利用互联网，以视频、音频、图文等形式向公众持续发布实时信息的活动。图中信息主要告诉我们</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①要理性利用互联网参与社会生活</a:t>
            </a:r>
          </a:p>
          <a:p>
            <a:pPr indent="0" algn="l" fontAlgn="auto">
              <a:lnSpc>
                <a:spcPct val="150000"/>
              </a:lnSpc>
            </a:pPr>
            <a:r>
              <a:rPr sz="2400" b="1" dirty="0">
                <a:latin typeface="宋体" panose="02010600030101010101" pitchFamily="2" charset="-122"/>
                <a:ea typeface="宋体" panose="02010600030101010101" pitchFamily="2" charset="-122"/>
              </a:rPr>
              <a:t>②要善于辨别、远离不良直播平台</a:t>
            </a:r>
          </a:p>
          <a:p>
            <a:pPr indent="0" algn="l" fontAlgn="auto">
              <a:lnSpc>
                <a:spcPct val="150000"/>
              </a:lnSpc>
            </a:pPr>
            <a:r>
              <a:rPr sz="2400" b="1" dirty="0">
                <a:latin typeface="宋体" panose="02010600030101010101" pitchFamily="2" charset="-122"/>
                <a:ea typeface="宋体" panose="02010600030101010101" pitchFamily="2" charset="-122"/>
              </a:rPr>
              <a:t>③网络直播容易造成自己隐私泄露</a:t>
            </a:r>
          </a:p>
          <a:p>
            <a:pPr indent="0" algn="l" fontAlgn="auto">
              <a:lnSpc>
                <a:spcPct val="150000"/>
              </a:lnSpc>
            </a:pPr>
            <a:r>
              <a:rPr sz="2400" b="1" dirty="0">
                <a:latin typeface="宋体" panose="02010600030101010101" pitchFamily="2" charset="-122"/>
                <a:ea typeface="宋体" panose="02010600030101010101" pitchFamily="2" charset="-122"/>
              </a:rPr>
              <a:t>④有关部门应该加强管理，取缔网络直播</a:t>
            </a:r>
          </a:p>
          <a:p>
            <a:pPr indent="0" algn="l" fontAlgn="auto">
              <a:lnSpc>
                <a:spcPct val="150000"/>
              </a:lnSpc>
            </a:pPr>
            <a:r>
              <a:rPr sz="2400" b="1" dirty="0">
                <a:latin typeface="宋体" panose="02010600030101010101" pitchFamily="2" charset="-122"/>
                <a:ea typeface="宋体" panose="02010600030101010101" pitchFamily="2" charset="-122"/>
              </a:rPr>
              <a:t>A.①②	B.①③</a:t>
            </a:r>
          </a:p>
          <a:p>
            <a:pPr indent="0" algn="l" fontAlgn="auto">
              <a:lnSpc>
                <a:spcPct val="150000"/>
              </a:lnSpc>
            </a:pPr>
            <a:r>
              <a:rPr sz="2400" b="1" dirty="0">
                <a:latin typeface="宋体" panose="02010600030101010101" pitchFamily="2" charset="-122"/>
                <a:ea typeface="宋体" panose="02010600030101010101" pitchFamily="2" charset="-122"/>
              </a:rPr>
              <a:t>C.③④	D.②③</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7375525" y="1985010"/>
            <a:ext cx="41910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pic>
        <p:nvPicPr>
          <p:cNvPr id="250" name="p146.jpg" descr="id:2147503791;FounderCES"/>
          <p:cNvPicPr>
            <a:picLocks noChangeAspect="1"/>
          </p:cNvPicPr>
          <p:nvPr/>
        </p:nvPicPr>
        <p:blipFill>
          <a:blip r:embed="rId2"/>
          <a:stretch>
            <a:fillRect/>
          </a:stretch>
        </p:blipFill>
        <p:spPr>
          <a:xfrm>
            <a:off x="7574915" y="2701290"/>
            <a:ext cx="2781300" cy="20808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295400"/>
            <a:ext cx="10904220" cy="5446395"/>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4.为反映某一重大时政，小华选择了下面三幅图片。综合理解三幅图片所表现的内容，能够得出的正确认识有</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endParaRPr sz="2400" b="1" dirty="0">
              <a:latin typeface="宋体" panose="02010600030101010101" pitchFamily="2" charset="-122"/>
              <a:ea typeface="宋体" panose="02010600030101010101" pitchFamily="2" charset="-122"/>
            </a:endParaRPr>
          </a:p>
          <a:p>
            <a:pPr indent="0" algn="l" fontAlgn="auto">
              <a:lnSpc>
                <a:spcPct val="150000"/>
              </a:lnSpc>
            </a:pPr>
            <a:endParaRPr sz="2400" b="1" dirty="0">
              <a:latin typeface="宋体" panose="02010600030101010101" pitchFamily="2" charset="-122"/>
              <a:ea typeface="宋体" panose="02010600030101010101" pitchFamily="2" charset="-122"/>
            </a:endParaRPr>
          </a:p>
          <a:p>
            <a:pPr indent="0" algn="l" fontAlgn="auto">
              <a:lnSpc>
                <a:spcPct val="150000"/>
              </a:lnSpc>
            </a:pPr>
            <a:endParaRPr sz="2400" b="1" dirty="0">
              <a:latin typeface="宋体" panose="02010600030101010101" pitchFamily="2" charset="-122"/>
              <a:ea typeface="宋体" panose="02010600030101010101" pitchFamily="2" charset="-122"/>
            </a:endParaRPr>
          </a:p>
          <a:p>
            <a:pPr indent="0" algn="l" fontAlgn="auto">
              <a:lnSpc>
                <a:spcPct val="150000"/>
              </a:lnSpc>
            </a:pPr>
            <a:r>
              <a:rPr sz="2400" b="1" dirty="0">
                <a:latin typeface="宋体" panose="02010600030101010101" pitchFamily="2" charset="-122"/>
                <a:ea typeface="宋体" panose="02010600030101010101" pitchFamily="2" charset="-122"/>
              </a:rPr>
              <a:t>①扶贫是全面建成小康社会的要求　②全面小康惠及全体人民　③解决贫困问题必须调整生育政策　④城乡协调发展是全面建成小康社会的需要</a:t>
            </a:r>
          </a:p>
          <a:p>
            <a:pPr indent="0" algn="l" fontAlgn="auto">
              <a:lnSpc>
                <a:spcPct val="150000"/>
              </a:lnSpc>
            </a:pPr>
            <a:r>
              <a:rPr sz="2400" b="1" dirty="0">
                <a:latin typeface="宋体" panose="02010600030101010101" pitchFamily="2" charset="-122"/>
                <a:ea typeface="宋体" panose="02010600030101010101" pitchFamily="2" charset="-122"/>
              </a:rPr>
              <a:t>A.①④　　	   B.②③　　</a:t>
            </a:r>
          </a:p>
          <a:p>
            <a:pPr indent="0" algn="l" fontAlgn="auto">
              <a:lnSpc>
                <a:spcPct val="150000"/>
              </a:lnSpc>
            </a:pPr>
            <a:r>
              <a:rPr sz="2400" b="1" dirty="0">
                <a:latin typeface="宋体" panose="02010600030101010101" pitchFamily="2" charset="-122"/>
                <a:ea typeface="宋体" panose="02010600030101010101" pitchFamily="2" charset="-122"/>
              </a:rPr>
              <a:t>C.①②④　　   D.①③④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5179695" y="1985010"/>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pic>
        <p:nvPicPr>
          <p:cNvPr id="251" name="p158-4a.jpg" descr="id:2147503798;FounderCES"/>
          <p:cNvPicPr>
            <a:picLocks noChangeAspect="1"/>
          </p:cNvPicPr>
          <p:nvPr/>
        </p:nvPicPr>
        <p:blipFill>
          <a:blip r:embed="rId2"/>
          <a:stretch>
            <a:fillRect/>
          </a:stretch>
        </p:blipFill>
        <p:spPr>
          <a:xfrm>
            <a:off x="1044575" y="2612390"/>
            <a:ext cx="1527810" cy="1338580"/>
          </a:xfrm>
          <a:prstGeom prst="rect">
            <a:avLst/>
          </a:prstGeom>
        </p:spPr>
      </p:pic>
      <p:pic>
        <p:nvPicPr>
          <p:cNvPr id="252" name="p158-4b.jpg" descr="id:2147503805;FounderCES"/>
          <p:cNvPicPr>
            <a:picLocks noChangeAspect="1"/>
          </p:cNvPicPr>
          <p:nvPr/>
        </p:nvPicPr>
        <p:blipFill>
          <a:blip r:embed="rId3"/>
          <a:stretch>
            <a:fillRect/>
          </a:stretch>
        </p:blipFill>
        <p:spPr>
          <a:xfrm>
            <a:off x="3429000" y="2807970"/>
            <a:ext cx="1410970" cy="1241425"/>
          </a:xfrm>
          <a:prstGeom prst="rect">
            <a:avLst/>
          </a:prstGeom>
        </p:spPr>
      </p:pic>
      <p:pic>
        <p:nvPicPr>
          <p:cNvPr id="253" name="p158-4c.jpg" descr="id:2147503812;FounderCES"/>
          <p:cNvPicPr>
            <a:picLocks noChangeAspect="1"/>
          </p:cNvPicPr>
          <p:nvPr/>
        </p:nvPicPr>
        <p:blipFill>
          <a:blip r:embed="rId4"/>
          <a:stretch>
            <a:fillRect/>
          </a:stretch>
        </p:blipFill>
        <p:spPr>
          <a:xfrm>
            <a:off x="5696585" y="2621915"/>
            <a:ext cx="1262380" cy="13512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1830" y="1295400"/>
            <a:ext cx="10904220" cy="3784600"/>
          </a:xfrm>
          <a:prstGeom prst="rect">
            <a:avLst/>
          </a:prstGeom>
          <a:noFill/>
          <a:ln w="9525">
            <a:noFill/>
          </a:ln>
        </p:spPr>
        <p:txBody>
          <a:bodyPr wrap="square">
            <a:spAutoFit/>
          </a:bodyPr>
          <a:lstStyle/>
          <a:p>
            <a:pPr indent="0" algn="l" fontAlgn="auto">
              <a:lnSpc>
                <a:spcPct val="150000"/>
              </a:lnSpc>
            </a:pPr>
            <a:endParaRPr sz="2400" b="1" dirty="0">
              <a:latin typeface="宋体" panose="02010600030101010101" pitchFamily="2" charset="-122"/>
              <a:ea typeface="宋体" panose="02010600030101010101" pitchFamily="2" charset="-122"/>
            </a:endParaRPr>
          </a:p>
          <a:p>
            <a:pPr indent="0" algn="l" fontAlgn="auto">
              <a:lnSpc>
                <a:spcPct val="150000"/>
              </a:lnSpc>
            </a:pPr>
            <a:r>
              <a:rPr sz="2400" b="1" dirty="0">
                <a:latin typeface="宋体" panose="02010600030101010101" pitchFamily="2" charset="-122"/>
                <a:ea typeface="宋体" panose="02010600030101010101" pitchFamily="2" charset="-122"/>
              </a:rPr>
              <a:t>5.</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2021·平山县校级月考</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政府公开权力清单有利于</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①防止政府权力的滥用　②监督政府依法行使公权力　③维护群众的所有利益　④真正做到权为民所用</a:t>
            </a:r>
          </a:p>
          <a:p>
            <a:pPr indent="0" algn="l" fontAlgn="auto">
              <a:lnSpc>
                <a:spcPct val="150000"/>
              </a:lnSpc>
            </a:pPr>
            <a:r>
              <a:rPr sz="2400" b="1" dirty="0">
                <a:latin typeface="宋体" panose="02010600030101010101" pitchFamily="2" charset="-122"/>
                <a:ea typeface="宋体" panose="02010600030101010101" pitchFamily="2" charset="-122"/>
              </a:rPr>
              <a:t>A.①②③	B.①②④</a:t>
            </a:r>
          </a:p>
          <a:p>
            <a:pPr indent="0" algn="l" fontAlgn="auto">
              <a:lnSpc>
                <a:spcPct val="150000"/>
              </a:lnSpc>
            </a:pPr>
            <a:r>
              <a:rPr sz="2400" b="1" dirty="0">
                <a:latin typeface="宋体" panose="02010600030101010101" pitchFamily="2" charset="-122"/>
                <a:ea typeface="宋体" panose="02010600030101010101" pitchFamily="2" charset="-122"/>
              </a:rPr>
              <a:t>C.①③④	D.②③④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8535670" y="1984375"/>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2155" y="1548765"/>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6.</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2021·河北模拟</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下图漫画说明行政机关及其工作人员必须</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①遵守宪法和法律，依法行政</a:t>
            </a:r>
          </a:p>
          <a:p>
            <a:pPr indent="0" algn="l" fontAlgn="auto">
              <a:lnSpc>
                <a:spcPct val="150000"/>
              </a:lnSpc>
            </a:pPr>
            <a:r>
              <a:rPr sz="2400" b="1" dirty="0">
                <a:latin typeface="宋体" panose="02010600030101010101" pitchFamily="2" charset="-122"/>
                <a:ea typeface="宋体" panose="02010600030101010101" pitchFamily="2" charset="-122"/>
              </a:rPr>
              <a:t>②敢于担当，法无授权也要为</a:t>
            </a:r>
          </a:p>
          <a:p>
            <a:pPr indent="0" algn="l" fontAlgn="auto">
              <a:lnSpc>
                <a:spcPct val="150000"/>
              </a:lnSpc>
            </a:pPr>
            <a:r>
              <a:rPr sz="2400" b="1" dirty="0">
                <a:latin typeface="宋体" panose="02010600030101010101" pitchFamily="2" charset="-122"/>
                <a:ea typeface="宋体" panose="02010600030101010101" pitchFamily="2" charset="-122"/>
              </a:rPr>
              <a:t>③坚持全心全意为人民服务</a:t>
            </a:r>
          </a:p>
          <a:p>
            <a:pPr indent="0" algn="l" fontAlgn="auto">
              <a:lnSpc>
                <a:spcPct val="150000"/>
              </a:lnSpc>
            </a:pPr>
            <a:r>
              <a:rPr sz="2400" b="1" dirty="0">
                <a:latin typeface="宋体" panose="02010600030101010101" pitchFamily="2" charset="-122"/>
                <a:ea typeface="宋体" panose="02010600030101010101" pitchFamily="2" charset="-122"/>
              </a:rPr>
              <a:t>④坚决纠正不作为乱作为</a:t>
            </a:r>
          </a:p>
          <a:p>
            <a:pPr indent="0" algn="l" fontAlgn="auto">
              <a:lnSpc>
                <a:spcPct val="150000"/>
              </a:lnSpc>
            </a:pPr>
            <a:r>
              <a:rPr sz="2400" b="1" dirty="0">
                <a:latin typeface="宋体" panose="02010600030101010101" pitchFamily="2" charset="-122"/>
                <a:ea typeface="宋体" panose="02010600030101010101" pitchFamily="2" charset="-122"/>
              </a:rPr>
              <a:t>A.①②③	B.①②④</a:t>
            </a:r>
          </a:p>
          <a:p>
            <a:pPr indent="0" algn="l" fontAlgn="auto">
              <a:lnSpc>
                <a:spcPct val="150000"/>
              </a:lnSpc>
            </a:pPr>
            <a:r>
              <a:rPr sz="2400" b="1" dirty="0">
                <a:latin typeface="宋体" panose="02010600030101010101" pitchFamily="2" charset="-122"/>
                <a:ea typeface="宋体" panose="02010600030101010101" pitchFamily="2" charset="-122"/>
              </a:rPr>
              <a:t>C.①③④	D.②③④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9828530" y="1702435"/>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pic>
        <p:nvPicPr>
          <p:cNvPr id="254" name="x143.jpg" descr="id:2147503819;FounderCES"/>
          <p:cNvPicPr>
            <a:picLocks noChangeAspect="1"/>
          </p:cNvPicPr>
          <p:nvPr/>
        </p:nvPicPr>
        <p:blipFill>
          <a:blip r:embed="rId2"/>
          <a:stretch>
            <a:fillRect/>
          </a:stretch>
        </p:blipFill>
        <p:spPr>
          <a:xfrm>
            <a:off x="6924675" y="2809875"/>
            <a:ext cx="2545080" cy="24930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2155" y="1391920"/>
            <a:ext cx="10904220" cy="4338320"/>
          </a:xfrm>
          <a:prstGeom prst="rect">
            <a:avLst/>
          </a:prstGeom>
          <a:noFill/>
          <a:ln w="9525">
            <a:noFill/>
          </a:ln>
        </p:spPr>
        <p:txBody>
          <a:bodyPr wrap="square">
            <a:spAutoFit/>
          </a:bodyPr>
          <a:lstStyle/>
          <a:p>
            <a:pPr indent="0" algn="l" fontAlgn="auto">
              <a:lnSpc>
                <a:spcPct val="150000"/>
              </a:lnSpc>
            </a:pPr>
            <a:r>
              <a:rPr sz="2400" b="1" dirty="0">
                <a:latin typeface="宋体" panose="02010600030101010101" pitchFamily="2" charset="-122"/>
                <a:ea typeface="宋体" panose="02010600030101010101" pitchFamily="2" charset="-122"/>
              </a:rPr>
              <a:t>7.</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2021·万唯模拟</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“十三五”时期，我国取得了全方位、开创性历史成就，为开启全面建设社会主义现代化国家新征程奠定了坚实基础。下列内容能够印证这一观点的是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indent="0" algn="l" fontAlgn="auto">
              <a:lnSpc>
                <a:spcPct val="150000"/>
              </a:lnSpc>
            </a:pPr>
            <a:r>
              <a:rPr sz="2400" b="1" dirty="0">
                <a:latin typeface="宋体" panose="02010600030101010101" pitchFamily="2" charset="-122"/>
                <a:ea typeface="宋体" panose="02010600030101010101" pitchFamily="2" charset="-122"/>
              </a:rPr>
              <a:t>①生产总值首超百万亿　②通过“十四五”规划</a:t>
            </a:r>
          </a:p>
          <a:p>
            <a:pPr indent="0" algn="l" fontAlgn="auto">
              <a:lnSpc>
                <a:spcPct val="150000"/>
              </a:lnSpc>
            </a:pPr>
            <a:r>
              <a:rPr sz="2400" b="1" dirty="0">
                <a:latin typeface="宋体" panose="02010600030101010101" pitchFamily="2" charset="-122"/>
                <a:ea typeface="宋体" panose="02010600030101010101" pitchFamily="2" charset="-122"/>
              </a:rPr>
              <a:t>③嫦娥五号月球挖土　④联合国成立75周年</a:t>
            </a:r>
          </a:p>
          <a:p>
            <a:pPr indent="0" algn="l" fontAlgn="auto">
              <a:lnSpc>
                <a:spcPct val="150000"/>
              </a:lnSpc>
            </a:pPr>
            <a:r>
              <a:rPr sz="2400" b="1" dirty="0">
                <a:latin typeface="宋体" panose="02010600030101010101" pitchFamily="2" charset="-122"/>
                <a:ea typeface="宋体" panose="02010600030101010101" pitchFamily="2" charset="-122"/>
              </a:rPr>
              <a:t>A.①② 　　　 B.③④</a:t>
            </a:r>
          </a:p>
          <a:p>
            <a:pPr indent="0" algn="l" fontAlgn="auto">
              <a:lnSpc>
                <a:spcPct val="150000"/>
              </a:lnSpc>
            </a:pPr>
            <a:r>
              <a:rPr sz="2400" b="1" dirty="0">
                <a:latin typeface="宋体" panose="02010600030101010101" pitchFamily="2" charset="-122"/>
                <a:ea typeface="宋体" panose="02010600030101010101" pitchFamily="2" charset="-122"/>
              </a:rPr>
              <a:t>C.①②③ 　	  D.①②④</a:t>
            </a:r>
          </a:p>
          <a:p>
            <a:endParaRPr sz="2400" dirty="0">
              <a:latin typeface="宋体" panose="02010600030101010101" pitchFamily="2" charset="-122"/>
              <a:ea typeface="宋体" panose="02010600030101010101" pitchFamily="2" charset="-122"/>
            </a:endParaRPr>
          </a:p>
        </p:txBody>
      </p:sp>
      <p:sp>
        <p:nvSpPr>
          <p:cNvPr id="10" name="矩形 9"/>
          <p:cNvSpPr/>
          <p:nvPr/>
        </p:nvSpPr>
        <p:spPr>
          <a:xfrm rot="10800000" flipH="1" flipV="1">
            <a:off x="3098800" y="2657475"/>
            <a:ext cx="51689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6420" y="1428115"/>
            <a:ext cx="11108055" cy="3969385"/>
          </a:xfrm>
          <a:prstGeom prst="rect">
            <a:avLst/>
          </a:prstGeom>
          <a:noFill/>
          <a:ln w="9525">
            <a:noFill/>
          </a:ln>
        </p:spPr>
        <p:txBody>
          <a:bodyPr wrap="square">
            <a:spAutoFit/>
          </a:bodyPr>
          <a:lstStyle/>
          <a:p>
            <a:pPr algn="l">
              <a:lnSpc>
                <a:spcPct val="150000"/>
              </a:lnSpc>
            </a:pPr>
            <a:r>
              <a:rPr sz="2400" b="1" dirty="0">
                <a:latin typeface="宋体" panose="02010600030101010101" pitchFamily="2" charset="-122"/>
                <a:ea typeface="宋体" panose="02010600030101010101" pitchFamily="2" charset="-122"/>
              </a:rPr>
              <a:t>2.宝宝的玩具重新焕发光彩，用过的相机成了他人的新宠……从传统的跳蚤市场、二手回收商，到网络论坛、社区的广告帖，再到移动互联网时代的分类信息、电商平台，二手交易促进了物尽其用，减少了资源闲置。这表明</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pPr>
            <a:r>
              <a:rPr sz="2400" b="1" dirty="0">
                <a:latin typeface="宋体" panose="02010600030101010101" pitchFamily="2" charset="-122"/>
                <a:ea typeface="宋体" panose="02010600030101010101" pitchFamily="2" charset="-122"/>
              </a:rPr>
              <a:t>①二手交易有利于节约资源　②科技便利了人们的生活　③社会发展日新月异　④人民的美好生活需要还没有得到满足</a:t>
            </a:r>
          </a:p>
          <a:p>
            <a:pPr algn="l">
              <a:lnSpc>
                <a:spcPct val="150000"/>
              </a:lnSpc>
            </a:pPr>
            <a:r>
              <a:rPr sz="2400" b="1" dirty="0">
                <a:latin typeface="宋体" panose="02010600030101010101" pitchFamily="2" charset="-122"/>
                <a:ea typeface="宋体" panose="02010600030101010101" pitchFamily="2" charset="-122"/>
              </a:rPr>
              <a:t>A.①②③	B.①②④</a:t>
            </a:r>
          </a:p>
          <a:p>
            <a:pPr algn="l">
              <a:lnSpc>
                <a:spcPct val="150000"/>
              </a:lnSpc>
            </a:pPr>
            <a:r>
              <a:rPr sz="2400" b="1" dirty="0">
                <a:latin typeface="宋体" panose="02010600030101010101" pitchFamily="2" charset="-122"/>
                <a:ea typeface="宋体" panose="02010600030101010101" pitchFamily="2" charset="-122"/>
              </a:rPr>
              <a:t>C.①②	D.①②③④</a:t>
            </a:r>
          </a:p>
        </p:txBody>
      </p:sp>
      <p:sp>
        <p:nvSpPr>
          <p:cNvPr id="8" name="矩形 7"/>
          <p:cNvSpPr/>
          <p:nvPr/>
        </p:nvSpPr>
        <p:spPr>
          <a:xfrm>
            <a:off x="9338945" y="2693670"/>
            <a:ext cx="434975"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A</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2808</Words>
  <Application>WPS 演示</Application>
  <PresentationFormat>自定义</PresentationFormat>
  <Paragraphs>589</Paragraphs>
  <Slides>89</Slides>
  <Notes>2</Notes>
  <HiddenSlides>0</HiddenSlides>
  <MMClips>0</MMClips>
  <ScaleCrop>false</ScaleCrop>
  <HeadingPairs>
    <vt:vector size="4" baseType="variant">
      <vt:variant>
        <vt:lpstr>主题</vt:lpstr>
      </vt:variant>
      <vt:variant>
        <vt:i4>5</vt:i4>
      </vt:variant>
      <vt:variant>
        <vt:lpstr>幻灯片标题</vt:lpstr>
      </vt:variant>
      <vt:variant>
        <vt:i4>89</vt:i4>
      </vt:variant>
    </vt:vector>
  </HeadingPairs>
  <TitlesOfParts>
    <vt:vector size="94"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1127</cp:revision>
  <dcterms:created xsi:type="dcterms:W3CDTF">2020-07-19T08:35:00Z</dcterms:created>
  <dcterms:modified xsi:type="dcterms:W3CDTF">2022-02-25T14:18:21Z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