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tags/tag140.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Layouts/slideLayout65.xml" ContentType="application/vnd.openxmlformats-officedocument.presentationml.slideLayout+xml"/>
  <Override PartName="/ppt/slides/slide33.xml" ContentType="application/vnd.openxmlformats-officedocument.presentationml.slide+xml"/>
  <Override PartName="/ppt/slides/slide44.xml" ContentType="application/vnd.openxmlformats-officedocument.presentationml.slide+xml"/>
  <Override PartName="/ppt/slideLayouts/slideLayout43.xml" ContentType="application/vnd.openxmlformats-officedocument.presentationml.slideLayout+xml"/>
  <Override PartName="/ppt/tags/tag68.xml" ContentType="application/vnd.openxmlformats-officedocument.presentationml.tags+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tags/tag57.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Masters/slideMaster5.xml" ContentType="application/vnd.openxmlformats-officedocument.presentationml.slideMaster+xml"/>
  <Override PartName="/ppt/slides/slide49.xml" ContentType="application/vnd.openxmlformats-officedocument.presentationml.slide+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ppt/slides/slide38.xml" ContentType="application/vnd.openxmlformats-officedocument.presentationml.slide+xml"/>
  <Override PartName="/ppt/slideLayouts/slideLayout48.xml" ContentType="application/vnd.openxmlformats-officedocument.presentationml.slideLayout+xml"/>
  <Override PartName="/ppt/tags/tag131.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slideLayouts/slideLayout44.xml" ContentType="application/vnd.openxmlformats-officedocument.presentationml.slideLayout+xml"/>
  <Override PartName="/ppt/tags/tag69.xml" ContentType="application/vnd.openxmlformats-officedocument.presentationml.tags+xml"/>
  <Override PartName="/ppt/tags/tag87.xml" ContentType="application/vnd.openxmlformats-officedocument.presentationml.tags+xml"/>
  <Override PartName="/ppt/slideLayouts/slideLayout62.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slideLayouts/slideLayout40.xml" ContentType="application/vnd.openxmlformats-officedocument.presentationml.slideLayout+xml"/>
  <Override PartName="/ppt/tags/tag65.xml" ContentType="application/vnd.openxmlformats-officedocument.presentationml.tags+xml"/>
  <Override PartName="/ppt/tags/tag83.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slideMasters/slideMaster6.xml" ContentType="application/vnd.openxmlformats-officedocument.presentationml.slideMaster+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heme/theme8.xml" ContentType="application/vnd.openxmlformats-officedocument.theme+xml"/>
  <Override PartName="/ppt/tags/tag136.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ags/tag7.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03.xml" ContentType="application/vnd.openxmlformats-officedocument.presentationml.tags+xml"/>
  <Override PartName="/ppt/slideLayouts/slideLayout67.xml" ContentType="application/vnd.openxmlformats-officedocument.presentationml.slideLayout+xml"/>
  <Override PartName="/ppt/tags/tag132.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slideLayouts/slideLayout63.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slideLayouts/slideLayout41.xml" ContentType="application/vnd.openxmlformats-officedocument.presentationml.slideLayout+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slideLayouts/slideLayout68.xml" ContentType="application/vnd.openxmlformats-officedocument.presentationml.slideLayout+xml"/>
  <Override PartName="/ppt/tags/tag133.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slideLayouts/slideLayout64.xml" ContentType="application/vnd.openxmlformats-officedocument.presentationml.slideLayout+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slideLayouts/slideLayout42.xml" ContentType="application/vnd.openxmlformats-officedocument.presentationml.slideLayout+xml"/>
  <Override PartName="/ppt/tags/tag67.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45.xml" ContentType="application/vnd.openxmlformats-officedocument.presentationml.tags+xml"/>
  <Override PartName="/ppt/tags/tag9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slideLayouts/slideLayout69.xml" ContentType="application/vnd.openxmlformats-officedocument.presentationml.slideLayout+xml"/>
  <Override PartName="/ppt/theme/theme6.xml" ContentType="application/vnd.openxmlformats-officedocument.theme+xml"/>
  <Override PartName="/ppt/slides/slide48.xml" ContentType="application/vnd.openxmlformats-officedocument.presentationml.slide+xml"/>
  <Override PartName="/ppt/slideLayouts/slideLayout58.xml" ContentType="application/vnd.openxmlformats-officedocument.presentationml.slideLayout+xml"/>
  <Override PartName="/ppt/tags/tag141.xml" ContentType="application/vnd.openxmlformats-officedocument.presentationml.tags+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72.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slides/slide40.xml" ContentType="application/vnd.openxmlformats-officedocument.presentationml.slide+xml"/>
  <Override PartName="/ppt/tags/tag17.xml" ContentType="application/vnd.openxmlformats-officedocument.presentationml.tags+xml"/>
  <Override PartName="/ppt/slideLayouts/slideLayout50.xml" ContentType="application/vnd.openxmlformats-officedocument.presentationml.slideLayout+xml"/>
  <Override PartName="/ppt/tags/tag64.xml" ContentType="application/vnd.openxmlformats-officedocument.presentationml.tags+xml"/>
  <Override PartName="/ppt/tags/tag5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Layouts/slideLayout6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714" r:id="rId2"/>
    <p:sldMasterId id="2147483666" r:id="rId3"/>
    <p:sldMasterId id="2147483678" r:id="rId4"/>
    <p:sldMasterId id="2147483690" r:id="rId5"/>
    <p:sldMasterId id="2147483702" r:id="rId6"/>
  </p:sldMasterIdLst>
  <p:notesMasterIdLst>
    <p:notesMasterId r:id="rId56"/>
  </p:notesMasterIdLst>
  <p:handoutMasterIdLst>
    <p:handoutMasterId r:id="rId57"/>
  </p:handoutMasterIdLst>
  <p:sldIdLst>
    <p:sldId id="331" r:id="rId7"/>
    <p:sldId id="333" r:id="rId8"/>
    <p:sldId id="334" r:id="rId9"/>
    <p:sldId id="353" r:id="rId10"/>
    <p:sldId id="354" r:id="rId11"/>
    <p:sldId id="335" r:id="rId12"/>
    <p:sldId id="355" r:id="rId13"/>
    <p:sldId id="357" r:id="rId14"/>
    <p:sldId id="358" r:id="rId15"/>
    <p:sldId id="359" r:id="rId16"/>
    <p:sldId id="360" r:id="rId17"/>
    <p:sldId id="362" r:id="rId18"/>
    <p:sldId id="361" r:id="rId19"/>
    <p:sldId id="363" r:id="rId20"/>
    <p:sldId id="365" r:id="rId21"/>
    <p:sldId id="364" r:id="rId22"/>
    <p:sldId id="366" r:id="rId23"/>
    <p:sldId id="369" r:id="rId24"/>
    <p:sldId id="278" r:id="rId25"/>
    <p:sldId id="272" r:id="rId26"/>
    <p:sldId id="370" r:id="rId27"/>
    <p:sldId id="372" r:id="rId28"/>
    <p:sldId id="375" r:id="rId29"/>
    <p:sldId id="374" r:id="rId30"/>
    <p:sldId id="373" r:id="rId31"/>
    <p:sldId id="376" r:id="rId32"/>
    <p:sldId id="378" r:id="rId33"/>
    <p:sldId id="380" r:id="rId34"/>
    <p:sldId id="379" r:id="rId35"/>
    <p:sldId id="381" r:id="rId36"/>
    <p:sldId id="382" r:id="rId37"/>
    <p:sldId id="384" r:id="rId38"/>
    <p:sldId id="385" r:id="rId39"/>
    <p:sldId id="386" r:id="rId40"/>
    <p:sldId id="391" r:id="rId41"/>
    <p:sldId id="388" r:id="rId42"/>
    <p:sldId id="389" r:id="rId43"/>
    <p:sldId id="387" r:id="rId44"/>
    <p:sldId id="390" r:id="rId45"/>
    <p:sldId id="290" r:id="rId46"/>
    <p:sldId id="392" r:id="rId47"/>
    <p:sldId id="399" r:id="rId48"/>
    <p:sldId id="398" r:id="rId49"/>
    <p:sldId id="397" r:id="rId50"/>
    <p:sldId id="396" r:id="rId51"/>
    <p:sldId id="394" r:id="rId52"/>
    <p:sldId id="273" r:id="rId53"/>
    <p:sldId id="401" r:id="rId54"/>
    <p:sldId id="402" r:id="rId5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1179"/>
    <p:restoredTop sz="94617"/>
  </p:normalViewPr>
  <p:slideViewPr>
    <p:cSldViewPr snapToGrid="0">
      <p:cViewPr varScale="1">
        <p:scale>
          <a:sx n="62" d="100"/>
          <a:sy n="62" d="100"/>
        </p:scale>
        <p:origin x="-592"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68" d="100"/>
          <a:sy n="68" d="100"/>
        </p:scale>
        <p:origin x="-2856"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slide" Target="slides/slide48.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handoutMaster" Target="handoutMasters/handoutMaster1.xml"/><Relationship Id="rId61"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notesMaster" Target="notesMasters/notesMaster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 xmlns:p14="http://schemas.microsoft.com/office/powerpoint/2010/main" val="27106226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 xmlns:p14="http://schemas.microsoft.com/office/powerpoint/2010/main" val="32775493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1</a:t>
            </a:fld>
            <a:endParaRPr lang="zh-CN" altLang="en-US"/>
          </a:p>
        </p:txBody>
      </p:sp>
    </p:spTree>
    <p:extLst>
      <p:ext uri="{BB962C8B-B14F-4D97-AF65-F5344CB8AC3E}">
        <p14:creationId xmlns="" xmlns:p14="http://schemas.microsoft.com/office/powerpoint/2010/main" val="36734628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11</a:t>
            </a:fld>
            <a:endParaRPr lang="zh-CN" altLang="en-US"/>
          </a:p>
        </p:txBody>
      </p:sp>
    </p:spTree>
    <p:extLst>
      <p:ext uri="{BB962C8B-B14F-4D97-AF65-F5344CB8AC3E}">
        <p14:creationId xmlns="" xmlns:p14="http://schemas.microsoft.com/office/powerpoint/2010/main" val="15182599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43</a:t>
            </a:fld>
            <a:endParaRPr lang="zh-CN" altLang="en-US"/>
          </a:p>
        </p:txBody>
      </p:sp>
    </p:spTree>
    <p:extLst>
      <p:ext uri="{BB962C8B-B14F-4D97-AF65-F5344CB8AC3E}">
        <p14:creationId xmlns="" xmlns:p14="http://schemas.microsoft.com/office/powerpoint/2010/main" val="37780557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3.xml"/><Relationship Id="rId5" Type="http://schemas.openxmlformats.org/officeDocument/2006/relationships/tags" Target="../tags/tag11.xml"/><Relationship Id="rId4" Type="http://schemas.openxmlformats.org/officeDocument/2006/relationships/tags" Target="../tags/tag10.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3.xml"/><Relationship Id="rId5" Type="http://schemas.openxmlformats.org/officeDocument/2006/relationships/tags" Target="../tags/tag16.xml"/><Relationship Id="rId4" Type="http://schemas.openxmlformats.org/officeDocument/2006/relationships/tags" Target="../tags/tag15.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3.xml"/><Relationship Id="rId5" Type="http://schemas.openxmlformats.org/officeDocument/2006/relationships/tags" Target="../tags/tag21.xml"/><Relationship Id="rId4" Type="http://schemas.openxmlformats.org/officeDocument/2006/relationships/tags" Target="../tags/tag20.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3.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3.xml"/><Relationship Id="rId4" Type="http://schemas.openxmlformats.org/officeDocument/2006/relationships/tags" Target="../tags/tag39.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3.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3.xml"/><Relationship Id="rId5" Type="http://schemas.openxmlformats.org/officeDocument/2006/relationships/tags" Target="../tags/tag53.xml"/><Relationship Id="rId4" Type="http://schemas.openxmlformats.org/officeDocument/2006/relationships/tags" Target="../tags/tag52.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3.xml"/><Relationship Id="rId4" Type="http://schemas.openxmlformats.org/officeDocument/2006/relationships/tags" Target="../tags/tag57.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3.xml"/><Relationship Id="rId5" Type="http://schemas.openxmlformats.org/officeDocument/2006/relationships/tags" Target="../tags/tag62.xml"/><Relationship Id="rId4" Type="http://schemas.openxmlformats.org/officeDocument/2006/relationships/tags" Target="../tags/tag6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4.xml"/><Relationship Id="rId5" Type="http://schemas.openxmlformats.org/officeDocument/2006/relationships/tags" Target="../tags/tag73.xml"/><Relationship Id="rId4" Type="http://schemas.openxmlformats.org/officeDocument/2006/relationships/tags" Target="../tags/tag72.xml"/></Relationships>
</file>

<file path=ppt/slideLayouts/_rels/slideLayout41.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4.xml"/><Relationship Id="rId5" Type="http://schemas.openxmlformats.org/officeDocument/2006/relationships/tags" Target="../tags/tag78.xml"/><Relationship Id="rId4" Type="http://schemas.openxmlformats.org/officeDocument/2006/relationships/tags" Target="../tags/tag77.xml"/></Relationships>
</file>

<file path=ppt/slideLayouts/_rels/slideLayout42.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4.xml"/><Relationship Id="rId5" Type="http://schemas.openxmlformats.org/officeDocument/2006/relationships/tags" Target="../tags/tag83.xml"/><Relationship Id="rId4" Type="http://schemas.openxmlformats.org/officeDocument/2006/relationships/tags" Target="../tags/tag82.xm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slideMaster" Target="../slideMasters/slideMaster4.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4.xml"/><Relationship Id="rId4" Type="http://schemas.openxmlformats.org/officeDocument/2006/relationships/tags" Target="../tags/tag101.xml"/></Relationships>
</file>

<file path=ppt/slideLayouts/_rels/slideLayout46.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Master" Target="../slideMasters/slideMaster4.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Layouts/_rels/slideLayout48.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4.xml"/><Relationship Id="rId5" Type="http://schemas.openxmlformats.org/officeDocument/2006/relationships/tags" Target="../tags/tag115.xml"/><Relationship Id="rId4" Type="http://schemas.openxmlformats.org/officeDocument/2006/relationships/tags" Target="../tags/tag114.xml"/></Relationships>
</file>

<file path=ppt/slideLayouts/_rels/slideLayout49.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4.xml"/><Relationship Id="rId4" Type="http://schemas.openxmlformats.org/officeDocument/2006/relationships/tags" Target="../tags/tag11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4.xml"/><Relationship Id="rId5" Type="http://schemas.openxmlformats.org/officeDocument/2006/relationships/tags" Target="../tags/tag124.xml"/><Relationship Id="rId4" Type="http://schemas.openxmlformats.org/officeDocument/2006/relationships/tags" Target="../tags/tag12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第一</a:t>
            </a:r>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体会生命价值，保持乐观心态</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知识清单</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第一</a:t>
            </a:r>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体会生命价值，保持乐观心态</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拓展提升</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528A924-F647-47BC-A900-67EECC6EB36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BFA05B-12B6-48BF-848B-4D9DF0E3F403}" type="slidenum">
              <a:rPr lang="zh-CN" altLang="en-US" smtClean="0"/>
              <a:pPr/>
              <a:t>‹#›</a:t>
            </a:fld>
            <a:endParaRPr lang="zh-CN" altLang="en-US"/>
          </a:p>
        </p:txBody>
      </p:sp>
    </p:spTree>
    <p:extLst>
      <p:ext uri="{BB962C8B-B14F-4D97-AF65-F5344CB8AC3E}">
        <p14:creationId xmlns="" xmlns:p14="http://schemas.microsoft.com/office/powerpoint/2010/main" val="3045622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528A924-F647-47BC-A900-67EECC6EB36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BFA05B-12B6-48BF-848B-4D9DF0E3F403}" type="slidenum">
              <a:rPr lang="zh-CN" altLang="en-US" smtClean="0"/>
              <a:pPr/>
              <a:t>‹#›</a:t>
            </a:fld>
            <a:endParaRPr lang="zh-CN" altLang="en-US"/>
          </a:p>
        </p:txBody>
      </p:sp>
    </p:spTree>
    <p:extLst>
      <p:ext uri="{BB962C8B-B14F-4D97-AF65-F5344CB8AC3E}">
        <p14:creationId xmlns="" xmlns:p14="http://schemas.microsoft.com/office/powerpoint/2010/main" val="1309171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528A924-F647-47BC-A900-67EECC6EB36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BFA05B-12B6-48BF-848B-4D9DF0E3F403}" type="slidenum">
              <a:rPr lang="zh-CN" altLang="en-US" smtClean="0"/>
              <a:pPr/>
              <a:t>‹#›</a:t>
            </a:fld>
            <a:endParaRPr lang="zh-CN" altLang="en-US"/>
          </a:p>
        </p:txBody>
      </p:sp>
    </p:spTree>
    <p:extLst>
      <p:ext uri="{BB962C8B-B14F-4D97-AF65-F5344CB8AC3E}">
        <p14:creationId xmlns="" xmlns:p14="http://schemas.microsoft.com/office/powerpoint/2010/main" val="1755862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528A924-F647-47BC-A900-67EECC6EB36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2BFA05B-12B6-48BF-848B-4D9DF0E3F403}" type="slidenum">
              <a:rPr lang="zh-CN" altLang="en-US" smtClean="0"/>
              <a:pPr/>
              <a:t>‹#›</a:t>
            </a:fld>
            <a:endParaRPr lang="zh-CN" altLang="en-US"/>
          </a:p>
        </p:txBody>
      </p:sp>
    </p:spTree>
    <p:extLst>
      <p:ext uri="{BB962C8B-B14F-4D97-AF65-F5344CB8AC3E}">
        <p14:creationId xmlns="" xmlns:p14="http://schemas.microsoft.com/office/powerpoint/2010/main" val="11089698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528A924-F647-47BC-A900-67EECC6EB365}"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2BFA05B-12B6-48BF-848B-4D9DF0E3F403}" type="slidenum">
              <a:rPr lang="zh-CN" altLang="en-US" smtClean="0"/>
              <a:pPr/>
              <a:t>‹#›</a:t>
            </a:fld>
            <a:endParaRPr lang="zh-CN" altLang="en-US"/>
          </a:p>
        </p:txBody>
      </p:sp>
    </p:spTree>
    <p:extLst>
      <p:ext uri="{BB962C8B-B14F-4D97-AF65-F5344CB8AC3E}">
        <p14:creationId xmlns="" xmlns:p14="http://schemas.microsoft.com/office/powerpoint/2010/main" val="25644523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528A924-F647-47BC-A900-67EECC6EB365}"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2BFA05B-12B6-48BF-848B-4D9DF0E3F403}" type="slidenum">
              <a:rPr lang="zh-CN" altLang="en-US" smtClean="0"/>
              <a:pPr/>
              <a:t>‹#›</a:t>
            </a:fld>
            <a:endParaRPr lang="zh-CN" altLang="en-US"/>
          </a:p>
        </p:txBody>
      </p:sp>
    </p:spTree>
    <p:extLst>
      <p:ext uri="{BB962C8B-B14F-4D97-AF65-F5344CB8AC3E}">
        <p14:creationId xmlns="" xmlns:p14="http://schemas.microsoft.com/office/powerpoint/2010/main" val="18880438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528A924-F647-47BC-A900-67EECC6EB365}"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2BFA05B-12B6-48BF-848B-4D9DF0E3F403}" type="slidenum">
              <a:rPr lang="zh-CN" altLang="en-US" smtClean="0"/>
              <a:pPr/>
              <a:t>‹#›</a:t>
            </a:fld>
            <a:endParaRPr lang="zh-CN" altLang="en-US"/>
          </a:p>
        </p:txBody>
      </p:sp>
    </p:spTree>
    <p:extLst>
      <p:ext uri="{BB962C8B-B14F-4D97-AF65-F5344CB8AC3E}">
        <p14:creationId xmlns="" xmlns:p14="http://schemas.microsoft.com/office/powerpoint/2010/main" val="25683761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528A924-F647-47BC-A900-67EECC6EB36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2BFA05B-12B6-48BF-848B-4D9DF0E3F403}" type="slidenum">
              <a:rPr lang="zh-CN" altLang="en-US" smtClean="0"/>
              <a:pPr/>
              <a:t>‹#›</a:t>
            </a:fld>
            <a:endParaRPr lang="zh-CN" altLang="en-US"/>
          </a:p>
        </p:txBody>
      </p:sp>
    </p:spTree>
    <p:extLst>
      <p:ext uri="{BB962C8B-B14F-4D97-AF65-F5344CB8AC3E}">
        <p14:creationId xmlns="" xmlns:p14="http://schemas.microsoft.com/office/powerpoint/2010/main" val="268972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528A924-F647-47BC-A900-67EECC6EB36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2BFA05B-12B6-48BF-848B-4D9DF0E3F403}" type="slidenum">
              <a:rPr lang="zh-CN" altLang="en-US" smtClean="0"/>
              <a:pPr/>
              <a:t>‹#›</a:t>
            </a:fld>
            <a:endParaRPr lang="zh-CN" altLang="en-US"/>
          </a:p>
        </p:txBody>
      </p:sp>
    </p:spTree>
    <p:extLst>
      <p:ext uri="{BB962C8B-B14F-4D97-AF65-F5344CB8AC3E}">
        <p14:creationId xmlns="" xmlns:p14="http://schemas.microsoft.com/office/powerpoint/2010/main" val="36308884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528A924-F647-47BC-A900-67EECC6EB36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BFA05B-12B6-48BF-848B-4D9DF0E3F403}" type="slidenum">
              <a:rPr lang="zh-CN" altLang="en-US" smtClean="0"/>
              <a:pPr/>
              <a:t>‹#›</a:t>
            </a:fld>
            <a:endParaRPr lang="zh-CN" altLang="en-US"/>
          </a:p>
        </p:txBody>
      </p:sp>
    </p:spTree>
    <p:extLst>
      <p:ext uri="{BB962C8B-B14F-4D97-AF65-F5344CB8AC3E}">
        <p14:creationId xmlns="" xmlns:p14="http://schemas.microsoft.com/office/powerpoint/2010/main" val="11280337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528A924-F647-47BC-A900-67EECC6EB36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BFA05B-12B6-48BF-848B-4D9DF0E3F403}" type="slidenum">
              <a:rPr lang="zh-CN" altLang="en-US" smtClean="0"/>
              <a:pPr/>
              <a:t>‹#›</a:t>
            </a:fld>
            <a:endParaRPr lang="zh-CN" altLang="en-US"/>
          </a:p>
        </p:txBody>
      </p:sp>
    </p:spTree>
    <p:extLst>
      <p:ext uri="{BB962C8B-B14F-4D97-AF65-F5344CB8AC3E}">
        <p14:creationId xmlns="" xmlns:p14="http://schemas.microsoft.com/office/powerpoint/2010/main" val="26331316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第一讲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体会生命价值，保持乐观心态</a:t>
            </a:r>
            <a:endParaRPr kumimoji="1" lang="zh-CN" altLang="en-US"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格式1">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第一</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体会生命价值，保持乐观心态</a:t>
            </a:r>
            <a:r>
              <a:rPr lang="en-US" altLang="zh-CN" sz="28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考情分析</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第一</a:t>
            </a:r>
            <a:r>
              <a:rPr lang="zh-CN" altLang="en-US" sz="32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体会生命价值，保持乐观心态</a:t>
            </a:r>
            <a:r>
              <a:rPr lang="en-US" altLang="zh-CN" sz="32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真题试做</a:t>
            </a:r>
            <a:endParaRPr kumimoji="1" lang="zh-CN" altLang="en-US"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5.xml"/><Relationship Id="rId2" Type="http://schemas.openxmlformats.org/officeDocument/2006/relationships/slideLayout" Target="../slideLayouts/slideLayout30.xml"/><Relationship Id="rId16" Type="http://schemas.openxmlformats.org/officeDocument/2006/relationships/tags" Target="../tags/tag4.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17" Type="http://schemas.openxmlformats.org/officeDocument/2006/relationships/tags" Target="../tags/tag67.xml"/><Relationship Id="rId2" Type="http://schemas.openxmlformats.org/officeDocument/2006/relationships/slideLayout" Target="../slideLayouts/slideLayout41.xml"/><Relationship Id="rId16" Type="http://schemas.openxmlformats.org/officeDocument/2006/relationships/tags" Target="../tags/tag66.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tags" Target="../tags/tag65.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tags" Target="../tags/tag6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theme" Target="../theme/theme6.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58" r:id="rId11"/>
    <p:sldLayoutId id="2147483659" r:id="rId12"/>
    <p:sldLayoutId id="2147483661" r:id="rId13"/>
    <p:sldLayoutId id="2147483662" r:id="rId14"/>
    <p:sldLayoutId id="2147483663" r:id="rId15"/>
    <p:sldLayoutId id="2147483664" r:id="rId16"/>
    <p:sldLayoutId id="2147483665" r:id="rId1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28A924-F647-47BC-A900-67EECC6EB365}" type="datetimeFigureOut">
              <a:rPr lang="zh-CN" altLang="en-US" smtClean="0"/>
              <a:pPr/>
              <a:t>2022/2/25</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BFA05B-12B6-48BF-848B-4D9DF0E3F403}" type="slidenum">
              <a:rPr lang="zh-CN" altLang="en-US" smtClean="0"/>
              <a:pPr/>
              <a:t>‹#›</a:t>
            </a:fld>
            <a:endParaRPr lang="zh-CN" altLang="en-US"/>
          </a:p>
        </p:txBody>
      </p:sp>
    </p:spTree>
    <p:extLst>
      <p:ext uri="{BB962C8B-B14F-4D97-AF65-F5344CB8AC3E}">
        <p14:creationId xmlns="" xmlns:p14="http://schemas.microsoft.com/office/powerpoint/2010/main" val="1218336061"/>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2.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 Target="slide19.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 Target="slide6.xml"/><Relationship Id="rId5" Type="http://schemas.openxmlformats.org/officeDocument/2006/relationships/tags" Target="../tags/tag129.xml"/><Relationship Id="rId10" Type="http://schemas.openxmlformats.org/officeDocument/2006/relationships/notesSlide" Target="../notesSlides/notesSlide1.xml"/><Relationship Id="rId4" Type="http://schemas.openxmlformats.org/officeDocument/2006/relationships/tags" Target="../tags/tag128.xml"/><Relationship Id="rId9" Type="http://schemas.openxmlformats.org/officeDocument/2006/relationships/slideLayout" Target="../slideLayouts/slideLayout57.xml"/><Relationship Id="rId14" Type="http://schemas.openxmlformats.org/officeDocument/2006/relationships/slide" Target="slide4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36.xml"/><Relationship Id="rId1" Type="http://schemas.openxmlformats.org/officeDocument/2006/relationships/tags" Target="../tags/tag135.xml"/><Relationship Id="rId5" Type="http://schemas.openxmlformats.org/officeDocument/2006/relationships/slide" Target="slide6.xml"/><Relationship Id="rId4" Type="http://schemas.openxmlformats.org/officeDocument/2006/relationships/slide" Target="slide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slide" Target="slide6.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slide" Target="slide1.xml"/><Relationship Id="rId5" Type="http://schemas.openxmlformats.org/officeDocument/2006/relationships/image" Target="../media/image2.jpeg"/><Relationship Id="rId4" Type="http://schemas.openxmlformats.org/officeDocument/2006/relationships/notesSlide" Target="../notesSlides/notesSlide2.xml"/></Relationships>
</file>

<file path=ppt/slides/_rels/slide1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3.jpeg"/><Relationship Id="rId1" Type="http://schemas.openxmlformats.org/officeDocument/2006/relationships/slideLayout" Target="../slideLayouts/slideLayout9.xml"/><Relationship Id="rId4" Type="http://schemas.openxmlformats.org/officeDocument/2006/relationships/slide" Target="slide6.xml"/></Relationships>
</file>

<file path=ppt/slides/_rels/slide1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4.jpeg"/><Relationship Id="rId1" Type="http://schemas.openxmlformats.org/officeDocument/2006/relationships/slideLayout" Target="../slideLayouts/slideLayout9.xml"/><Relationship Id="rId4" Type="http://schemas.openxmlformats.org/officeDocument/2006/relationships/slide" Target="slide6.xml"/></Relationships>
</file>

<file path=ppt/slides/_rels/slide1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5.jpeg"/><Relationship Id="rId1" Type="http://schemas.openxmlformats.org/officeDocument/2006/relationships/slideLayout" Target="../slideLayouts/slideLayout9.xml"/><Relationship Id="rId4" Type="http://schemas.openxmlformats.org/officeDocument/2006/relationships/slide" Target="slide6.xml"/></Relationships>
</file>

<file path=ppt/slides/_rels/slide1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20.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140.xml"/><Relationship Id="rId1" Type="http://schemas.openxmlformats.org/officeDocument/2006/relationships/tags" Target="../tags/tag139.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142.xml"/><Relationship Id="rId1" Type="http://schemas.openxmlformats.org/officeDocument/2006/relationships/tags" Target="../tags/tag141.xml"/><Relationship Id="rId4" Type="http://schemas.openxmlformats.org/officeDocument/2006/relationships/slide" Target="slide1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9.xml"/><Relationship Id="rId4" Type="http://schemas.openxmlformats.org/officeDocument/2006/relationships/slide" Target="slide10.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34.xml"/><Relationship Id="rId1" Type="http://schemas.openxmlformats.org/officeDocument/2006/relationships/tags" Target="../tags/tag133.xml"/><Relationship Id="rId5" Type="http://schemas.openxmlformats.org/officeDocument/2006/relationships/slide" Target="slide6.xml"/><Relationship Id="rId4" Type="http://schemas.openxmlformats.org/officeDocument/2006/relationships/slide" Target="slide1.xml"/></Relationships>
</file>

<file path=ppt/slides/_rels/slide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1.jpeg"/><Relationship Id="rId1" Type="http://schemas.openxmlformats.org/officeDocument/2006/relationships/slideLayout" Target="../slideLayouts/slideLayout9.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01217" y="3327105"/>
            <a:ext cx="6228000" cy="799200"/>
            <a:chOff x="3027246" y="1986474"/>
            <a:chExt cx="5990707" cy="902160"/>
          </a:xfrm>
        </p:grpSpPr>
        <p:sp>
          <p:nvSpPr>
            <p:cNvPr id="38" name="圆角矩形 6">
              <a:hlinkClick r:id=""/>
            </p:cNvPr>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2</a:t>
              </a:r>
            </a:p>
          </p:txBody>
        </p:sp>
        <p:sp>
          <p:nvSpPr>
            <p:cNvPr id="45" name="文本框 2">
              <a:hlinkClick r:id="rId11" action="ppaction://hlinksldjump"/>
            </p:cNvPr>
            <p:cNvSpPr txBox="1"/>
            <p:nvPr/>
          </p:nvSpPr>
          <p:spPr>
            <a:xfrm>
              <a:off x="4055472" y="1986474"/>
              <a:ext cx="4838313" cy="719826"/>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数据链接  真题试做</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01217" y="4337540"/>
            <a:ext cx="6228000" cy="799200"/>
            <a:chOff x="3043127" y="3212301"/>
            <a:chExt cx="5992288" cy="912996"/>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3</a:t>
              </a:r>
            </a:p>
          </p:txBody>
        </p:sp>
        <p:sp>
          <p:nvSpPr>
            <p:cNvPr id="46" name="文本框 16">
              <a:hlinkClick r:id="rId12" action="ppaction://hlinksldjump"/>
            </p:cNvPr>
            <p:cNvSpPr txBox="1"/>
            <p:nvPr/>
          </p:nvSpPr>
          <p:spPr>
            <a:xfrm>
              <a:off x="4326508" y="3212301"/>
              <a:ext cx="4329600" cy="728472"/>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数据透视  知识清单</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
        <p:nvSpPr>
          <p:cNvPr id="70" name="文本框 5"/>
          <p:cNvSpPr txBox="1"/>
          <p:nvPr/>
        </p:nvSpPr>
        <p:spPr>
          <a:xfrm>
            <a:off x="1575833" y="1083818"/>
            <a:ext cx="10209767" cy="1014730"/>
          </a:xfrm>
          <a:prstGeom prst="rect">
            <a:avLst/>
          </a:prstGeom>
          <a:noFill/>
          <a:ln w="9525">
            <a:noFill/>
          </a:ln>
        </p:spPr>
        <p:txBody>
          <a:bodyPr wrap="square" anchor="t">
            <a:spAutoFit/>
          </a:bodyPr>
          <a:lstStyle/>
          <a:p>
            <a:pPr algn="ctr">
              <a:lnSpc>
                <a:spcPct val="150000"/>
              </a:lnSpc>
            </a:pPr>
            <a:r>
              <a:rPr lang="zh-CN" altLang="en-US" sz="4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第一</a:t>
            </a:r>
            <a:r>
              <a:rPr lang="zh-CN" altLang="en-US" sz="4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讲  体会生命价值，保持乐观心态</a:t>
            </a:r>
            <a:endParaRPr lang="zh-CN" altLang="en-US" sz="40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3027246" y="2191865"/>
            <a:ext cx="6228000" cy="797912"/>
            <a:chOff x="3027246" y="1967738"/>
            <a:chExt cx="5990707" cy="920896"/>
          </a:xfrm>
        </p:grpSpPr>
        <p:sp>
          <p:nvSpPr>
            <p:cNvPr id="5" name="圆角矩形 6">
              <a:hlinkClick r:id=""/>
            </p:cNvPr>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2800" b="1" strike="noStrike" noProof="1">
                  <a:solidFill>
                    <a:schemeClr val="bg1"/>
                  </a:solidFill>
                  <a:latin typeface="FZDaHei-B02" panose="03000509000000000000" pitchFamily="66" charset="-122"/>
                  <a:ea typeface="FZDaHei-B02" panose="03000509000000000000" pitchFamily="66" charset="-122"/>
                </a:rPr>
                <a:t>1</a:t>
              </a:r>
            </a:p>
          </p:txBody>
        </p:sp>
        <p:sp>
          <p:nvSpPr>
            <p:cNvPr id="7" name="文本框 2">
              <a:hlinkClick r:id="rId13" action="ppaction://hlinksldjump"/>
            </p:cNvPr>
            <p:cNvSpPr txBox="1"/>
            <p:nvPr/>
          </p:nvSpPr>
          <p:spPr>
            <a:xfrm>
              <a:off x="4055472" y="1967738"/>
              <a:ext cx="4838313" cy="735961"/>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黑体" panose="02010609060101010101" pitchFamily="49" charset="-122"/>
                  <a:ea typeface="黑体" panose="02010609060101010101" pitchFamily="49" charset="-122"/>
                </a:rPr>
                <a:t>数据纵览  考情分析</a:t>
              </a:r>
            </a:p>
          </p:txBody>
        </p:sp>
        <p:sp>
          <p:nvSpPr>
            <p:cNvPr id="8" name="圆角矩形 7"/>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2967042" y="5411960"/>
            <a:ext cx="6228000" cy="799200"/>
            <a:chOff x="3043127" y="3212301"/>
            <a:chExt cx="5992288" cy="912996"/>
          </a:xfrm>
        </p:grpSpPr>
        <p:sp>
          <p:nvSpPr>
            <p:cNvPr id="10"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12" name="文本框 16">
              <a:hlinkClick r:id="rId14" action="ppaction://hlinksldjump"/>
            </p:cNvPr>
            <p:cNvSpPr txBox="1"/>
            <p:nvPr/>
          </p:nvSpPr>
          <p:spPr>
            <a:xfrm>
              <a:off x="4359499" y="3212301"/>
              <a:ext cx="4329600" cy="843840"/>
            </a:xfrm>
            <a:prstGeom prst="rect">
              <a:avLst/>
            </a:prstGeom>
            <a:noFill/>
            <a:ln w="9525">
              <a:noFill/>
            </a:ln>
          </p:spPr>
          <p:txBody>
            <a:bodyPr wrap="square" anchor="t">
              <a:spAutoFit/>
            </a:bodyPr>
            <a:lstStyle/>
            <a:p>
              <a:pPr>
                <a:lnSpc>
                  <a:spcPct val="150000"/>
                </a:lnSpc>
              </a:pPr>
              <a:r>
                <a:rPr lang="zh-CN" altLang="en-US" sz="2800" b="1" dirty="0" smtClean="0">
                  <a:solidFill>
                    <a:srgbClr val="01B0F0"/>
                  </a:solidFill>
                  <a:latin typeface="黑体" panose="02010609060101010101" pitchFamily="49" charset="-122"/>
                  <a:ea typeface="黑体" panose="02010609060101010101" pitchFamily="49" charset="-122"/>
                  <a:sym typeface="宋体" panose="02010600030101010101" pitchFamily="2" charset="-122"/>
                </a:rPr>
                <a:t>   数据分析  </a:t>
              </a:r>
              <a:r>
                <a:rPr lang="zh-CN" altLang="en-US" sz="2800" b="1" dirty="0">
                  <a:solidFill>
                    <a:srgbClr val="01B0F0"/>
                  </a:solidFill>
                  <a:latin typeface="黑体" panose="02010609060101010101" pitchFamily="49" charset="-122"/>
                  <a:ea typeface="黑体" panose="02010609060101010101" pitchFamily="49" charset="-122"/>
                  <a:sym typeface="宋体" panose="02010600030101010101" pitchFamily="2" charset="-122"/>
                </a:rPr>
                <a:t>拓展提升</a:t>
              </a:r>
            </a:p>
          </p:txBody>
        </p:sp>
        <p:sp>
          <p:nvSpPr>
            <p:cNvPr id="13" name="圆角矩形 1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94168" y="1511902"/>
            <a:ext cx="4410009" cy="627895"/>
            <a:chOff x="1034884" y="629878"/>
            <a:chExt cx="3672165" cy="627895"/>
          </a:xfrm>
        </p:grpSpPr>
        <p:sp>
          <p:nvSpPr>
            <p:cNvPr id="3" name="圆角矩形 6"/>
            <p:cNvSpPr/>
            <p:nvPr>
              <p:custDataLst>
                <p:tags r:id="rId1"/>
              </p:custDataLst>
            </p:nvPr>
          </p:nvSpPr>
          <p:spPr>
            <a:xfrm flipH="1">
              <a:off x="2547180" y="664168"/>
              <a:ext cx="2159869"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珍视生命</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endParaRPr lang="zh-CN" altLang="en-US" sz="2800" b="1" strike="noStrike" noProof="1">
                <a:solidFill>
                  <a:schemeClr val="bg1"/>
                </a:solidFill>
              </a:endParaRPr>
            </a:p>
          </p:txBody>
        </p:sp>
        <p:sp>
          <p:nvSpPr>
            <p:cNvPr id="5" name="圆角矩形 4"/>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6" name="矩形 5"/>
          <p:cNvSpPr/>
          <p:nvPr/>
        </p:nvSpPr>
        <p:spPr>
          <a:xfrm>
            <a:off x="907057" y="2098708"/>
            <a:ext cx="9433565" cy="3621504"/>
          </a:xfrm>
          <a:prstGeom prst="rect">
            <a:avLst/>
          </a:prstGeom>
        </p:spPr>
        <p:txBody>
          <a:bodyPr wrap="square">
            <a:spAutoFit/>
          </a:bodyPr>
          <a:lstStyle/>
          <a:p>
            <a:pPr algn="ctr">
              <a:lnSpc>
                <a:spcPts val="1600"/>
              </a:lnSpc>
              <a:spcAft>
                <a:spcPts val="0"/>
              </a:spcAft>
            </a:pPr>
            <a:endParaRPr lang="zh-CN" altLang="zh-CN" dirty="0">
              <a:solidFill>
                <a:srgbClr val="000000"/>
              </a:solidFill>
              <a:latin typeface="NEU-BZ-S92"/>
              <a:ea typeface="方正书宋_GBK"/>
              <a:cs typeface="Times New Roman"/>
            </a:endParaRPr>
          </a:p>
          <a:p>
            <a:pPr>
              <a:lnSpc>
                <a:spcPct val="150000"/>
              </a:lnSpc>
              <a:spcAft>
                <a:spcPts val="0"/>
              </a:spcAft>
            </a:pPr>
            <a:r>
              <a:rPr lang="en-US" altLang="zh-CN" sz="2400" b="1" dirty="0">
                <a:solidFill>
                  <a:srgbClr val="000000"/>
                </a:solidFill>
                <a:latin typeface="宋体" pitchFamily="2" charset="-122"/>
                <a:ea typeface="宋体" pitchFamily="2" charset="-122"/>
                <a:cs typeface="Times New Roman"/>
              </a:rPr>
              <a:t>3</a:t>
            </a:r>
            <a:r>
              <a:rPr lang="en-US" altLang="zh-CN" sz="2400" b="1" dirty="0" smtClean="0">
                <a:solidFill>
                  <a:srgbClr val="000000"/>
                </a:solidFill>
                <a:latin typeface="宋体" pitchFamily="2" charset="-122"/>
                <a:ea typeface="宋体" pitchFamily="2" charset="-122"/>
                <a:cs typeface="Times New Roman"/>
              </a:rPr>
              <a:t>.</a:t>
            </a:r>
            <a:r>
              <a:rPr lang="zh-CN" altLang="en-US" sz="2400" b="1" dirty="0" smtClean="0">
                <a:solidFill>
                  <a:srgbClr val="000000"/>
                </a:solidFill>
                <a:latin typeface="宋体" pitchFamily="2" charset="-122"/>
                <a:ea typeface="宋体" pitchFamily="2" charset="-122"/>
                <a:cs typeface="Times New Roman"/>
              </a:rPr>
              <a:t>（</a:t>
            </a:r>
            <a:r>
              <a:rPr lang="en-US" altLang="zh-CN" sz="2400" b="1" dirty="0" smtClean="0">
                <a:solidFill>
                  <a:srgbClr val="000000"/>
                </a:solidFill>
                <a:latin typeface="宋体" pitchFamily="2" charset="-122"/>
                <a:ea typeface="宋体" pitchFamily="2" charset="-122"/>
                <a:cs typeface="Times New Roman"/>
              </a:rPr>
              <a:t>2020</a:t>
            </a:r>
            <a:r>
              <a:rPr lang="zh-CN" altLang="zh-CN" sz="2400" b="1" dirty="0">
                <a:solidFill>
                  <a:srgbClr val="000000"/>
                </a:solidFill>
                <a:latin typeface="宋体" pitchFamily="2" charset="-122"/>
                <a:ea typeface="宋体" pitchFamily="2" charset="-122"/>
                <a:cs typeface="Times New Roman"/>
              </a:rPr>
              <a:t>·</a:t>
            </a:r>
            <a:r>
              <a:rPr lang="zh-CN" altLang="zh-CN" sz="2400" b="1" dirty="0" smtClean="0">
                <a:solidFill>
                  <a:srgbClr val="000000"/>
                </a:solidFill>
                <a:latin typeface="宋体" pitchFamily="2" charset="-122"/>
                <a:ea typeface="宋体" pitchFamily="2" charset="-122"/>
                <a:cs typeface="Times New Roman"/>
              </a:rPr>
              <a:t>河北</a:t>
            </a:r>
            <a:r>
              <a:rPr lang="zh-CN" altLang="en-US" sz="2400" b="1" dirty="0" smtClean="0">
                <a:solidFill>
                  <a:srgbClr val="000000"/>
                </a:solidFill>
                <a:latin typeface="宋体" pitchFamily="2" charset="-122"/>
                <a:ea typeface="宋体" pitchFamily="2" charset="-122"/>
                <a:cs typeface="Times New Roman"/>
              </a:rPr>
              <a:t>，</a:t>
            </a:r>
            <a:r>
              <a:rPr lang="en-US" altLang="zh-CN" sz="2400" b="1" dirty="0" smtClean="0">
                <a:solidFill>
                  <a:srgbClr val="000000"/>
                </a:solidFill>
                <a:latin typeface="宋体" pitchFamily="2" charset="-122"/>
                <a:ea typeface="宋体" pitchFamily="2" charset="-122"/>
                <a:cs typeface="Times New Roman"/>
              </a:rPr>
              <a:t>4</a:t>
            </a:r>
            <a:r>
              <a:rPr lang="zh-CN" altLang="en-US" sz="2400" b="1" dirty="0" smtClean="0">
                <a:solidFill>
                  <a:srgbClr val="000000"/>
                </a:solidFill>
                <a:latin typeface="宋体" pitchFamily="2" charset="-122"/>
                <a:ea typeface="宋体" pitchFamily="2" charset="-122"/>
                <a:cs typeface="Times New Roman"/>
              </a:rPr>
              <a:t>，</a:t>
            </a:r>
            <a:r>
              <a:rPr lang="en-US" altLang="zh-CN" sz="2400" b="1" dirty="0" smtClean="0">
                <a:solidFill>
                  <a:srgbClr val="000000"/>
                </a:solidFill>
                <a:latin typeface="宋体" pitchFamily="2" charset="-122"/>
                <a:ea typeface="宋体" pitchFamily="2" charset="-122"/>
                <a:cs typeface="Times New Roman"/>
              </a:rPr>
              <a:t>2</a:t>
            </a:r>
            <a:r>
              <a:rPr lang="zh-CN" altLang="zh-CN" sz="2400" b="1" dirty="0" smtClean="0">
                <a:solidFill>
                  <a:srgbClr val="000000"/>
                </a:solidFill>
                <a:latin typeface="宋体" pitchFamily="2" charset="-122"/>
                <a:ea typeface="宋体" pitchFamily="2" charset="-122"/>
                <a:cs typeface="Times New Roman"/>
              </a:rPr>
              <a:t>分</a:t>
            </a:r>
            <a:r>
              <a:rPr lang="zh-CN" altLang="en-US" sz="2400" b="1" dirty="0" smtClean="0">
                <a:solidFill>
                  <a:srgbClr val="000000"/>
                </a:solidFill>
                <a:latin typeface="宋体" pitchFamily="2" charset="-122"/>
                <a:ea typeface="宋体" pitchFamily="2" charset="-122"/>
                <a:cs typeface="Times New Roman"/>
              </a:rPr>
              <a:t>）</a:t>
            </a:r>
            <a:r>
              <a:rPr lang="en-US" altLang="zh-CN" sz="2400" b="1" dirty="0" smtClean="0">
                <a:solidFill>
                  <a:srgbClr val="000000"/>
                </a:solidFill>
                <a:latin typeface="宋体" pitchFamily="2" charset="-122"/>
                <a:ea typeface="宋体" pitchFamily="2" charset="-122"/>
                <a:cs typeface="Times New Roman"/>
              </a:rPr>
              <a:t> </a:t>
            </a:r>
            <a:r>
              <a:rPr lang="en-US" altLang="zh-CN" sz="2400" b="1" dirty="0">
                <a:solidFill>
                  <a:srgbClr val="000000"/>
                </a:solidFill>
                <a:latin typeface="宋体" pitchFamily="2" charset="-122"/>
                <a:ea typeface="宋体" pitchFamily="2" charset="-122"/>
                <a:cs typeface="Times New Roman"/>
              </a:rPr>
              <a:t>2020</a:t>
            </a:r>
            <a:r>
              <a:rPr lang="zh-CN" altLang="zh-CN" sz="2400" b="1" dirty="0">
                <a:solidFill>
                  <a:srgbClr val="000000"/>
                </a:solidFill>
                <a:latin typeface="宋体" pitchFamily="2" charset="-122"/>
                <a:ea typeface="宋体" pitchFamily="2" charset="-122"/>
                <a:cs typeface="Times New Roman"/>
              </a:rPr>
              <a:t>年的中国抗</a:t>
            </a:r>
            <a:r>
              <a:rPr lang="zh-CN" altLang="zh-CN" sz="2400" b="1" dirty="0" smtClean="0">
                <a:solidFill>
                  <a:srgbClr val="000000"/>
                </a:solidFill>
                <a:latin typeface="宋体" pitchFamily="2" charset="-122"/>
                <a:ea typeface="宋体" pitchFamily="2" charset="-122"/>
                <a:cs typeface="Times New Roman"/>
              </a:rPr>
              <a:t>疫</a:t>
            </a:r>
            <a:r>
              <a:rPr lang="zh-CN" altLang="en-US" sz="2400" b="1" dirty="0" smtClean="0">
                <a:solidFill>
                  <a:srgbClr val="000000"/>
                </a:solidFill>
                <a:latin typeface="宋体" pitchFamily="2" charset="-122"/>
                <a:ea typeface="宋体" pitchFamily="2" charset="-122"/>
                <a:cs typeface="Times New Roman"/>
              </a:rPr>
              <a:t>，</a:t>
            </a:r>
            <a:r>
              <a:rPr lang="zh-CN" altLang="zh-CN" sz="2400" b="1" dirty="0" smtClean="0">
                <a:solidFill>
                  <a:srgbClr val="000000"/>
                </a:solidFill>
                <a:latin typeface="宋体" pitchFamily="2" charset="-122"/>
                <a:ea typeface="宋体" pitchFamily="2" charset="-122"/>
                <a:cs typeface="Times New Roman"/>
              </a:rPr>
              <a:t>在</a:t>
            </a:r>
            <a:r>
              <a:rPr lang="zh-CN" altLang="zh-CN" sz="2400" b="1" dirty="0">
                <a:solidFill>
                  <a:srgbClr val="000000"/>
                </a:solidFill>
                <a:latin typeface="宋体" pitchFamily="2" charset="-122"/>
                <a:ea typeface="宋体" pitchFamily="2" charset="-122"/>
                <a:cs typeface="Times New Roman"/>
              </a:rPr>
              <a:t>中华民族史册、人类发展史册上写下悲壮雄浑的篇章。面对</a:t>
            </a:r>
            <a:r>
              <a:rPr lang="zh-CN" altLang="zh-CN" sz="2400" b="1" dirty="0" smtClean="0">
                <a:solidFill>
                  <a:srgbClr val="000000"/>
                </a:solidFill>
                <a:latin typeface="宋体" pitchFamily="2" charset="-122"/>
                <a:ea typeface="宋体" pitchFamily="2" charset="-122"/>
                <a:cs typeface="Times New Roman"/>
              </a:rPr>
              <a:t>患者</a:t>
            </a:r>
            <a:r>
              <a:rPr lang="zh-CN" altLang="en-US" sz="2400" b="1" dirty="0" smtClean="0">
                <a:solidFill>
                  <a:srgbClr val="000000"/>
                </a:solidFill>
                <a:latin typeface="宋体" pitchFamily="2" charset="-122"/>
                <a:ea typeface="宋体" pitchFamily="2" charset="-122"/>
                <a:cs typeface="Times New Roman"/>
              </a:rPr>
              <a:t>，</a:t>
            </a:r>
            <a:r>
              <a:rPr lang="zh-CN" altLang="zh-CN" sz="2400" b="1" dirty="0" smtClean="0">
                <a:solidFill>
                  <a:srgbClr val="000000"/>
                </a:solidFill>
                <a:latin typeface="宋体" pitchFamily="2" charset="-122"/>
                <a:ea typeface="宋体" pitchFamily="2" charset="-122"/>
                <a:cs typeface="Times New Roman"/>
              </a:rPr>
              <a:t>广大</a:t>
            </a:r>
            <a:r>
              <a:rPr lang="zh-CN" altLang="zh-CN" sz="2400" b="1" dirty="0">
                <a:solidFill>
                  <a:srgbClr val="000000"/>
                </a:solidFill>
                <a:latin typeface="宋体" pitchFamily="2" charset="-122"/>
                <a:ea typeface="宋体" pitchFamily="2" charset="-122"/>
                <a:cs typeface="Times New Roman"/>
              </a:rPr>
              <a:t>医务工作者不分贫富性别年龄</a:t>
            </a:r>
            <a:r>
              <a:rPr lang="zh-CN" altLang="zh-CN" sz="2400" b="1" dirty="0" smtClean="0">
                <a:solidFill>
                  <a:srgbClr val="000000"/>
                </a:solidFill>
                <a:latin typeface="宋体" pitchFamily="2" charset="-122"/>
                <a:ea typeface="宋体" pitchFamily="2" charset="-122"/>
                <a:cs typeface="Times New Roman"/>
              </a:rPr>
              <a:t>一视同仁</a:t>
            </a:r>
            <a:r>
              <a:rPr lang="zh-CN" altLang="en-US" sz="2400" b="1" dirty="0" smtClean="0">
                <a:solidFill>
                  <a:srgbClr val="000000"/>
                </a:solidFill>
                <a:latin typeface="宋体" pitchFamily="2" charset="-122"/>
                <a:ea typeface="宋体" pitchFamily="2" charset="-122"/>
                <a:cs typeface="Times New Roman"/>
              </a:rPr>
              <a:t>，</a:t>
            </a:r>
            <a:r>
              <a:rPr lang="zh-CN" altLang="zh-CN" sz="2400" b="1" dirty="0" smtClean="0">
                <a:solidFill>
                  <a:srgbClr val="000000"/>
                </a:solidFill>
                <a:latin typeface="宋体" pitchFamily="2" charset="-122"/>
                <a:ea typeface="宋体" pitchFamily="2" charset="-122"/>
                <a:cs typeface="Times New Roman"/>
              </a:rPr>
              <a:t>不</a:t>
            </a:r>
            <a:r>
              <a:rPr lang="zh-CN" altLang="zh-CN" sz="2400" b="1" dirty="0">
                <a:solidFill>
                  <a:srgbClr val="000000"/>
                </a:solidFill>
                <a:latin typeface="宋体" pitchFamily="2" charset="-122"/>
                <a:ea typeface="宋体" pitchFamily="2" charset="-122"/>
                <a:cs typeface="Times New Roman"/>
              </a:rPr>
              <a:t>放弃每一个</a:t>
            </a:r>
            <a:r>
              <a:rPr lang="zh-CN" altLang="zh-CN" sz="2400" b="1" dirty="0" smtClean="0">
                <a:solidFill>
                  <a:srgbClr val="000000"/>
                </a:solidFill>
                <a:latin typeface="宋体" pitchFamily="2" charset="-122"/>
                <a:ea typeface="宋体" pitchFamily="2" charset="-122"/>
                <a:cs typeface="Times New Roman"/>
              </a:rPr>
              <a:t>生命</a:t>
            </a:r>
            <a:r>
              <a:rPr lang="zh-CN" altLang="en-US" sz="2400" b="1" dirty="0" smtClean="0">
                <a:solidFill>
                  <a:srgbClr val="000000"/>
                </a:solidFill>
                <a:latin typeface="宋体" pitchFamily="2" charset="-122"/>
                <a:ea typeface="宋体" pitchFamily="2" charset="-122"/>
                <a:cs typeface="Times New Roman"/>
              </a:rPr>
              <a:t>，</a:t>
            </a:r>
            <a:r>
              <a:rPr lang="zh-CN" altLang="zh-CN" sz="2400" b="1" dirty="0" smtClean="0">
                <a:solidFill>
                  <a:srgbClr val="000000"/>
                </a:solidFill>
                <a:latin typeface="宋体" pitchFamily="2" charset="-122"/>
                <a:ea typeface="宋体" pitchFamily="2" charset="-122"/>
                <a:cs typeface="Times New Roman"/>
              </a:rPr>
              <a:t>最大限度</a:t>
            </a:r>
            <a:r>
              <a:rPr lang="zh-CN" altLang="zh-CN" sz="2400" b="1" dirty="0">
                <a:solidFill>
                  <a:srgbClr val="000000"/>
                </a:solidFill>
                <a:latin typeface="宋体" pitchFamily="2" charset="-122"/>
                <a:ea typeface="宋体" pitchFamily="2" charset="-122"/>
                <a:cs typeface="Times New Roman"/>
              </a:rPr>
              <a:t>提高治愈率、降低病亡率。这其中包含的价值追求</a:t>
            </a:r>
            <a:r>
              <a:rPr lang="zh-CN" altLang="zh-CN" sz="2400" b="1" dirty="0" smtClean="0">
                <a:solidFill>
                  <a:srgbClr val="000000"/>
                </a:solidFill>
                <a:latin typeface="宋体" pitchFamily="2" charset="-122"/>
                <a:ea typeface="宋体" pitchFamily="2" charset="-122"/>
                <a:cs typeface="Times New Roman"/>
              </a:rPr>
              <a:t>是</a:t>
            </a:r>
            <a:r>
              <a:rPr lang="zh-CN" altLang="en-US" sz="2400" b="1" dirty="0" smtClean="0">
                <a:solidFill>
                  <a:srgbClr val="000000"/>
                </a:solidFill>
                <a:latin typeface="宋体" pitchFamily="2" charset="-122"/>
                <a:ea typeface="宋体" pitchFamily="2" charset="-122"/>
                <a:cs typeface="Times New Roman"/>
              </a:rPr>
              <a:t>（</a:t>
            </a:r>
            <a:r>
              <a:rPr lang="zh-CN" altLang="zh-CN" sz="2400" b="1" dirty="0">
                <a:solidFill>
                  <a:srgbClr val="000000"/>
                </a:solidFill>
                <a:latin typeface="宋体" pitchFamily="2" charset="-122"/>
                <a:ea typeface="宋体" pitchFamily="2" charset="-122"/>
                <a:cs typeface="Times New Roman"/>
              </a:rPr>
              <a:t>　　</a:t>
            </a:r>
            <a:r>
              <a:rPr lang="zh-CN" altLang="en-US" sz="2400" b="1" dirty="0" smtClean="0">
                <a:solidFill>
                  <a:srgbClr val="000000"/>
                </a:solidFill>
                <a:latin typeface="宋体" pitchFamily="2" charset="-122"/>
                <a:ea typeface="宋体" pitchFamily="2" charset="-122"/>
                <a:cs typeface="Times New Roman"/>
              </a:rPr>
              <a:t>）</a:t>
            </a:r>
            <a:endParaRPr lang="zh-CN" altLang="zh-CN" sz="2400" b="1" dirty="0">
              <a:solidFill>
                <a:srgbClr val="000000"/>
              </a:solidFill>
              <a:latin typeface="宋体" pitchFamily="2" charset="-122"/>
              <a:ea typeface="宋体" pitchFamily="2" charset="-122"/>
              <a:cs typeface="Times New Roman"/>
            </a:endParaRPr>
          </a:p>
          <a:p>
            <a:pPr>
              <a:lnSpc>
                <a:spcPct val="150000"/>
              </a:lnSpc>
              <a:spcAft>
                <a:spcPts val="0"/>
              </a:spcAft>
            </a:pPr>
            <a:r>
              <a:rPr lang="en-US" altLang="zh-CN" sz="2400" b="1" dirty="0">
                <a:solidFill>
                  <a:srgbClr val="000000"/>
                </a:solidFill>
                <a:latin typeface="宋体" pitchFamily="2" charset="-122"/>
                <a:ea typeface="宋体" pitchFamily="2" charset="-122"/>
                <a:cs typeface="Times New Roman"/>
              </a:rPr>
              <a:t>①</a:t>
            </a:r>
            <a:r>
              <a:rPr lang="zh-CN" altLang="zh-CN" sz="2400" b="1" dirty="0">
                <a:solidFill>
                  <a:srgbClr val="000000"/>
                </a:solidFill>
                <a:latin typeface="宋体" pitchFamily="2" charset="-122"/>
                <a:ea typeface="宋体" pitchFamily="2" charset="-122"/>
                <a:cs typeface="Times New Roman"/>
              </a:rPr>
              <a:t>自由　</a:t>
            </a:r>
            <a:r>
              <a:rPr lang="en-US" altLang="zh-CN" sz="2400" b="1" dirty="0">
                <a:solidFill>
                  <a:srgbClr val="000000"/>
                </a:solidFill>
                <a:latin typeface="宋体" pitchFamily="2" charset="-122"/>
                <a:ea typeface="宋体" pitchFamily="2" charset="-122"/>
                <a:cs typeface="Times New Roman"/>
              </a:rPr>
              <a:t>②</a:t>
            </a:r>
            <a:r>
              <a:rPr lang="zh-CN" altLang="zh-CN" sz="2400" b="1" dirty="0">
                <a:solidFill>
                  <a:srgbClr val="000000"/>
                </a:solidFill>
                <a:latin typeface="宋体" pitchFamily="2" charset="-122"/>
                <a:ea typeface="宋体" pitchFamily="2" charset="-122"/>
                <a:cs typeface="Times New Roman"/>
              </a:rPr>
              <a:t>平等　　</a:t>
            </a:r>
            <a:r>
              <a:rPr lang="en-US" altLang="zh-CN" sz="2400" b="1" dirty="0">
                <a:solidFill>
                  <a:srgbClr val="000000"/>
                </a:solidFill>
                <a:latin typeface="宋体" pitchFamily="2" charset="-122"/>
                <a:ea typeface="宋体" pitchFamily="2" charset="-122"/>
                <a:cs typeface="Times New Roman"/>
              </a:rPr>
              <a:t>③</a:t>
            </a:r>
            <a:r>
              <a:rPr lang="zh-CN" altLang="zh-CN" sz="2400" b="1" dirty="0">
                <a:solidFill>
                  <a:srgbClr val="000000"/>
                </a:solidFill>
                <a:latin typeface="宋体" pitchFamily="2" charset="-122"/>
                <a:ea typeface="宋体" pitchFamily="2" charset="-122"/>
                <a:cs typeface="Times New Roman"/>
              </a:rPr>
              <a:t>生命至上　 </a:t>
            </a:r>
            <a:r>
              <a:rPr lang="en-US" altLang="zh-CN" sz="2400" b="1" dirty="0">
                <a:solidFill>
                  <a:srgbClr val="000000"/>
                </a:solidFill>
                <a:latin typeface="宋体" pitchFamily="2" charset="-122"/>
                <a:ea typeface="宋体" pitchFamily="2" charset="-122"/>
                <a:cs typeface="Times New Roman"/>
              </a:rPr>
              <a:t>④</a:t>
            </a:r>
            <a:r>
              <a:rPr lang="zh-CN" altLang="zh-CN" sz="2400" b="1" dirty="0">
                <a:solidFill>
                  <a:srgbClr val="000000"/>
                </a:solidFill>
                <a:latin typeface="宋体" pitchFamily="2" charset="-122"/>
                <a:ea typeface="宋体" pitchFamily="2" charset="-122"/>
                <a:cs typeface="Times New Roman"/>
              </a:rPr>
              <a:t>生命永恒</a:t>
            </a:r>
          </a:p>
          <a:p>
            <a:pPr>
              <a:lnSpc>
                <a:spcPct val="150000"/>
              </a:lnSpc>
              <a:spcAft>
                <a:spcPts val="0"/>
              </a:spcAft>
            </a:pPr>
            <a:r>
              <a:rPr lang="en-US" altLang="zh-CN" sz="2400" b="1" dirty="0">
                <a:solidFill>
                  <a:srgbClr val="000000"/>
                </a:solidFill>
                <a:latin typeface="宋体" pitchFamily="2" charset="-122"/>
                <a:ea typeface="宋体" pitchFamily="2" charset="-122"/>
                <a:cs typeface="Times New Roman"/>
              </a:rPr>
              <a:t>A.①②</a:t>
            </a:r>
            <a:r>
              <a:rPr lang="zh-CN" altLang="zh-CN" sz="2400" b="1" dirty="0">
                <a:solidFill>
                  <a:srgbClr val="000000"/>
                </a:solidFill>
                <a:latin typeface="宋体" pitchFamily="2" charset="-122"/>
                <a:ea typeface="宋体" pitchFamily="2" charset="-122"/>
                <a:cs typeface="Times New Roman"/>
              </a:rPr>
              <a:t>　　</a:t>
            </a:r>
            <a:r>
              <a:rPr lang="en-US" altLang="zh-CN" sz="2400" b="1" dirty="0" smtClean="0">
                <a:solidFill>
                  <a:srgbClr val="000000"/>
                </a:solidFill>
                <a:latin typeface="宋体" pitchFamily="2" charset="-122"/>
                <a:ea typeface="宋体" pitchFamily="2" charset="-122"/>
                <a:cs typeface="Times New Roman"/>
              </a:rPr>
              <a:t>   B</a:t>
            </a:r>
            <a:r>
              <a:rPr lang="en-US" altLang="zh-CN" sz="2400" b="1" dirty="0">
                <a:solidFill>
                  <a:srgbClr val="000000"/>
                </a:solidFill>
                <a:latin typeface="宋体" pitchFamily="2" charset="-122"/>
                <a:ea typeface="宋体" pitchFamily="2" charset="-122"/>
                <a:cs typeface="Times New Roman"/>
              </a:rPr>
              <a:t>.①④</a:t>
            </a:r>
            <a:r>
              <a:rPr lang="zh-CN" altLang="zh-CN" sz="2400" b="1" dirty="0">
                <a:solidFill>
                  <a:srgbClr val="000000"/>
                </a:solidFill>
                <a:latin typeface="宋体" pitchFamily="2" charset="-122"/>
                <a:ea typeface="宋体" pitchFamily="2" charset="-122"/>
                <a:cs typeface="Times New Roman"/>
              </a:rPr>
              <a:t>　　</a:t>
            </a:r>
            <a:r>
              <a:rPr lang="en-US" altLang="zh-CN" sz="2400" b="1" dirty="0" smtClean="0">
                <a:solidFill>
                  <a:srgbClr val="000000"/>
                </a:solidFill>
                <a:latin typeface="宋体" pitchFamily="2" charset="-122"/>
                <a:ea typeface="宋体" pitchFamily="2" charset="-122"/>
                <a:cs typeface="Times New Roman"/>
              </a:rPr>
              <a:t>   C</a:t>
            </a:r>
            <a:r>
              <a:rPr lang="en-US" altLang="zh-CN" sz="2400" b="1" dirty="0">
                <a:solidFill>
                  <a:srgbClr val="000000"/>
                </a:solidFill>
                <a:latin typeface="宋体" pitchFamily="2" charset="-122"/>
                <a:ea typeface="宋体" pitchFamily="2" charset="-122"/>
                <a:cs typeface="Times New Roman"/>
              </a:rPr>
              <a:t>.②③</a:t>
            </a:r>
            <a:r>
              <a:rPr lang="zh-CN" altLang="zh-CN" sz="2400" b="1" dirty="0">
                <a:solidFill>
                  <a:srgbClr val="000000"/>
                </a:solidFill>
                <a:latin typeface="宋体" pitchFamily="2" charset="-122"/>
                <a:ea typeface="宋体" pitchFamily="2" charset="-122"/>
                <a:cs typeface="Times New Roman"/>
              </a:rPr>
              <a:t>　　</a:t>
            </a:r>
            <a:r>
              <a:rPr lang="en-US" altLang="zh-CN" sz="2400" b="1" dirty="0" smtClean="0">
                <a:solidFill>
                  <a:srgbClr val="000000"/>
                </a:solidFill>
                <a:latin typeface="宋体" pitchFamily="2" charset="-122"/>
                <a:ea typeface="宋体" pitchFamily="2" charset="-122"/>
                <a:cs typeface="Times New Roman"/>
              </a:rPr>
              <a:t>   D</a:t>
            </a:r>
            <a:r>
              <a:rPr lang="en-US" altLang="zh-CN" sz="2400" b="1" dirty="0">
                <a:solidFill>
                  <a:srgbClr val="000000"/>
                </a:solidFill>
                <a:latin typeface="宋体" pitchFamily="2" charset="-122"/>
                <a:ea typeface="宋体" pitchFamily="2" charset="-122"/>
                <a:cs typeface="Times New Roman"/>
              </a:rPr>
              <a:t>.③④</a:t>
            </a:r>
            <a:endParaRPr lang="zh-CN" altLang="zh-CN" sz="2400" b="1" dirty="0">
              <a:solidFill>
                <a:srgbClr val="000000"/>
              </a:solidFill>
              <a:effectLst/>
              <a:latin typeface="宋体" pitchFamily="2" charset="-122"/>
              <a:ea typeface="宋体" pitchFamily="2" charset="-122"/>
              <a:cs typeface="Times New Roman"/>
            </a:endParaRPr>
          </a:p>
        </p:txBody>
      </p:sp>
      <p:sp>
        <p:nvSpPr>
          <p:cNvPr id="8" name="矩形 7"/>
          <p:cNvSpPr/>
          <p:nvPr/>
        </p:nvSpPr>
        <p:spPr>
          <a:xfrm>
            <a:off x="6613096" y="4033638"/>
            <a:ext cx="528389" cy="523220"/>
          </a:xfrm>
          <a:prstGeom prst="rect">
            <a:avLst/>
          </a:prstGeom>
        </p:spPr>
        <p:txBody>
          <a:bodyPr wrap="square">
            <a:spAutoFit/>
          </a:bodyPr>
          <a:lstStyle/>
          <a:p>
            <a:r>
              <a:rPr lang="en-US" altLang="zh-CN" sz="28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C</a:t>
            </a:r>
            <a:endParaRPr lang="zh-CN" altLang="en-US" sz="2800" dirty="0"/>
          </a:p>
        </p:txBody>
      </p:sp>
      <p:grpSp>
        <p:nvGrpSpPr>
          <p:cNvPr id="9" name="组合 8"/>
          <p:cNvGrpSpPr/>
          <p:nvPr/>
        </p:nvGrpSpPr>
        <p:grpSpPr>
          <a:xfrm>
            <a:off x="8071557" y="824822"/>
            <a:ext cx="1746910" cy="457900"/>
            <a:chOff x="8480182" y="1575737"/>
            <a:chExt cx="1678579" cy="520692"/>
          </a:xfrm>
        </p:grpSpPr>
        <p:sp>
          <p:nvSpPr>
            <p:cNvPr id="10" name="圆角矩形 9">
              <a:hlinkClick r:id="rId4"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96552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16424" y="1344163"/>
            <a:ext cx="4522899" cy="627895"/>
            <a:chOff x="1034884" y="629878"/>
            <a:chExt cx="3766167" cy="627895"/>
          </a:xfrm>
        </p:grpSpPr>
        <p:sp>
          <p:nvSpPr>
            <p:cNvPr id="3" name="圆角矩形 6"/>
            <p:cNvSpPr/>
            <p:nvPr>
              <p:custDataLst>
                <p:tags r:id="rId1"/>
              </p:custDataLst>
            </p:nvPr>
          </p:nvSpPr>
          <p:spPr>
            <a:xfrm flipH="1">
              <a:off x="2547181" y="664168"/>
              <a:ext cx="2253870"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生命价值</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三</a:t>
              </a:r>
              <a:endParaRPr lang="zh-CN" altLang="en-US" sz="2800" b="1" strike="noStrike" noProof="1">
                <a:solidFill>
                  <a:schemeClr val="bg1"/>
                </a:solidFill>
              </a:endParaRPr>
            </a:p>
          </p:txBody>
        </p:sp>
        <p:sp>
          <p:nvSpPr>
            <p:cNvPr id="5" name="圆角矩形 4"/>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6" name="Rectangle 2"/>
          <p:cNvSpPr>
            <a:spLocks noChangeArrowheads="1"/>
          </p:cNvSpPr>
          <p:nvPr/>
        </p:nvSpPr>
        <p:spPr bwMode="auto">
          <a:xfrm flipV="1">
            <a:off x="81022" y="1389101"/>
            <a:ext cx="12110977" cy="5232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dirty="0" smtClean="0">
                <a:ln>
                  <a:noFill/>
                </a:ln>
                <a:solidFill>
                  <a:srgbClr val="000000"/>
                </a:solidFill>
                <a:effectLst/>
                <a:latin typeface="Arial" pitchFamily="34" charset="0"/>
                <a:ea typeface="NEU-FZ-S92" charset="-122"/>
                <a:cs typeface="Times New Roman" pitchFamily="18" charset="0"/>
              </a:rPr>
              <a:t>4</a:t>
            </a:r>
            <a:r>
              <a:rPr kumimoji="0" lang="zh-CN" altLang="en-US" sz="1000" b="0" i="0" u="none" strike="noStrike" cap="none" normalizeH="0" baseline="0" dirty="0" smtClean="0">
                <a:ln>
                  <a:noFill/>
                </a:ln>
                <a:solidFill>
                  <a:srgbClr val="000000"/>
                </a:solidFill>
                <a:effectLst/>
                <a:latin typeface="NEU-BZ-S92" charset="-122"/>
                <a:ea typeface="方正书宋_GBK" charset="-122"/>
                <a:cs typeface="Times New Roman" pitchFamily="18" charset="0"/>
              </a:rPr>
              <a:t>。</a:t>
            </a:r>
            <a:endParaRPr kumimoji="0" lang="zh-CN" altLang="en-US" sz="1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1025" name="p95-8-1.jpg" descr="说明: id:2147500576;FounderCES"/>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8985956" y="2917261"/>
            <a:ext cx="2483556" cy="3009859"/>
          </a:xfrm>
          <a:prstGeom prst="rect">
            <a:avLst/>
          </a:prstGeom>
          <a:noFill/>
          <a:extLst>
            <a:ext uri="{909E8E84-426E-40DD-AFC4-6F175D3DCCD1}">
              <a14:hiddenFill xmlns="" xmlns:a14="http://schemas.microsoft.com/office/drawing/2010/main">
                <a:solidFill>
                  <a:srgbClr val="FFFFFF"/>
                </a:solidFill>
              </a14:hiddenFill>
            </a:ext>
          </a:extLst>
        </p:spPr>
      </p:pic>
      <p:sp>
        <p:nvSpPr>
          <p:cNvPr id="8" name="矩形 7"/>
          <p:cNvSpPr/>
          <p:nvPr/>
        </p:nvSpPr>
        <p:spPr>
          <a:xfrm>
            <a:off x="626016" y="2770782"/>
            <a:ext cx="8227476" cy="3416320"/>
          </a:xfrm>
          <a:prstGeom prst="rect">
            <a:avLst/>
          </a:prstGeom>
        </p:spPr>
        <p:txBody>
          <a:bodyPr wrap="square">
            <a:spAutoFit/>
          </a:bodyPr>
          <a:lstStyle/>
          <a:p>
            <a:pPr>
              <a:lnSpc>
                <a:spcPct val="150000"/>
              </a:lnSpc>
              <a:spcAft>
                <a:spcPts val="0"/>
              </a:spcAft>
            </a:pPr>
            <a:r>
              <a:rPr lang="zh-CN" altLang="zh-CN" sz="2400" b="1" dirty="0">
                <a:solidFill>
                  <a:srgbClr val="000000"/>
                </a:solidFill>
                <a:latin typeface="宋体" pitchFamily="2" charset="-122"/>
                <a:ea typeface="宋体" pitchFamily="2" charset="-122"/>
                <a:cs typeface="Times New Roman"/>
              </a:rPr>
              <a:t>材料</a:t>
            </a:r>
            <a:r>
              <a:rPr lang="zh-CN" altLang="zh-CN" sz="2400" b="1" dirty="0">
                <a:solidFill>
                  <a:srgbClr val="000000"/>
                </a:solidFill>
                <a:latin typeface="华文楷体" pitchFamily="2" charset="-122"/>
                <a:ea typeface="华文楷体" pitchFamily="2" charset="-122"/>
                <a:cs typeface="Times New Roman"/>
              </a:rPr>
              <a:t>　</a:t>
            </a:r>
            <a:r>
              <a:rPr lang="zh-CN" altLang="zh-CN" sz="2400" b="1" dirty="0" smtClean="0">
                <a:solidFill>
                  <a:srgbClr val="000000"/>
                </a:solidFill>
                <a:latin typeface="楷体" pitchFamily="49" charset="-122"/>
                <a:ea typeface="楷体" pitchFamily="49" charset="-122"/>
                <a:cs typeface="Times New Roman"/>
              </a:rPr>
              <a:t>袁隆平</a:t>
            </a:r>
            <a:r>
              <a:rPr lang="zh-CN" altLang="en-US" sz="2400" b="1" dirty="0" smtClean="0">
                <a:solidFill>
                  <a:srgbClr val="000000"/>
                </a:solidFill>
                <a:latin typeface="楷体" pitchFamily="49" charset="-122"/>
                <a:ea typeface="楷体" pitchFamily="49" charset="-122"/>
                <a:cs typeface="Times New Roman"/>
              </a:rPr>
              <a:t>，</a:t>
            </a:r>
            <a:r>
              <a:rPr lang="zh-CN" altLang="zh-CN" sz="2400" b="1" dirty="0" smtClean="0">
                <a:solidFill>
                  <a:srgbClr val="000000"/>
                </a:solidFill>
                <a:latin typeface="楷体" pitchFamily="49" charset="-122"/>
                <a:ea typeface="楷体" pitchFamily="49" charset="-122"/>
                <a:cs typeface="Times New Roman"/>
              </a:rPr>
              <a:t>致力于</a:t>
            </a:r>
            <a:r>
              <a:rPr lang="zh-CN" altLang="zh-CN" sz="2400" b="1" dirty="0">
                <a:solidFill>
                  <a:srgbClr val="000000"/>
                </a:solidFill>
                <a:latin typeface="楷体" pitchFamily="49" charset="-122"/>
                <a:ea typeface="楷体" pitchFamily="49" charset="-122"/>
                <a:cs typeface="Times New Roman"/>
              </a:rPr>
              <a:t>杂交水稻</a:t>
            </a:r>
            <a:r>
              <a:rPr lang="zh-CN" altLang="zh-CN" sz="2400" b="1" dirty="0" smtClean="0">
                <a:solidFill>
                  <a:srgbClr val="000000"/>
                </a:solidFill>
                <a:latin typeface="楷体" pitchFamily="49" charset="-122"/>
                <a:ea typeface="楷体" pitchFamily="49" charset="-122"/>
                <a:cs typeface="Times New Roman"/>
              </a:rPr>
              <a:t>研究</a:t>
            </a:r>
            <a:r>
              <a:rPr lang="zh-CN" altLang="en-US" sz="2400" b="1" dirty="0" smtClean="0">
                <a:solidFill>
                  <a:srgbClr val="000000"/>
                </a:solidFill>
                <a:latin typeface="楷体" pitchFamily="49" charset="-122"/>
                <a:ea typeface="楷体" pitchFamily="49" charset="-122"/>
                <a:cs typeface="Times New Roman"/>
              </a:rPr>
              <a:t>，</a:t>
            </a:r>
            <a:r>
              <a:rPr lang="zh-CN" altLang="zh-CN" sz="2400" b="1" dirty="0" smtClean="0">
                <a:solidFill>
                  <a:srgbClr val="000000"/>
                </a:solidFill>
                <a:latin typeface="楷体" pitchFamily="49" charset="-122"/>
                <a:ea typeface="楷体" pitchFamily="49" charset="-122"/>
                <a:cs typeface="Times New Roman"/>
              </a:rPr>
              <a:t>几十年</a:t>
            </a:r>
            <a:r>
              <a:rPr lang="zh-CN" altLang="zh-CN" sz="2400" b="1" dirty="0">
                <a:solidFill>
                  <a:srgbClr val="000000"/>
                </a:solidFill>
                <a:latin typeface="楷体" pitchFamily="49" charset="-122"/>
                <a:ea typeface="楷体" pitchFamily="49" charset="-122"/>
                <a:cs typeface="Times New Roman"/>
              </a:rPr>
              <a:t>不辞辛劳地辗转于湖南、云南、海南、广东等</a:t>
            </a:r>
            <a:r>
              <a:rPr lang="zh-CN" altLang="zh-CN" sz="2400" b="1" dirty="0" smtClean="0">
                <a:solidFill>
                  <a:srgbClr val="000000"/>
                </a:solidFill>
                <a:latin typeface="楷体" pitchFamily="49" charset="-122"/>
                <a:ea typeface="楷体" pitchFamily="49" charset="-122"/>
                <a:cs typeface="Times New Roman"/>
              </a:rPr>
              <a:t>地</a:t>
            </a:r>
            <a:r>
              <a:rPr lang="zh-CN" altLang="en-US" sz="2400" b="1" dirty="0" smtClean="0">
                <a:solidFill>
                  <a:srgbClr val="000000"/>
                </a:solidFill>
                <a:latin typeface="楷体" pitchFamily="49" charset="-122"/>
                <a:ea typeface="楷体" pitchFamily="49" charset="-122"/>
                <a:cs typeface="Times New Roman"/>
              </a:rPr>
              <a:t>，</a:t>
            </a:r>
            <a:r>
              <a:rPr lang="zh-CN" altLang="zh-CN" sz="2400" b="1" dirty="0" smtClean="0">
                <a:solidFill>
                  <a:srgbClr val="000000"/>
                </a:solidFill>
                <a:latin typeface="楷体" pitchFamily="49" charset="-122"/>
                <a:ea typeface="楷体" pitchFamily="49" charset="-122"/>
                <a:cs typeface="Times New Roman"/>
              </a:rPr>
              <a:t>经过</a:t>
            </a:r>
            <a:r>
              <a:rPr lang="zh-CN" altLang="zh-CN" sz="2400" b="1" dirty="0">
                <a:solidFill>
                  <a:srgbClr val="000000"/>
                </a:solidFill>
                <a:latin typeface="楷体" pitchFamily="49" charset="-122"/>
                <a:ea typeface="楷体" pitchFamily="49" charset="-122"/>
                <a:cs typeface="Times New Roman"/>
              </a:rPr>
              <a:t>多年反复</a:t>
            </a:r>
            <a:r>
              <a:rPr lang="zh-CN" altLang="zh-CN" sz="2400" b="1" dirty="0" smtClean="0">
                <a:solidFill>
                  <a:srgbClr val="000000"/>
                </a:solidFill>
                <a:latin typeface="楷体" pitchFamily="49" charset="-122"/>
                <a:ea typeface="楷体" pitchFamily="49" charset="-122"/>
                <a:cs typeface="Times New Roman"/>
              </a:rPr>
              <a:t>试验</a:t>
            </a:r>
            <a:r>
              <a:rPr lang="zh-CN" altLang="en-US" sz="2400" b="1" dirty="0" smtClean="0">
                <a:solidFill>
                  <a:srgbClr val="000000"/>
                </a:solidFill>
                <a:latin typeface="楷体" pitchFamily="49" charset="-122"/>
                <a:ea typeface="楷体" pitchFamily="49" charset="-122"/>
                <a:cs typeface="Times New Roman"/>
              </a:rPr>
              <a:t>，</a:t>
            </a:r>
            <a:r>
              <a:rPr lang="zh-CN" altLang="zh-CN" sz="2400" b="1" dirty="0" smtClean="0">
                <a:solidFill>
                  <a:srgbClr val="000000"/>
                </a:solidFill>
                <a:latin typeface="楷体" pitchFamily="49" charset="-122"/>
                <a:ea typeface="楷体" pitchFamily="49" charset="-122"/>
                <a:cs typeface="Times New Roman"/>
              </a:rPr>
              <a:t>成功</a:t>
            </a:r>
            <a:r>
              <a:rPr lang="zh-CN" altLang="zh-CN" sz="2400" b="1" dirty="0">
                <a:solidFill>
                  <a:srgbClr val="000000"/>
                </a:solidFill>
                <a:latin typeface="楷体" pitchFamily="49" charset="-122"/>
                <a:ea typeface="楷体" pitchFamily="49" charset="-122"/>
                <a:cs typeface="Times New Roman"/>
              </a:rPr>
              <a:t>培育出籼型杂交水稻。截至</a:t>
            </a:r>
            <a:r>
              <a:rPr lang="en-US" altLang="zh-CN" sz="2400" b="1" dirty="0">
                <a:solidFill>
                  <a:srgbClr val="000000"/>
                </a:solidFill>
                <a:latin typeface="楷体" pitchFamily="49" charset="-122"/>
                <a:ea typeface="楷体" pitchFamily="49" charset="-122"/>
                <a:cs typeface="Times New Roman"/>
              </a:rPr>
              <a:t>2017</a:t>
            </a:r>
            <a:r>
              <a:rPr lang="zh-CN" altLang="zh-CN" sz="2400" b="1" dirty="0" smtClean="0">
                <a:solidFill>
                  <a:srgbClr val="000000"/>
                </a:solidFill>
                <a:latin typeface="楷体" pitchFamily="49" charset="-122"/>
                <a:ea typeface="楷体" pitchFamily="49" charset="-122"/>
                <a:cs typeface="Times New Roman"/>
              </a:rPr>
              <a:t>年</a:t>
            </a:r>
            <a:r>
              <a:rPr lang="zh-CN" altLang="en-US" sz="2400" b="1" dirty="0" smtClean="0">
                <a:solidFill>
                  <a:srgbClr val="000000"/>
                </a:solidFill>
                <a:latin typeface="楷体" pitchFamily="49" charset="-122"/>
                <a:ea typeface="楷体" pitchFamily="49" charset="-122"/>
                <a:cs typeface="Times New Roman"/>
              </a:rPr>
              <a:t>，</a:t>
            </a:r>
            <a:r>
              <a:rPr lang="zh-CN" altLang="zh-CN" sz="2400" b="1" dirty="0" smtClean="0">
                <a:solidFill>
                  <a:srgbClr val="000000"/>
                </a:solidFill>
                <a:latin typeface="楷体" pitchFamily="49" charset="-122"/>
                <a:ea typeface="楷体" pitchFamily="49" charset="-122"/>
                <a:cs typeface="Times New Roman"/>
              </a:rPr>
              <a:t>杂交水稻</a:t>
            </a:r>
            <a:r>
              <a:rPr lang="zh-CN" altLang="zh-CN" sz="2400" b="1" dirty="0">
                <a:solidFill>
                  <a:srgbClr val="000000"/>
                </a:solidFill>
                <a:latin typeface="楷体" pitchFamily="49" charset="-122"/>
                <a:ea typeface="楷体" pitchFamily="49" charset="-122"/>
                <a:cs typeface="Times New Roman"/>
              </a:rPr>
              <a:t>在我国累计推广超</a:t>
            </a:r>
            <a:r>
              <a:rPr lang="en-US" altLang="zh-CN" sz="2400" b="1" dirty="0">
                <a:solidFill>
                  <a:srgbClr val="000000"/>
                </a:solidFill>
                <a:latin typeface="楷体" pitchFamily="49" charset="-122"/>
                <a:ea typeface="楷体" pitchFamily="49" charset="-122"/>
                <a:cs typeface="Times New Roman"/>
              </a:rPr>
              <a:t>90</a:t>
            </a:r>
            <a:r>
              <a:rPr lang="zh-CN" altLang="zh-CN" sz="2400" b="1" dirty="0">
                <a:solidFill>
                  <a:srgbClr val="000000"/>
                </a:solidFill>
                <a:latin typeface="楷体" pitchFamily="49" charset="-122"/>
                <a:ea typeface="楷体" pitchFamily="49" charset="-122"/>
                <a:cs typeface="Times New Roman"/>
              </a:rPr>
              <a:t>亿</a:t>
            </a:r>
            <a:r>
              <a:rPr lang="zh-CN" altLang="zh-CN" sz="2400" b="1" dirty="0" smtClean="0">
                <a:solidFill>
                  <a:srgbClr val="000000"/>
                </a:solidFill>
                <a:latin typeface="楷体" pitchFamily="49" charset="-122"/>
                <a:ea typeface="楷体" pitchFamily="49" charset="-122"/>
                <a:cs typeface="Times New Roman"/>
              </a:rPr>
              <a:t>亩</a:t>
            </a:r>
            <a:r>
              <a:rPr lang="zh-CN" altLang="en-US" sz="2400" b="1" dirty="0" smtClean="0">
                <a:solidFill>
                  <a:srgbClr val="000000"/>
                </a:solidFill>
                <a:latin typeface="楷体" pitchFamily="49" charset="-122"/>
                <a:ea typeface="楷体" pitchFamily="49" charset="-122"/>
                <a:cs typeface="Times New Roman"/>
              </a:rPr>
              <a:t>，</a:t>
            </a:r>
            <a:r>
              <a:rPr lang="zh-CN" altLang="zh-CN" sz="2400" b="1" dirty="0" smtClean="0">
                <a:solidFill>
                  <a:srgbClr val="000000"/>
                </a:solidFill>
                <a:latin typeface="楷体" pitchFamily="49" charset="-122"/>
                <a:ea typeface="楷体" pitchFamily="49" charset="-122"/>
                <a:cs typeface="Times New Roman"/>
              </a:rPr>
              <a:t>共</a:t>
            </a:r>
            <a:r>
              <a:rPr lang="zh-CN" altLang="zh-CN" sz="2400" b="1" dirty="0">
                <a:solidFill>
                  <a:srgbClr val="000000"/>
                </a:solidFill>
                <a:latin typeface="楷体" pitchFamily="49" charset="-122"/>
                <a:ea typeface="楷体" pitchFamily="49" charset="-122"/>
                <a:cs typeface="Times New Roman"/>
              </a:rPr>
              <a:t>增产稻谷</a:t>
            </a:r>
            <a:r>
              <a:rPr lang="en-US" altLang="zh-CN" sz="2400" b="1" dirty="0">
                <a:solidFill>
                  <a:srgbClr val="000000"/>
                </a:solidFill>
                <a:latin typeface="楷体" pitchFamily="49" charset="-122"/>
                <a:ea typeface="楷体" pitchFamily="49" charset="-122"/>
                <a:cs typeface="Times New Roman"/>
              </a:rPr>
              <a:t>6 000</a:t>
            </a:r>
            <a:r>
              <a:rPr lang="zh-CN" altLang="zh-CN" sz="2400" b="1" dirty="0">
                <a:solidFill>
                  <a:srgbClr val="000000"/>
                </a:solidFill>
                <a:latin typeface="楷体" pitchFamily="49" charset="-122"/>
                <a:ea typeface="楷体" pitchFamily="49" charset="-122"/>
                <a:cs typeface="Times New Roman"/>
              </a:rPr>
              <a:t>多亿千克。“当我能用科学成就在世界舞台上争得一席之地</a:t>
            </a:r>
            <a:r>
              <a:rPr lang="zh-CN" altLang="zh-CN" sz="2400" b="1" dirty="0" smtClean="0">
                <a:solidFill>
                  <a:srgbClr val="000000"/>
                </a:solidFill>
                <a:latin typeface="楷体" pitchFamily="49" charset="-122"/>
                <a:ea typeface="楷体" pitchFamily="49" charset="-122"/>
                <a:cs typeface="Times New Roman"/>
              </a:rPr>
              <a:t>时</a:t>
            </a:r>
            <a:r>
              <a:rPr lang="zh-CN" altLang="en-US" sz="2400" b="1" dirty="0" smtClean="0">
                <a:solidFill>
                  <a:srgbClr val="000000"/>
                </a:solidFill>
                <a:latin typeface="楷体" pitchFamily="49" charset="-122"/>
                <a:ea typeface="楷体" pitchFamily="49" charset="-122"/>
                <a:cs typeface="Times New Roman"/>
              </a:rPr>
              <a:t>，</a:t>
            </a:r>
            <a:r>
              <a:rPr lang="zh-CN" altLang="zh-CN" sz="2400" b="1" dirty="0" smtClean="0">
                <a:solidFill>
                  <a:srgbClr val="000000"/>
                </a:solidFill>
                <a:latin typeface="楷体" pitchFamily="49" charset="-122"/>
                <a:ea typeface="楷体" pitchFamily="49" charset="-122"/>
                <a:cs typeface="Times New Roman"/>
              </a:rPr>
              <a:t>首先</a:t>
            </a:r>
            <a:r>
              <a:rPr lang="zh-CN" altLang="zh-CN" sz="2400" b="1" dirty="0">
                <a:solidFill>
                  <a:srgbClr val="000000"/>
                </a:solidFill>
                <a:latin typeface="楷体" pitchFamily="49" charset="-122"/>
                <a:ea typeface="楷体" pitchFamily="49" charset="-122"/>
                <a:cs typeface="Times New Roman"/>
              </a:rPr>
              <a:t>想到的</a:t>
            </a:r>
            <a:r>
              <a:rPr lang="zh-CN" altLang="zh-CN" sz="2400" b="1" dirty="0" smtClean="0">
                <a:solidFill>
                  <a:srgbClr val="000000"/>
                </a:solidFill>
                <a:latin typeface="楷体" pitchFamily="49" charset="-122"/>
                <a:ea typeface="楷体" pitchFamily="49" charset="-122"/>
                <a:cs typeface="Times New Roman"/>
              </a:rPr>
              <a:t>是</a:t>
            </a:r>
            <a:r>
              <a:rPr lang="zh-CN" altLang="en-US" sz="2400" b="1" dirty="0" smtClean="0">
                <a:solidFill>
                  <a:srgbClr val="000000"/>
                </a:solidFill>
                <a:latin typeface="楷体" pitchFamily="49" charset="-122"/>
                <a:ea typeface="楷体" pitchFamily="49" charset="-122"/>
                <a:cs typeface="Times New Roman"/>
              </a:rPr>
              <a:t>，</a:t>
            </a:r>
            <a:r>
              <a:rPr lang="zh-CN" altLang="zh-CN" sz="2400" b="1" dirty="0" smtClean="0">
                <a:solidFill>
                  <a:srgbClr val="000000"/>
                </a:solidFill>
                <a:latin typeface="楷体" pitchFamily="49" charset="-122"/>
                <a:ea typeface="楷体" pitchFamily="49" charset="-122"/>
                <a:cs typeface="Times New Roman"/>
              </a:rPr>
              <a:t>我</a:t>
            </a:r>
            <a:r>
              <a:rPr lang="zh-CN" altLang="zh-CN" sz="2400" b="1" dirty="0">
                <a:solidFill>
                  <a:srgbClr val="000000"/>
                </a:solidFill>
                <a:latin typeface="楷体" pitchFamily="49" charset="-122"/>
                <a:ea typeface="楷体" pitchFamily="49" charset="-122"/>
                <a:cs typeface="Times New Roman"/>
              </a:rPr>
              <a:t>为中国人争得了荣誉和尊严。”袁隆平说。</a:t>
            </a:r>
            <a:endParaRPr lang="zh-CN" altLang="zh-CN" sz="2400" b="1" dirty="0">
              <a:solidFill>
                <a:srgbClr val="000000"/>
              </a:solidFill>
              <a:effectLst/>
              <a:latin typeface="楷体" pitchFamily="49" charset="-122"/>
              <a:ea typeface="楷体" pitchFamily="49" charset="-122"/>
              <a:cs typeface="Times New Roman"/>
            </a:endParaRPr>
          </a:p>
        </p:txBody>
      </p:sp>
      <p:sp>
        <p:nvSpPr>
          <p:cNvPr id="9" name="矩形 8"/>
          <p:cNvSpPr/>
          <p:nvPr/>
        </p:nvSpPr>
        <p:spPr>
          <a:xfrm>
            <a:off x="626016" y="2124451"/>
            <a:ext cx="9817714" cy="646331"/>
          </a:xfrm>
          <a:prstGeom prst="rect">
            <a:avLst/>
          </a:prstGeom>
        </p:spPr>
        <p:txBody>
          <a:bodyPr wrap="square">
            <a:spAutoFit/>
          </a:bodyPr>
          <a:lstStyle/>
          <a:p>
            <a:pPr>
              <a:lnSpc>
                <a:spcPct val="150000"/>
              </a:lnSpc>
              <a:spcAft>
                <a:spcPts val="0"/>
              </a:spcAft>
            </a:pPr>
            <a:r>
              <a:rPr lang="en-US" altLang="zh-CN" sz="2400" b="1" dirty="0">
                <a:solidFill>
                  <a:srgbClr val="000000"/>
                </a:solidFill>
                <a:latin typeface="宋体" pitchFamily="2" charset="-122"/>
                <a:ea typeface="宋体" pitchFamily="2" charset="-122"/>
                <a:cs typeface="Times New Roman"/>
              </a:rPr>
              <a:t>4.[2019</a:t>
            </a:r>
            <a:r>
              <a:rPr lang="zh-CN" altLang="zh-CN" sz="2400" b="1" dirty="0">
                <a:solidFill>
                  <a:srgbClr val="000000"/>
                </a:solidFill>
                <a:latin typeface="宋体" pitchFamily="2" charset="-122"/>
                <a:ea typeface="宋体" pitchFamily="2" charset="-122"/>
                <a:cs typeface="Times New Roman"/>
              </a:rPr>
              <a:t>·</a:t>
            </a:r>
            <a:r>
              <a:rPr lang="zh-CN" altLang="zh-CN" sz="2400" b="1" dirty="0" smtClean="0">
                <a:solidFill>
                  <a:srgbClr val="000000"/>
                </a:solidFill>
                <a:latin typeface="宋体" pitchFamily="2" charset="-122"/>
                <a:ea typeface="宋体" pitchFamily="2" charset="-122"/>
                <a:cs typeface="Times New Roman"/>
              </a:rPr>
              <a:t>河北</a:t>
            </a:r>
            <a:r>
              <a:rPr lang="zh-CN" altLang="en-US" sz="2400" b="1" dirty="0" smtClean="0">
                <a:solidFill>
                  <a:srgbClr val="000000"/>
                </a:solidFill>
                <a:latin typeface="宋体" pitchFamily="2" charset="-122"/>
                <a:ea typeface="宋体" pitchFamily="2" charset="-122"/>
                <a:cs typeface="Times New Roman"/>
              </a:rPr>
              <a:t>，</a:t>
            </a:r>
            <a:r>
              <a:rPr lang="en-US" altLang="zh-CN" sz="2400" b="1" dirty="0" smtClean="0">
                <a:solidFill>
                  <a:srgbClr val="000000"/>
                </a:solidFill>
                <a:latin typeface="宋体" pitchFamily="2" charset="-122"/>
                <a:ea typeface="宋体" pitchFamily="2" charset="-122"/>
                <a:cs typeface="Times New Roman"/>
              </a:rPr>
              <a:t>28</a:t>
            </a:r>
            <a:r>
              <a:rPr lang="zh-CN" altLang="en-US" sz="2400" b="1" dirty="0" smtClean="0">
                <a:solidFill>
                  <a:srgbClr val="000000"/>
                </a:solidFill>
                <a:latin typeface="宋体" pitchFamily="2" charset="-122"/>
                <a:ea typeface="宋体" pitchFamily="2" charset="-122"/>
                <a:cs typeface="Times New Roman"/>
              </a:rPr>
              <a:t>（</a:t>
            </a:r>
            <a:r>
              <a:rPr lang="en-US" altLang="zh-CN" sz="2400" b="1" dirty="0" smtClean="0">
                <a:solidFill>
                  <a:srgbClr val="000000"/>
                </a:solidFill>
                <a:latin typeface="宋体" pitchFamily="2" charset="-122"/>
                <a:ea typeface="宋体" pitchFamily="2" charset="-122"/>
                <a:cs typeface="Times New Roman"/>
              </a:rPr>
              <a:t>3</a:t>
            </a:r>
            <a:r>
              <a:rPr lang="zh-CN" altLang="en-US" sz="2400" b="1" dirty="0" smtClean="0">
                <a:solidFill>
                  <a:srgbClr val="000000"/>
                </a:solidFill>
                <a:latin typeface="宋体" pitchFamily="2" charset="-122"/>
                <a:ea typeface="宋体" pitchFamily="2" charset="-122"/>
                <a:cs typeface="Times New Roman"/>
              </a:rPr>
              <a:t>），</a:t>
            </a:r>
            <a:r>
              <a:rPr lang="en-US" altLang="zh-CN" sz="2400" b="1" dirty="0" smtClean="0">
                <a:solidFill>
                  <a:srgbClr val="000000"/>
                </a:solidFill>
                <a:latin typeface="宋体" pitchFamily="2" charset="-122"/>
                <a:ea typeface="宋体" pitchFamily="2" charset="-122"/>
                <a:cs typeface="Times New Roman"/>
              </a:rPr>
              <a:t>6</a:t>
            </a:r>
            <a:r>
              <a:rPr lang="zh-CN" altLang="zh-CN" sz="2400" b="1" dirty="0">
                <a:solidFill>
                  <a:srgbClr val="000000"/>
                </a:solidFill>
                <a:latin typeface="宋体" pitchFamily="2" charset="-122"/>
                <a:ea typeface="宋体" pitchFamily="2" charset="-122"/>
                <a:cs typeface="Times New Roman"/>
              </a:rPr>
              <a:t>分</a:t>
            </a:r>
            <a:r>
              <a:rPr lang="en-US" altLang="zh-CN" sz="2400" b="1" dirty="0">
                <a:solidFill>
                  <a:srgbClr val="000000"/>
                </a:solidFill>
                <a:latin typeface="宋体" pitchFamily="2" charset="-122"/>
                <a:ea typeface="宋体" pitchFamily="2" charset="-122"/>
                <a:cs typeface="Times New Roman"/>
              </a:rPr>
              <a:t>]</a:t>
            </a:r>
            <a:r>
              <a:rPr lang="zh-CN" altLang="zh-CN" sz="2400" b="1" dirty="0">
                <a:solidFill>
                  <a:srgbClr val="000000"/>
                </a:solidFill>
                <a:latin typeface="宋体" pitchFamily="2" charset="-122"/>
                <a:ea typeface="宋体" pitchFamily="2" charset="-122"/>
                <a:cs typeface="Times New Roman"/>
              </a:rPr>
              <a:t>阅读</a:t>
            </a:r>
            <a:r>
              <a:rPr lang="zh-CN" altLang="zh-CN" sz="2400" b="1" dirty="0" smtClean="0">
                <a:solidFill>
                  <a:srgbClr val="000000"/>
                </a:solidFill>
                <a:latin typeface="宋体" pitchFamily="2" charset="-122"/>
                <a:ea typeface="宋体" pitchFamily="2" charset="-122"/>
                <a:cs typeface="Times New Roman"/>
              </a:rPr>
              <a:t>材料</a:t>
            </a:r>
            <a:r>
              <a:rPr lang="zh-CN" altLang="en-US" sz="2400" b="1" dirty="0" smtClean="0">
                <a:solidFill>
                  <a:srgbClr val="000000"/>
                </a:solidFill>
                <a:latin typeface="宋体" pitchFamily="2" charset="-122"/>
                <a:ea typeface="宋体" pitchFamily="2" charset="-122"/>
                <a:cs typeface="Times New Roman"/>
              </a:rPr>
              <a:t>，</a:t>
            </a:r>
            <a:r>
              <a:rPr lang="zh-CN" altLang="zh-CN" sz="2400" b="1" dirty="0" smtClean="0">
                <a:solidFill>
                  <a:srgbClr val="000000"/>
                </a:solidFill>
                <a:latin typeface="宋体" pitchFamily="2" charset="-122"/>
                <a:ea typeface="宋体" pitchFamily="2" charset="-122"/>
                <a:cs typeface="Times New Roman"/>
              </a:rPr>
              <a:t>综合</a:t>
            </a:r>
            <a:r>
              <a:rPr lang="zh-CN" altLang="zh-CN" sz="2400" b="1" dirty="0">
                <a:solidFill>
                  <a:srgbClr val="000000"/>
                </a:solidFill>
                <a:latin typeface="宋体" pitchFamily="2" charset="-122"/>
                <a:ea typeface="宋体" pitchFamily="2" charset="-122"/>
                <a:cs typeface="Times New Roman"/>
              </a:rPr>
              <a:t>运用所学知识回答问题</a:t>
            </a:r>
            <a:r>
              <a:rPr lang="zh-CN" altLang="zh-CN" sz="2400" dirty="0">
                <a:solidFill>
                  <a:srgbClr val="000000"/>
                </a:solidFill>
                <a:latin typeface="NEU-BZ-S92"/>
                <a:ea typeface="方正书宋_GBK"/>
                <a:cs typeface="Times New Roman"/>
              </a:rPr>
              <a:t>。</a:t>
            </a:r>
            <a:endParaRPr lang="zh-CN" altLang="zh-CN" sz="2400" dirty="0">
              <a:solidFill>
                <a:srgbClr val="000000"/>
              </a:solidFill>
              <a:effectLst/>
              <a:latin typeface="NEU-BZ-S92"/>
              <a:ea typeface="方正书宋_GBK"/>
              <a:cs typeface="Times New Roman"/>
            </a:endParaRPr>
          </a:p>
        </p:txBody>
      </p:sp>
      <p:grpSp>
        <p:nvGrpSpPr>
          <p:cNvPr id="10" name="组合 9"/>
          <p:cNvGrpSpPr/>
          <p:nvPr/>
        </p:nvGrpSpPr>
        <p:grpSpPr>
          <a:xfrm>
            <a:off x="8071557" y="824822"/>
            <a:ext cx="1746910" cy="457900"/>
            <a:chOff x="8480182" y="1575737"/>
            <a:chExt cx="1678579" cy="520692"/>
          </a:xfrm>
        </p:grpSpPr>
        <p:sp>
          <p:nvSpPr>
            <p:cNvPr id="11" name="圆角矩形 10">
              <a:hlinkClick r:id="rId6"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2">
              <a:hlinkClick r:id="rId7"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17903107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9200" y="2325511"/>
            <a:ext cx="8003822" cy="3416320"/>
          </a:xfrm>
          <a:prstGeom prst="rect">
            <a:avLst/>
          </a:prstGeom>
        </p:spPr>
        <p:txBody>
          <a:bodyPr wrap="square">
            <a:spAutoFit/>
          </a:bodyPr>
          <a:lstStyle/>
          <a:p>
            <a:pPr>
              <a:lnSpc>
                <a:spcPct val="150000"/>
              </a:lnSpc>
              <a:spcAft>
                <a:spcPts val="0"/>
              </a:spcAft>
            </a:pPr>
            <a:r>
              <a:rPr lang="en-US" altLang="zh-CN" sz="2400" dirty="0" smtClean="0">
                <a:solidFill>
                  <a:srgbClr val="000000"/>
                </a:solidFill>
                <a:latin typeface="华文楷体" pitchFamily="2" charset="-122"/>
                <a:ea typeface="华文楷体" pitchFamily="2" charset="-122"/>
                <a:cs typeface="Times New Roman"/>
              </a:rPr>
              <a:t>        </a:t>
            </a:r>
            <a:r>
              <a:rPr lang="zh-CN" altLang="zh-CN" sz="2400" b="1" dirty="0" smtClean="0">
                <a:solidFill>
                  <a:srgbClr val="000000"/>
                </a:solidFill>
                <a:latin typeface="楷体" pitchFamily="49" charset="-122"/>
                <a:ea typeface="楷体" pitchFamily="49" charset="-122"/>
                <a:cs typeface="Times New Roman"/>
              </a:rPr>
              <a:t>黄</a:t>
            </a:r>
            <a:r>
              <a:rPr lang="zh-CN" altLang="zh-CN" sz="2400" b="1" dirty="0">
                <a:solidFill>
                  <a:srgbClr val="000000"/>
                </a:solidFill>
                <a:latin typeface="楷体" pitchFamily="49" charset="-122"/>
                <a:ea typeface="楷体" pitchFamily="49" charset="-122"/>
                <a:cs typeface="Times New Roman"/>
              </a:rPr>
              <a:t>旭</a:t>
            </a:r>
            <a:r>
              <a:rPr lang="zh-CN" altLang="zh-CN" sz="2400" b="1" dirty="0" smtClean="0">
                <a:solidFill>
                  <a:srgbClr val="000000"/>
                </a:solidFill>
                <a:latin typeface="楷体" pitchFamily="49" charset="-122"/>
                <a:ea typeface="楷体" pitchFamily="49" charset="-122"/>
                <a:cs typeface="Times New Roman"/>
              </a:rPr>
              <a:t>华</a:t>
            </a:r>
            <a:r>
              <a:rPr lang="zh-CN" altLang="en-US" sz="2400" b="1" dirty="0" smtClean="0">
                <a:solidFill>
                  <a:srgbClr val="000000"/>
                </a:solidFill>
                <a:latin typeface="楷体" pitchFamily="49" charset="-122"/>
                <a:ea typeface="楷体" pitchFamily="49" charset="-122"/>
                <a:cs typeface="Times New Roman"/>
              </a:rPr>
              <a:t>，</a:t>
            </a:r>
            <a:r>
              <a:rPr lang="zh-CN" altLang="zh-CN" sz="2400" b="1" dirty="0" smtClean="0">
                <a:solidFill>
                  <a:srgbClr val="000000"/>
                </a:solidFill>
                <a:latin typeface="楷体" pitchFamily="49" charset="-122"/>
                <a:ea typeface="楷体" pitchFamily="49" charset="-122"/>
                <a:cs typeface="Times New Roman"/>
              </a:rPr>
              <a:t>我国</a:t>
            </a:r>
            <a:r>
              <a:rPr lang="zh-CN" altLang="zh-CN" sz="2400" b="1" dirty="0">
                <a:solidFill>
                  <a:srgbClr val="000000"/>
                </a:solidFill>
                <a:latin typeface="楷体" pitchFamily="49" charset="-122"/>
                <a:ea typeface="楷体" pitchFamily="49" charset="-122"/>
                <a:cs typeface="Times New Roman"/>
              </a:rPr>
              <a:t>核潜艇总体设计研究</a:t>
            </a:r>
            <a:r>
              <a:rPr lang="zh-CN" altLang="zh-CN" sz="2400" b="1" dirty="0" smtClean="0">
                <a:solidFill>
                  <a:srgbClr val="000000"/>
                </a:solidFill>
                <a:latin typeface="楷体" pitchFamily="49" charset="-122"/>
                <a:ea typeface="楷体" pitchFamily="49" charset="-122"/>
                <a:cs typeface="Times New Roman"/>
              </a:rPr>
              <a:t>专家</a:t>
            </a:r>
            <a:r>
              <a:rPr lang="zh-CN" altLang="en-US" sz="2400" b="1" dirty="0" smtClean="0">
                <a:solidFill>
                  <a:srgbClr val="000000"/>
                </a:solidFill>
                <a:latin typeface="楷体" pitchFamily="49" charset="-122"/>
                <a:ea typeface="楷体" pitchFamily="49" charset="-122"/>
                <a:cs typeface="Times New Roman"/>
              </a:rPr>
              <a:t>，</a:t>
            </a:r>
            <a:r>
              <a:rPr lang="zh-CN" altLang="zh-CN" sz="2400" b="1" dirty="0" smtClean="0">
                <a:solidFill>
                  <a:srgbClr val="000000"/>
                </a:solidFill>
                <a:latin typeface="楷体" pitchFamily="49" charset="-122"/>
                <a:ea typeface="楷体" pitchFamily="49" charset="-122"/>
                <a:cs typeface="Times New Roman"/>
              </a:rPr>
              <a:t>隐姓埋名</a:t>
            </a:r>
            <a:r>
              <a:rPr lang="en-US" altLang="zh-CN" sz="2400" b="1" dirty="0">
                <a:solidFill>
                  <a:srgbClr val="000000"/>
                </a:solidFill>
                <a:latin typeface="楷体" pitchFamily="49" charset="-122"/>
                <a:ea typeface="楷体" pitchFamily="49" charset="-122"/>
                <a:cs typeface="Times New Roman"/>
              </a:rPr>
              <a:t>30</a:t>
            </a:r>
            <a:r>
              <a:rPr lang="zh-CN" altLang="zh-CN" sz="2400" b="1" dirty="0" smtClean="0">
                <a:solidFill>
                  <a:srgbClr val="000000"/>
                </a:solidFill>
                <a:latin typeface="楷体" pitchFamily="49" charset="-122"/>
                <a:ea typeface="楷体" pitchFamily="49" charset="-122"/>
                <a:cs typeface="Times New Roman"/>
              </a:rPr>
              <a:t>年</a:t>
            </a:r>
            <a:r>
              <a:rPr lang="zh-CN" altLang="en-US" sz="2400" b="1" dirty="0" smtClean="0">
                <a:solidFill>
                  <a:srgbClr val="000000"/>
                </a:solidFill>
                <a:latin typeface="楷体" pitchFamily="49" charset="-122"/>
                <a:ea typeface="楷体" pitchFamily="49" charset="-122"/>
                <a:cs typeface="Times New Roman"/>
              </a:rPr>
              <a:t>，</a:t>
            </a:r>
            <a:r>
              <a:rPr lang="zh-CN" altLang="zh-CN" sz="2400" b="1" dirty="0" smtClean="0">
                <a:solidFill>
                  <a:srgbClr val="000000"/>
                </a:solidFill>
                <a:latin typeface="楷体" pitchFamily="49" charset="-122"/>
                <a:ea typeface="楷体" pitchFamily="49" charset="-122"/>
                <a:cs typeface="Times New Roman"/>
              </a:rPr>
              <a:t>与</a:t>
            </a:r>
            <a:r>
              <a:rPr lang="zh-CN" altLang="zh-CN" sz="2400" b="1" dirty="0">
                <a:solidFill>
                  <a:srgbClr val="000000"/>
                </a:solidFill>
                <a:latin typeface="楷体" pitchFamily="49" charset="-122"/>
                <a:ea typeface="楷体" pitchFamily="49" charset="-122"/>
                <a:cs typeface="Times New Roman"/>
              </a:rPr>
              <a:t>惊涛骇浪</a:t>
            </a:r>
            <a:r>
              <a:rPr lang="zh-CN" altLang="zh-CN" sz="2400" b="1" dirty="0" smtClean="0">
                <a:solidFill>
                  <a:srgbClr val="000000"/>
                </a:solidFill>
                <a:latin typeface="楷体" pitchFamily="49" charset="-122"/>
                <a:ea typeface="楷体" pitchFamily="49" charset="-122"/>
                <a:cs typeface="Times New Roman"/>
              </a:rPr>
              <a:t>作伴</a:t>
            </a:r>
            <a:r>
              <a:rPr lang="zh-CN" altLang="en-US" sz="2400" b="1" dirty="0" smtClean="0">
                <a:solidFill>
                  <a:srgbClr val="000000"/>
                </a:solidFill>
                <a:latin typeface="楷体" pitchFamily="49" charset="-122"/>
                <a:ea typeface="楷体" pitchFamily="49" charset="-122"/>
                <a:cs typeface="Times New Roman"/>
              </a:rPr>
              <a:t>，</a:t>
            </a:r>
            <a:r>
              <a:rPr lang="zh-CN" altLang="zh-CN" sz="2400" b="1" dirty="0" smtClean="0">
                <a:solidFill>
                  <a:srgbClr val="000000"/>
                </a:solidFill>
                <a:latin typeface="楷体" pitchFamily="49" charset="-122"/>
                <a:ea typeface="楷体" pitchFamily="49" charset="-122"/>
                <a:cs typeface="Times New Roman"/>
              </a:rPr>
              <a:t>孜孜不倦</a:t>
            </a:r>
            <a:r>
              <a:rPr lang="zh-CN" altLang="zh-CN" sz="2400" b="1" dirty="0">
                <a:solidFill>
                  <a:srgbClr val="000000"/>
                </a:solidFill>
                <a:latin typeface="楷体" pitchFamily="49" charset="-122"/>
                <a:ea typeface="楷体" pitchFamily="49" charset="-122"/>
                <a:cs typeface="Times New Roman"/>
              </a:rPr>
              <a:t>地战斗在核潜艇研制</a:t>
            </a:r>
            <a:r>
              <a:rPr lang="zh-CN" altLang="zh-CN" sz="2400" b="1" dirty="0" smtClean="0">
                <a:solidFill>
                  <a:srgbClr val="000000"/>
                </a:solidFill>
                <a:latin typeface="楷体" pitchFamily="49" charset="-122"/>
                <a:ea typeface="楷体" pitchFamily="49" charset="-122"/>
                <a:cs typeface="Times New Roman"/>
              </a:rPr>
              <a:t>一线</a:t>
            </a:r>
            <a:r>
              <a:rPr lang="zh-CN" altLang="en-US" sz="2400" b="1" dirty="0" smtClean="0">
                <a:solidFill>
                  <a:srgbClr val="000000"/>
                </a:solidFill>
                <a:latin typeface="楷体" pitchFamily="49" charset="-122"/>
                <a:ea typeface="楷体" pitchFamily="49" charset="-122"/>
                <a:cs typeface="Times New Roman"/>
              </a:rPr>
              <a:t>，</a:t>
            </a:r>
            <a:r>
              <a:rPr lang="zh-CN" altLang="zh-CN" sz="2400" b="1" dirty="0" smtClean="0">
                <a:solidFill>
                  <a:srgbClr val="000000"/>
                </a:solidFill>
                <a:latin typeface="楷体" pitchFamily="49" charset="-122"/>
                <a:ea typeface="楷体" pitchFamily="49" charset="-122"/>
                <a:cs typeface="Times New Roman"/>
              </a:rPr>
              <a:t>为</a:t>
            </a:r>
            <a:r>
              <a:rPr lang="zh-CN" altLang="zh-CN" sz="2400" b="1" dirty="0">
                <a:solidFill>
                  <a:srgbClr val="000000"/>
                </a:solidFill>
                <a:latin typeface="楷体" pitchFamily="49" charset="-122"/>
                <a:ea typeface="楷体" pitchFamily="49" charset="-122"/>
                <a:cs typeface="Times New Roman"/>
              </a:rPr>
              <a:t>我国第一代核潜艇的从无到有、第二代核潜艇的跨越发展和第三代核潜艇的探索赶超作出了卓越贡献。“我这辈子没有</a:t>
            </a:r>
            <a:r>
              <a:rPr lang="zh-CN" altLang="zh-CN" sz="2400" b="1" dirty="0" smtClean="0">
                <a:solidFill>
                  <a:srgbClr val="000000"/>
                </a:solidFill>
                <a:latin typeface="楷体" pitchFamily="49" charset="-122"/>
                <a:ea typeface="楷体" pitchFamily="49" charset="-122"/>
                <a:cs typeface="Times New Roman"/>
              </a:rPr>
              <a:t>虚度</a:t>
            </a:r>
            <a:r>
              <a:rPr lang="zh-CN" altLang="en-US" sz="2400" b="1" dirty="0" smtClean="0">
                <a:solidFill>
                  <a:srgbClr val="000000"/>
                </a:solidFill>
                <a:latin typeface="楷体" pitchFamily="49" charset="-122"/>
                <a:ea typeface="楷体" pitchFamily="49" charset="-122"/>
                <a:cs typeface="Times New Roman"/>
              </a:rPr>
              <a:t>，</a:t>
            </a:r>
            <a:r>
              <a:rPr lang="zh-CN" altLang="zh-CN" sz="2400" b="1" dirty="0" smtClean="0">
                <a:solidFill>
                  <a:srgbClr val="000000"/>
                </a:solidFill>
                <a:latin typeface="楷体" pitchFamily="49" charset="-122"/>
                <a:ea typeface="楷体" pitchFamily="49" charset="-122"/>
                <a:cs typeface="Times New Roman"/>
              </a:rPr>
              <a:t>一生</a:t>
            </a:r>
            <a:r>
              <a:rPr lang="zh-CN" altLang="zh-CN" sz="2400" b="1" dirty="0">
                <a:solidFill>
                  <a:srgbClr val="000000"/>
                </a:solidFill>
                <a:latin typeface="楷体" pitchFamily="49" charset="-122"/>
                <a:ea typeface="楷体" pitchFamily="49" charset="-122"/>
                <a:cs typeface="Times New Roman"/>
              </a:rPr>
              <a:t>都属于</a:t>
            </a:r>
            <a:r>
              <a:rPr lang="zh-CN" altLang="zh-CN" sz="2400" b="1" dirty="0" smtClean="0">
                <a:solidFill>
                  <a:srgbClr val="000000"/>
                </a:solidFill>
                <a:latin typeface="楷体" pitchFamily="49" charset="-122"/>
                <a:ea typeface="楷体" pitchFamily="49" charset="-122"/>
                <a:cs typeface="Times New Roman"/>
              </a:rPr>
              <a:t>核潜艇</a:t>
            </a:r>
            <a:r>
              <a:rPr lang="zh-CN" altLang="en-US" sz="2400" b="1" dirty="0" smtClean="0">
                <a:solidFill>
                  <a:srgbClr val="000000"/>
                </a:solidFill>
                <a:latin typeface="楷体" pitchFamily="49" charset="-122"/>
                <a:ea typeface="楷体" pitchFamily="49" charset="-122"/>
                <a:cs typeface="Times New Roman"/>
              </a:rPr>
              <a:t>，</a:t>
            </a:r>
            <a:r>
              <a:rPr lang="zh-CN" altLang="zh-CN" sz="2400" b="1" dirty="0" smtClean="0">
                <a:solidFill>
                  <a:srgbClr val="000000"/>
                </a:solidFill>
                <a:latin typeface="楷体" pitchFamily="49" charset="-122"/>
                <a:ea typeface="楷体" pitchFamily="49" charset="-122"/>
                <a:cs typeface="Times New Roman"/>
              </a:rPr>
              <a:t>属于祖国</a:t>
            </a:r>
            <a:r>
              <a:rPr lang="zh-CN" altLang="en-US" sz="2400" b="1" dirty="0" smtClean="0">
                <a:solidFill>
                  <a:srgbClr val="000000"/>
                </a:solidFill>
                <a:latin typeface="楷体" pitchFamily="49" charset="-122"/>
                <a:ea typeface="楷体" pitchFamily="49" charset="-122"/>
                <a:cs typeface="Times New Roman"/>
              </a:rPr>
              <a:t>，</a:t>
            </a:r>
            <a:r>
              <a:rPr lang="zh-CN" altLang="zh-CN" sz="2400" b="1" dirty="0" smtClean="0">
                <a:solidFill>
                  <a:srgbClr val="000000"/>
                </a:solidFill>
                <a:latin typeface="楷体" pitchFamily="49" charset="-122"/>
                <a:ea typeface="楷体" pitchFamily="49" charset="-122"/>
                <a:cs typeface="Times New Roman"/>
              </a:rPr>
              <a:t>我</a:t>
            </a:r>
            <a:r>
              <a:rPr lang="zh-CN" altLang="zh-CN" sz="2400" b="1" dirty="0">
                <a:solidFill>
                  <a:srgbClr val="000000"/>
                </a:solidFill>
                <a:latin typeface="楷体" pitchFamily="49" charset="-122"/>
                <a:ea typeface="楷体" pitchFamily="49" charset="-122"/>
                <a:cs typeface="Times New Roman"/>
              </a:rPr>
              <a:t>无怨无悔</a:t>
            </a:r>
            <a:r>
              <a:rPr lang="en-US" altLang="zh-CN" sz="2400" b="1" dirty="0">
                <a:solidFill>
                  <a:srgbClr val="000000"/>
                </a:solidFill>
                <a:latin typeface="楷体" pitchFamily="49" charset="-122"/>
                <a:ea typeface="楷体" pitchFamily="49" charset="-122"/>
                <a:cs typeface="Times New Roman"/>
              </a:rPr>
              <a:t>!</a:t>
            </a:r>
            <a:r>
              <a:rPr lang="zh-CN" altLang="zh-CN" sz="2400" b="1" dirty="0">
                <a:solidFill>
                  <a:srgbClr val="000000"/>
                </a:solidFill>
                <a:latin typeface="楷体" pitchFamily="49" charset="-122"/>
                <a:ea typeface="楷体" pitchFamily="49" charset="-122"/>
                <a:cs typeface="Times New Roman"/>
              </a:rPr>
              <a:t>”这是黄旭华一直以来的坚守。</a:t>
            </a:r>
            <a:endParaRPr lang="zh-CN" altLang="zh-CN" sz="2400" b="1" dirty="0">
              <a:solidFill>
                <a:srgbClr val="000000"/>
              </a:solidFill>
              <a:effectLst/>
              <a:latin typeface="楷体" pitchFamily="49" charset="-122"/>
              <a:ea typeface="楷体" pitchFamily="49" charset="-122"/>
              <a:cs typeface="Times New Roman"/>
            </a:endParaRPr>
          </a:p>
        </p:txBody>
      </p:sp>
      <p:pic>
        <p:nvPicPr>
          <p:cNvPr id="3" name="p95-8-2.jpg" descr="id:2147500583;FounderCES"/>
          <p:cNvPicPr/>
          <p:nvPr/>
        </p:nvPicPr>
        <p:blipFill>
          <a:blip r:embed="rId2"/>
          <a:stretch>
            <a:fillRect/>
          </a:stretch>
        </p:blipFill>
        <p:spPr>
          <a:xfrm>
            <a:off x="9302044" y="2212622"/>
            <a:ext cx="2269067" cy="3172178"/>
          </a:xfrm>
          <a:prstGeom prst="rect">
            <a:avLst/>
          </a:prstGeom>
        </p:spPr>
      </p:pic>
      <p:grpSp>
        <p:nvGrpSpPr>
          <p:cNvPr id="4" name="组合 3"/>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40240830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44976" y="2077157"/>
            <a:ext cx="7428089" cy="3416320"/>
          </a:xfrm>
          <a:prstGeom prst="rect">
            <a:avLst/>
          </a:prstGeom>
        </p:spPr>
        <p:txBody>
          <a:bodyPr wrap="square">
            <a:spAutoFit/>
          </a:bodyPr>
          <a:lstStyle/>
          <a:p>
            <a:pPr indent="266700">
              <a:lnSpc>
                <a:spcPct val="150000"/>
              </a:lnSpc>
            </a:pPr>
            <a:r>
              <a:rPr lang="en-US" altLang="zh-CN" sz="2400" b="1" dirty="0">
                <a:solidFill>
                  <a:srgbClr val="000000"/>
                </a:solidFill>
                <a:latin typeface="华文楷体" pitchFamily="2" charset="-122"/>
                <a:ea typeface="华文楷体" pitchFamily="2" charset="-122"/>
                <a:cs typeface="Times New Roman"/>
              </a:rPr>
              <a:t> </a:t>
            </a:r>
            <a:r>
              <a:rPr lang="en-US" altLang="zh-CN" sz="2400" b="1" dirty="0" smtClean="0">
                <a:solidFill>
                  <a:srgbClr val="000000"/>
                </a:solidFill>
                <a:latin typeface="华文楷体" pitchFamily="2" charset="-122"/>
                <a:ea typeface="华文楷体" pitchFamily="2" charset="-122"/>
                <a:cs typeface="Times New Roman"/>
              </a:rPr>
              <a:t>   </a:t>
            </a:r>
            <a:r>
              <a:rPr lang="zh-CN" altLang="zh-CN" sz="2400" b="1" dirty="0">
                <a:solidFill>
                  <a:srgbClr val="000000"/>
                </a:solidFill>
                <a:latin typeface="楷体" pitchFamily="49" charset="-122"/>
                <a:ea typeface="楷体" pitchFamily="49" charset="-122"/>
                <a:cs typeface="Times New Roman"/>
              </a:rPr>
              <a:t>南仁东</a:t>
            </a:r>
            <a:r>
              <a:rPr lang="zh-CN" altLang="en-US" sz="2400" b="1" dirty="0">
                <a:solidFill>
                  <a:srgbClr val="000000"/>
                </a:solidFill>
                <a:latin typeface="楷体" pitchFamily="49" charset="-122"/>
                <a:ea typeface="楷体" pitchFamily="49" charset="-122"/>
                <a:cs typeface="Times New Roman"/>
              </a:rPr>
              <a:t>，</a:t>
            </a:r>
            <a:r>
              <a:rPr lang="zh-CN" altLang="zh-CN" sz="2400" b="1" dirty="0">
                <a:solidFill>
                  <a:srgbClr val="000000"/>
                </a:solidFill>
                <a:latin typeface="楷体" pitchFamily="49" charset="-122"/>
                <a:ea typeface="楷体" pitchFamily="49" charset="-122"/>
                <a:cs typeface="Times New Roman"/>
              </a:rPr>
              <a:t>潜心天文研究</a:t>
            </a:r>
            <a:r>
              <a:rPr lang="zh-CN" altLang="en-US" sz="2400" b="1" dirty="0">
                <a:solidFill>
                  <a:srgbClr val="000000"/>
                </a:solidFill>
                <a:latin typeface="楷体" pitchFamily="49" charset="-122"/>
                <a:ea typeface="楷体" pitchFamily="49" charset="-122"/>
                <a:cs typeface="Times New Roman"/>
              </a:rPr>
              <a:t>，</a:t>
            </a:r>
            <a:r>
              <a:rPr lang="zh-CN" altLang="zh-CN" sz="2400" b="1" dirty="0">
                <a:solidFill>
                  <a:srgbClr val="000000"/>
                </a:solidFill>
                <a:latin typeface="楷体" pitchFamily="49" charset="-122"/>
                <a:ea typeface="楷体" pitchFamily="49" charset="-122"/>
                <a:cs typeface="Times New Roman"/>
              </a:rPr>
              <a:t>主导提出利用贵州省喀斯特洼地作为望远镜台址</a:t>
            </a:r>
            <a:r>
              <a:rPr lang="zh-CN" altLang="en-US" sz="2400" b="1" dirty="0">
                <a:solidFill>
                  <a:srgbClr val="000000"/>
                </a:solidFill>
                <a:latin typeface="楷体" pitchFamily="49" charset="-122"/>
                <a:ea typeface="楷体" pitchFamily="49" charset="-122"/>
                <a:cs typeface="Times New Roman"/>
              </a:rPr>
              <a:t>，</a:t>
            </a:r>
            <a:r>
              <a:rPr lang="zh-CN" altLang="zh-CN" sz="2400" b="1" dirty="0">
                <a:solidFill>
                  <a:srgbClr val="000000"/>
                </a:solidFill>
                <a:latin typeface="楷体" pitchFamily="49" charset="-122"/>
                <a:ea typeface="楷体" pitchFamily="49" charset="-122"/>
                <a:cs typeface="Times New Roman"/>
              </a:rPr>
              <a:t>从论证立项到选址建设历时</a:t>
            </a:r>
            <a:r>
              <a:rPr lang="en-US" altLang="zh-CN" sz="2400" b="1" dirty="0">
                <a:solidFill>
                  <a:srgbClr val="000000"/>
                </a:solidFill>
                <a:latin typeface="楷体" pitchFamily="49" charset="-122"/>
                <a:ea typeface="楷体" pitchFamily="49" charset="-122"/>
                <a:cs typeface="Times New Roman"/>
              </a:rPr>
              <a:t>22</a:t>
            </a:r>
            <a:r>
              <a:rPr lang="zh-CN" altLang="zh-CN" sz="2400" b="1" dirty="0">
                <a:solidFill>
                  <a:srgbClr val="000000"/>
                </a:solidFill>
                <a:latin typeface="楷体" pitchFamily="49" charset="-122"/>
                <a:ea typeface="楷体" pitchFamily="49" charset="-122"/>
                <a:cs typeface="Times New Roman"/>
              </a:rPr>
              <a:t>年</a:t>
            </a:r>
            <a:r>
              <a:rPr lang="zh-CN" altLang="en-US" sz="2400" b="1" dirty="0">
                <a:solidFill>
                  <a:srgbClr val="000000"/>
                </a:solidFill>
                <a:latin typeface="楷体" pitchFamily="49" charset="-122"/>
                <a:ea typeface="楷体" pitchFamily="49" charset="-122"/>
                <a:cs typeface="Times New Roman"/>
              </a:rPr>
              <a:t>，</a:t>
            </a:r>
            <a:r>
              <a:rPr lang="zh-CN" altLang="zh-CN" sz="2400" b="1" dirty="0">
                <a:solidFill>
                  <a:srgbClr val="000000"/>
                </a:solidFill>
                <a:latin typeface="楷体" pitchFamily="49" charset="-122"/>
                <a:ea typeface="楷体" pitchFamily="49" charset="-122"/>
                <a:cs typeface="Times New Roman"/>
              </a:rPr>
              <a:t>主持攻克了一系列技术难题</a:t>
            </a:r>
            <a:r>
              <a:rPr lang="zh-CN" altLang="en-US" sz="2400" b="1" dirty="0">
                <a:solidFill>
                  <a:srgbClr val="000000"/>
                </a:solidFill>
                <a:latin typeface="楷体" pitchFamily="49" charset="-122"/>
                <a:ea typeface="楷体" pitchFamily="49" charset="-122"/>
                <a:cs typeface="Times New Roman"/>
              </a:rPr>
              <a:t>，</a:t>
            </a:r>
            <a:r>
              <a:rPr lang="zh-CN" altLang="zh-CN" sz="2400" b="1" dirty="0">
                <a:solidFill>
                  <a:srgbClr val="000000"/>
                </a:solidFill>
                <a:latin typeface="楷体" pitchFamily="49" charset="-122"/>
                <a:ea typeface="楷体" pitchFamily="49" charset="-122"/>
                <a:cs typeface="Times New Roman"/>
              </a:rPr>
              <a:t>为</a:t>
            </a:r>
            <a:r>
              <a:rPr lang="en-US" altLang="zh-CN" sz="2400" b="1" dirty="0">
                <a:solidFill>
                  <a:srgbClr val="000000"/>
                </a:solidFill>
                <a:latin typeface="楷体" pitchFamily="49" charset="-122"/>
                <a:ea typeface="楷体" pitchFamily="49" charset="-122"/>
                <a:cs typeface="Times New Roman"/>
              </a:rPr>
              <a:t>FAST</a:t>
            </a:r>
            <a:r>
              <a:rPr lang="zh-CN" altLang="zh-CN" sz="2400" b="1" dirty="0">
                <a:solidFill>
                  <a:srgbClr val="000000"/>
                </a:solidFill>
                <a:latin typeface="楷体" pitchFamily="49" charset="-122"/>
                <a:ea typeface="楷体" pitchFamily="49" charset="-122"/>
                <a:cs typeface="Times New Roman"/>
              </a:rPr>
              <a:t>重大科学工程建设发挥了关键作用。为实现中国拥有世界一流水平的天文望远镜的梦想</a:t>
            </a:r>
            <a:r>
              <a:rPr lang="zh-CN" altLang="en-US" sz="2400" b="1" dirty="0">
                <a:solidFill>
                  <a:srgbClr val="000000"/>
                </a:solidFill>
                <a:latin typeface="楷体" pitchFamily="49" charset="-122"/>
                <a:ea typeface="楷体" pitchFamily="49" charset="-122"/>
                <a:cs typeface="Times New Roman"/>
              </a:rPr>
              <a:t>，</a:t>
            </a:r>
            <a:r>
              <a:rPr lang="zh-CN" altLang="zh-CN" sz="2400" b="1" dirty="0">
                <a:solidFill>
                  <a:srgbClr val="000000"/>
                </a:solidFill>
                <a:latin typeface="楷体" pitchFamily="49" charset="-122"/>
                <a:ea typeface="楷体" pitchFamily="49" charset="-122"/>
                <a:cs typeface="Times New Roman"/>
              </a:rPr>
              <a:t>他毫无保留地燃烧生命直到最后一刻。</a:t>
            </a:r>
          </a:p>
        </p:txBody>
      </p:sp>
      <p:pic>
        <p:nvPicPr>
          <p:cNvPr id="3" name="p95-8-3.jpg" descr="id:2147500590;FounderCES"/>
          <p:cNvPicPr/>
          <p:nvPr/>
        </p:nvPicPr>
        <p:blipFill>
          <a:blip r:embed="rId2"/>
          <a:stretch>
            <a:fillRect/>
          </a:stretch>
        </p:blipFill>
        <p:spPr>
          <a:xfrm>
            <a:off x="8873065" y="2077157"/>
            <a:ext cx="2130497" cy="3149599"/>
          </a:xfrm>
          <a:prstGeom prst="rect">
            <a:avLst/>
          </a:prstGeom>
        </p:spPr>
      </p:pic>
      <p:grpSp>
        <p:nvGrpSpPr>
          <p:cNvPr id="4" name="组合 3"/>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5851612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77242" y="1668008"/>
            <a:ext cx="9008536" cy="1200329"/>
          </a:xfrm>
          <a:prstGeom prst="rect">
            <a:avLst/>
          </a:prstGeom>
        </p:spPr>
        <p:txBody>
          <a:bodyPr wrap="square">
            <a:spAutoFit/>
          </a:bodyPr>
          <a:lstStyle/>
          <a:p>
            <a:pPr indent="266700">
              <a:lnSpc>
                <a:spcPct val="150000"/>
              </a:lnSpc>
              <a:spcAft>
                <a:spcPts val="0"/>
              </a:spcAft>
            </a:pPr>
            <a:r>
              <a:rPr lang="en-US" altLang="zh-CN" sz="2400" b="1" dirty="0" smtClean="0">
                <a:solidFill>
                  <a:srgbClr val="000000"/>
                </a:solidFill>
                <a:latin typeface="宋体" pitchFamily="2" charset="-122"/>
                <a:ea typeface="宋体" pitchFamily="2" charset="-122"/>
                <a:cs typeface="Times New Roman"/>
              </a:rPr>
              <a:t>  </a:t>
            </a:r>
            <a:r>
              <a:rPr lang="zh-CN" altLang="zh-CN" sz="2400" b="1" dirty="0" smtClean="0">
                <a:solidFill>
                  <a:srgbClr val="000000"/>
                </a:solidFill>
                <a:latin typeface="宋体" pitchFamily="2" charset="-122"/>
                <a:ea typeface="宋体" pitchFamily="2" charset="-122"/>
                <a:cs typeface="Times New Roman"/>
              </a:rPr>
              <a:t>思考</a:t>
            </a:r>
            <a:r>
              <a:rPr lang="zh-CN" altLang="zh-CN" sz="2400" b="1" dirty="0">
                <a:solidFill>
                  <a:srgbClr val="000000"/>
                </a:solidFill>
                <a:latin typeface="宋体" pitchFamily="2" charset="-122"/>
                <a:ea typeface="宋体" pitchFamily="2" charset="-122"/>
                <a:cs typeface="Times New Roman"/>
              </a:rPr>
              <a:t>上述材料中人物的成就对国家的</a:t>
            </a:r>
            <a:r>
              <a:rPr lang="zh-CN" altLang="zh-CN" sz="2400" b="1" dirty="0" smtClean="0">
                <a:solidFill>
                  <a:srgbClr val="000000"/>
                </a:solidFill>
                <a:latin typeface="宋体" pitchFamily="2" charset="-122"/>
                <a:ea typeface="宋体" pitchFamily="2" charset="-122"/>
                <a:cs typeface="Times New Roman"/>
              </a:rPr>
              <a:t>影响</a:t>
            </a:r>
            <a:r>
              <a:rPr lang="zh-CN" altLang="en-US" sz="2400" b="1" dirty="0" smtClean="0">
                <a:solidFill>
                  <a:srgbClr val="000000"/>
                </a:solidFill>
                <a:latin typeface="宋体" pitchFamily="2" charset="-122"/>
                <a:ea typeface="宋体" pitchFamily="2" charset="-122"/>
                <a:cs typeface="Times New Roman"/>
              </a:rPr>
              <a:t>，</a:t>
            </a:r>
            <a:r>
              <a:rPr lang="zh-CN" altLang="zh-CN" sz="2400" b="1" dirty="0" smtClean="0">
                <a:solidFill>
                  <a:srgbClr val="000000"/>
                </a:solidFill>
                <a:latin typeface="宋体" pitchFamily="2" charset="-122"/>
                <a:ea typeface="宋体" pitchFamily="2" charset="-122"/>
                <a:cs typeface="Times New Roman"/>
              </a:rPr>
              <a:t>据此</a:t>
            </a:r>
            <a:r>
              <a:rPr lang="zh-CN" altLang="zh-CN" sz="2400" b="1" dirty="0">
                <a:solidFill>
                  <a:srgbClr val="000000"/>
                </a:solidFill>
                <a:latin typeface="宋体" pitchFamily="2" charset="-122"/>
                <a:ea typeface="宋体" pitchFamily="2" charset="-122"/>
                <a:cs typeface="Times New Roman"/>
              </a:rPr>
              <a:t>说出他们被称为英雄的两条共同理由。</a:t>
            </a:r>
            <a:endParaRPr lang="zh-CN" altLang="zh-CN" sz="2400" b="1" dirty="0">
              <a:solidFill>
                <a:srgbClr val="000000"/>
              </a:solidFill>
              <a:effectLst/>
              <a:latin typeface="宋体" pitchFamily="2" charset="-122"/>
              <a:ea typeface="宋体" pitchFamily="2" charset="-122"/>
              <a:cs typeface="Times New Roman"/>
            </a:endParaRPr>
          </a:p>
        </p:txBody>
      </p:sp>
      <p:sp>
        <p:nvSpPr>
          <p:cNvPr id="3" name="矩形 2"/>
          <p:cNvSpPr/>
          <p:nvPr/>
        </p:nvSpPr>
        <p:spPr>
          <a:xfrm>
            <a:off x="1377242" y="3691467"/>
            <a:ext cx="9121425" cy="2308324"/>
          </a:xfrm>
          <a:prstGeom prst="rect">
            <a:avLst/>
          </a:prstGeom>
        </p:spPr>
        <p:txBody>
          <a:bodyPr wrap="square">
            <a:spAutoFit/>
          </a:bodyPr>
          <a:lstStyle/>
          <a:p>
            <a:pPr>
              <a:lnSpc>
                <a:spcPct val="150000"/>
              </a:lnSpc>
              <a:spcAft>
                <a:spcPts val="0"/>
              </a:spcAft>
            </a:pPr>
            <a:r>
              <a:rPr lang="en-US" altLang="zh-CN" sz="2400" dirty="0" smtClean="0">
                <a:solidFill>
                  <a:srgbClr val="FF0000"/>
                </a:solidFill>
                <a:latin typeface="宋体" pitchFamily="2" charset="-122"/>
                <a:ea typeface="宋体" pitchFamily="2" charset="-122"/>
                <a:cs typeface="Times New Roman"/>
              </a:rPr>
              <a:t>    </a:t>
            </a:r>
            <a:r>
              <a:rPr lang="en-US" altLang="zh-CN" sz="2400" b="1" dirty="0" smtClean="0">
                <a:solidFill>
                  <a:srgbClr val="FF0000"/>
                </a:solidFill>
                <a:latin typeface="宋体" pitchFamily="2" charset="-122"/>
                <a:ea typeface="宋体" pitchFamily="2" charset="-122"/>
                <a:cs typeface="Times New Roman"/>
              </a:rPr>
              <a:t>①</a:t>
            </a:r>
            <a:r>
              <a:rPr lang="zh-CN" altLang="zh-CN" sz="2400" b="1" dirty="0">
                <a:solidFill>
                  <a:srgbClr val="FF0000"/>
                </a:solidFill>
                <a:latin typeface="宋体" pitchFamily="2" charset="-122"/>
                <a:ea typeface="宋体" pitchFamily="2" charset="-122"/>
                <a:cs typeface="Times New Roman"/>
              </a:rPr>
              <a:t>提高了科技水平和创新</a:t>
            </a:r>
            <a:r>
              <a:rPr lang="zh-CN" altLang="zh-CN" sz="2400" b="1" dirty="0" smtClean="0">
                <a:solidFill>
                  <a:srgbClr val="FF0000"/>
                </a:solidFill>
                <a:latin typeface="宋体" pitchFamily="2" charset="-122"/>
                <a:ea typeface="宋体" pitchFamily="2" charset="-122"/>
                <a:cs typeface="Times New Roman"/>
              </a:rPr>
              <a:t>能力</a:t>
            </a:r>
            <a:r>
              <a:rPr lang="zh-CN" altLang="en-US" sz="2400" b="1" dirty="0" smtClean="0">
                <a:solidFill>
                  <a:srgbClr val="FF0000"/>
                </a:solidFill>
                <a:latin typeface="宋体" pitchFamily="2" charset="-122"/>
                <a:ea typeface="宋体" pitchFamily="2" charset="-122"/>
                <a:cs typeface="Times New Roman"/>
              </a:rPr>
              <a:t>，</a:t>
            </a:r>
            <a:r>
              <a:rPr lang="zh-CN" altLang="zh-CN" sz="2400" b="1" dirty="0" smtClean="0">
                <a:solidFill>
                  <a:srgbClr val="FF0000"/>
                </a:solidFill>
                <a:latin typeface="宋体" pitchFamily="2" charset="-122"/>
                <a:ea typeface="宋体" pitchFamily="2" charset="-122"/>
                <a:cs typeface="Times New Roman"/>
              </a:rPr>
              <a:t>有利于</a:t>
            </a:r>
            <a:r>
              <a:rPr lang="zh-CN" altLang="zh-CN" sz="2400" b="1" dirty="0">
                <a:solidFill>
                  <a:srgbClr val="FF0000"/>
                </a:solidFill>
                <a:latin typeface="宋体" pitchFamily="2" charset="-122"/>
                <a:ea typeface="宋体" pitchFamily="2" charset="-122"/>
                <a:cs typeface="Times New Roman"/>
              </a:rPr>
              <a:t>建设创新型</a:t>
            </a:r>
            <a:r>
              <a:rPr lang="zh-CN" altLang="zh-CN" sz="2400" b="1" dirty="0" smtClean="0">
                <a:solidFill>
                  <a:srgbClr val="FF0000"/>
                </a:solidFill>
                <a:latin typeface="宋体" pitchFamily="2" charset="-122"/>
                <a:ea typeface="宋体" pitchFamily="2" charset="-122"/>
                <a:cs typeface="Times New Roman"/>
              </a:rPr>
              <a:t>国家</a:t>
            </a:r>
            <a:r>
              <a:rPr lang="zh-CN" altLang="en-US" sz="2400" b="1" dirty="0" smtClean="0">
                <a:solidFill>
                  <a:srgbClr val="FF0000"/>
                </a:solidFill>
                <a:latin typeface="宋体" pitchFamily="2" charset="-122"/>
                <a:ea typeface="宋体" pitchFamily="2" charset="-122"/>
                <a:cs typeface="Times New Roman"/>
              </a:rPr>
              <a:t>；</a:t>
            </a:r>
            <a:r>
              <a:rPr lang="en-US" altLang="zh-CN" sz="2400" b="1" dirty="0" smtClean="0">
                <a:solidFill>
                  <a:srgbClr val="FF0000"/>
                </a:solidFill>
                <a:latin typeface="宋体" pitchFamily="2" charset="-122"/>
                <a:ea typeface="宋体" pitchFamily="2" charset="-122"/>
                <a:cs typeface="Times New Roman"/>
              </a:rPr>
              <a:t>②</a:t>
            </a:r>
            <a:r>
              <a:rPr lang="zh-CN" altLang="zh-CN" sz="2400" b="1" dirty="0">
                <a:solidFill>
                  <a:srgbClr val="FF0000"/>
                </a:solidFill>
                <a:latin typeface="宋体" pitchFamily="2" charset="-122"/>
                <a:ea typeface="宋体" pitchFamily="2" charset="-122"/>
                <a:cs typeface="Times New Roman"/>
              </a:rPr>
              <a:t>促进我国社会发展</a:t>
            </a:r>
            <a:r>
              <a:rPr lang="zh-CN" altLang="zh-CN" sz="2400" b="1" dirty="0" smtClean="0">
                <a:solidFill>
                  <a:srgbClr val="FF0000"/>
                </a:solidFill>
                <a:latin typeface="宋体" pitchFamily="2" charset="-122"/>
                <a:ea typeface="宋体" pitchFamily="2" charset="-122"/>
                <a:cs typeface="Times New Roman"/>
              </a:rPr>
              <a:t>进步</a:t>
            </a:r>
            <a:r>
              <a:rPr lang="zh-CN" altLang="en-US" sz="2400" b="1" dirty="0" smtClean="0">
                <a:solidFill>
                  <a:srgbClr val="FF0000"/>
                </a:solidFill>
                <a:latin typeface="宋体" pitchFamily="2" charset="-122"/>
                <a:ea typeface="宋体" pitchFamily="2" charset="-122"/>
                <a:cs typeface="Times New Roman"/>
              </a:rPr>
              <a:t>，</a:t>
            </a:r>
            <a:r>
              <a:rPr lang="zh-CN" altLang="zh-CN" sz="2400" b="1" dirty="0" smtClean="0">
                <a:solidFill>
                  <a:srgbClr val="FF0000"/>
                </a:solidFill>
                <a:latin typeface="宋体" pitchFamily="2" charset="-122"/>
                <a:ea typeface="宋体" pitchFamily="2" charset="-122"/>
                <a:cs typeface="Times New Roman"/>
              </a:rPr>
              <a:t>增强</a:t>
            </a:r>
            <a:r>
              <a:rPr lang="zh-CN" altLang="zh-CN" sz="2400" b="1" dirty="0">
                <a:solidFill>
                  <a:srgbClr val="FF0000"/>
                </a:solidFill>
                <a:latin typeface="宋体" pitchFamily="2" charset="-122"/>
                <a:ea typeface="宋体" pitchFamily="2" charset="-122"/>
                <a:cs typeface="Times New Roman"/>
              </a:rPr>
              <a:t>了我国的综合</a:t>
            </a:r>
            <a:r>
              <a:rPr lang="zh-CN" altLang="zh-CN" sz="2400" b="1" dirty="0" smtClean="0">
                <a:solidFill>
                  <a:srgbClr val="FF0000"/>
                </a:solidFill>
                <a:latin typeface="宋体" pitchFamily="2" charset="-122"/>
                <a:ea typeface="宋体" pitchFamily="2" charset="-122"/>
                <a:cs typeface="Times New Roman"/>
              </a:rPr>
              <a:t>国力</a:t>
            </a:r>
            <a:r>
              <a:rPr lang="zh-CN" altLang="en-US" sz="2400" b="1" dirty="0" smtClean="0">
                <a:solidFill>
                  <a:srgbClr val="FF0000"/>
                </a:solidFill>
                <a:latin typeface="宋体" pitchFamily="2" charset="-122"/>
                <a:ea typeface="宋体" pitchFamily="2" charset="-122"/>
                <a:cs typeface="Times New Roman"/>
              </a:rPr>
              <a:t>；</a:t>
            </a:r>
            <a:r>
              <a:rPr lang="en-US" altLang="zh-CN" sz="2400" b="1" dirty="0" smtClean="0">
                <a:solidFill>
                  <a:srgbClr val="FF0000"/>
                </a:solidFill>
                <a:latin typeface="宋体" pitchFamily="2" charset="-122"/>
                <a:ea typeface="宋体" pitchFamily="2" charset="-122"/>
                <a:cs typeface="Times New Roman"/>
              </a:rPr>
              <a:t>③</a:t>
            </a:r>
            <a:r>
              <a:rPr lang="zh-CN" altLang="zh-CN" sz="2400" b="1" dirty="0">
                <a:solidFill>
                  <a:srgbClr val="FF0000"/>
                </a:solidFill>
                <a:latin typeface="宋体" pitchFamily="2" charset="-122"/>
                <a:ea typeface="宋体" pitchFamily="2" charset="-122"/>
                <a:cs typeface="Times New Roman"/>
              </a:rPr>
              <a:t>英雄人物</a:t>
            </a:r>
            <a:r>
              <a:rPr lang="zh-CN" altLang="zh-CN" sz="2400" b="1" dirty="0" smtClean="0">
                <a:solidFill>
                  <a:srgbClr val="FF0000"/>
                </a:solidFill>
                <a:latin typeface="宋体" pitchFamily="2" charset="-122"/>
                <a:ea typeface="宋体" pitchFamily="2" charset="-122"/>
                <a:cs typeface="Times New Roman"/>
              </a:rPr>
              <a:t>艰苦奋斗</a:t>
            </a:r>
            <a:r>
              <a:rPr lang="zh-CN" altLang="en-US" sz="2400" b="1" dirty="0" smtClean="0">
                <a:solidFill>
                  <a:srgbClr val="FF0000"/>
                </a:solidFill>
                <a:latin typeface="宋体" pitchFamily="2" charset="-122"/>
                <a:ea typeface="宋体" pitchFamily="2" charset="-122"/>
                <a:cs typeface="Times New Roman"/>
              </a:rPr>
              <a:t>，</a:t>
            </a:r>
            <a:r>
              <a:rPr lang="zh-CN" altLang="zh-CN" sz="2400" b="1" dirty="0" smtClean="0">
                <a:solidFill>
                  <a:srgbClr val="FF0000"/>
                </a:solidFill>
                <a:latin typeface="宋体" pitchFamily="2" charset="-122"/>
                <a:ea typeface="宋体" pitchFamily="2" charset="-122"/>
                <a:cs typeface="Times New Roman"/>
              </a:rPr>
              <a:t>无私</a:t>
            </a:r>
            <a:r>
              <a:rPr lang="zh-CN" altLang="zh-CN" sz="2400" b="1" dirty="0">
                <a:solidFill>
                  <a:srgbClr val="FF0000"/>
                </a:solidFill>
                <a:latin typeface="宋体" pitchFamily="2" charset="-122"/>
                <a:ea typeface="宋体" pitchFamily="2" charset="-122"/>
                <a:cs typeface="Times New Roman"/>
              </a:rPr>
              <a:t>奉献的爱国精神</a:t>
            </a:r>
            <a:r>
              <a:rPr lang="zh-CN" altLang="zh-CN" sz="2400" b="1" dirty="0" smtClean="0">
                <a:solidFill>
                  <a:srgbClr val="FF0000"/>
                </a:solidFill>
                <a:latin typeface="宋体" pitchFamily="2" charset="-122"/>
                <a:ea typeface="宋体" pitchFamily="2" charset="-122"/>
                <a:cs typeface="Times New Roman"/>
              </a:rPr>
              <a:t>。</a:t>
            </a:r>
          </a:p>
          <a:p>
            <a:pPr>
              <a:lnSpc>
                <a:spcPct val="150000"/>
              </a:lnSpc>
            </a:pPr>
            <a:endParaRPr lang="zh-CN" altLang="en-US" sz="2400" b="1" dirty="0">
              <a:solidFill>
                <a:srgbClr val="FF0000"/>
              </a:solidFill>
              <a:latin typeface="宋体" pitchFamily="2" charset="-122"/>
              <a:ea typeface="宋体" pitchFamily="2" charset="-122"/>
            </a:endParaRPr>
          </a:p>
        </p:txBody>
      </p:sp>
      <p:grpSp>
        <p:nvGrpSpPr>
          <p:cNvPr id="4" name="组合 3"/>
          <p:cNvGrpSpPr/>
          <p:nvPr/>
        </p:nvGrpSpPr>
        <p:grpSpPr>
          <a:xfrm>
            <a:off x="8071557" y="824822"/>
            <a:ext cx="1746910" cy="457900"/>
            <a:chOff x="8480182" y="1575737"/>
            <a:chExt cx="1678579" cy="520692"/>
          </a:xfrm>
        </p:grpSpPr>
        <p:sp>
          <p:nvSpPr>
            <p:cNvPr id="5" name="圆角矩形 4">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2247750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46577" y="1691129"/>
            <a:ext cx="8218312" cy="1754326"/>
          </a:xfrm>
          <a:prstGeom prst="rect">
            <a:avLst/>
          </a:prstGeom>
        </p:spPr>
        <p:txBody>
          <a:bodyPr wrap="square">
            <a:spAutoFit/>
          </a:bodyPr>
          <a:lstStyle/>
          <a:p>
            <a:pPr>
              <a:lnSpc>
                <a:spcPct val="150000"/>
              </a:lnSpc>
              <a:spcAft>
                <a:spcPts val="0"/>
              </a:spcAft>
            </a:pPr>
            <a:r>
              <a:rPr lang="en-US" altLang="zh-CN" sz="2400" b="1" dirty="0">
                <a:solidFill>
                  <a:srgbClr val="000000"/>
                </a:solidFill>
                <a:latin typeface="宋体" pitchFamily="2" charset="-122"/>
                <a:ea typeface="宋体" pitchFamily="2" charset="-122"/>
                <a:cs typeface="Times New Roman"/>
              </a:rPr>
              <a:t>5</a:t>
            </a:r>
            <a:r>
              <a:rPr lang="en-US" altLang="zh-CN" sz="2400" b="1" dirty="0">
                <a:solidFill>
                  <a:srgbClr val="000000"/>
                </a:solidFill>
                <a:effectLst/>
                <a:latin typeface="宋体" pitchFamily="2" charset="-122"/>
                <a:ea typeface="宋体" pitchFamily="2" charset="-122"/>
                <a:cs typeface="Times New Roman"/>
              </a:rPr>
              <a:t>.[2017</a:t>
            </a:r>
            <a:r>
              <a:rPr lang="zh-CN" altLang="zh-CN" sz="2400" b="1" dirty="0">
                <a:solidFill>
                  <a:srgbClr val="000000"/>
                </a:solidFill>
                <a:effectLst/>
                <a:latin typeface="宋体" pitchFamily="2" charset="-122"/>
                <a:ea typeface="宋体" pitchFamily="2" charset="-122"/>
                <a:cs typeface="Times New Roman"/>
              </a:rPr>
              <a:t>·</a:t>
            </a:r>
            <a:r>
              <a:rPr lang="zh-CN" altLang="zh-CN" sz="2400" b="1" dirty="0" smtClean="0">
                <a:solidFill>
                  <a:srgbClr val="000000"/>
                </a:solidFill>
                <a:effectLst/>
                <a:latin typeface="宋体" pitchFamily="2" charset="-122"/>
                <a:ea typeface="宋体" pitchFamily="2" charset="-122"/>
                <a:cs typeface="Times New Roman"/>
              </a:rPr>
              <a:t>河北</a:t>
            </a:r>
            <a:r>
              <a:rPr lang="zh-CN" altLang="en-US" sz="2400" b="1" dirty="0" smtClean="0">
                <a:solidFill>
                  <a:srgbClr val="000000"/>
                </a:solidFill>
                <a:effectLst/>
                <a:latin typeface="宋体" pitchFamily="2" charset="-122"/>
                <a:ea typeface="宋体" pitchFamily="2" charset="-122"/>
                <a:cs typeface="Times New Roman"/>
              </a:rPr>
              <a:t>，</a:t>
            </a:r>
            <a:r>
              <a:rPr lang="en-US" altLang="zh-CN" sz="2400" b="1" dirty="0" smtClean="0">
                <a:solidFill>
                  <a:srgbClr val="000000"/>
                </a:solidFill>
                <a:effectLst/>
                <a:latin typeface="宋体" pitchFamily="2" charset="-122"/>
                <a:ea typeface="宋体" pitchFamily="2" charset="-122"/>
                <a:cs typeface="Times New Roman"/>
              </a:rPr>
              <a:t>25</a:t>
            </a:r>
            <a:r>
              <a:rPr lang="zh-CN" altLang="en-US" sz="2400" b="1" dirty="0" smtClean="0">
                <a:solidFill>
                  <a:srgbClr val="000000"/>
                </a:solidFill>
                <a:effectLst/>
                <a:latin typeface="宋体" pitchFamily="2" charset="-122"/>
                <a:ea typeface="宋体" pitchFamily="2" charset="-122"/>
                <a:cs typeface="Times New Roman"/>
              </a:rPr>
              <a:t>（</a:t>
            </a:r>
            <a:r>
              <a:rPr lang="en-US" altLang="zh-CN" sz="2400" b="1" dirty="0" smtClean="0">
                <a:solidFill>
                  <a:srgbClr val="000000"/>
                </a:solidFill>
                <a:effectLst/>
                <a:latin typeface="宋体" pitchFamily="2" charset="-122"/>
                <a:ea typeface="宋体" pitchFamily="2" charset="-122"/>
                <a:cs typeface="Times New Roman"/>
              </a:rPr>
              <a:t>3</a:t>
            </a:r>
            <a:r>
              <a:rPr lang="zh-CN" altLang="en-US" sz="2400" b="1" dirty="0" smtClean="0">
                <a:solidFill>
                  <a:srgbClr val="000000"/>
                </a:solidFill>
                <a:effectLst/>
                <a:latin typeface="宋体" pitchFamily="2" charset="-122"/>
                <a:ea typeface="宋体" pitchFamily="2" charset="-122"/>
                <a:cs typeface="Times New Roman"/>
              </a:rPr>
              <a:t>），</a:t>
            </a:r>
            <a:r>
              <a:rPr lang="en-US" altLang="zh-CN" sz="2400" b="1" dirty="0" smtClean="0">
                <a:solidFill>
                  <a:srgbClr val="000000"/>
                </a:solidFill>
                <a:effectLst/>
                <a:latin typeface="宋体" pitchFamily="2" charset="-122"/>
                <a:ea typeface="宋体" pitchFamily="2" charset="-122"/>
                <a:cs typeface="Times New Roman"/>
              </a:rPr>
              <a:t>2</a:t>
            </a:r>
            <a:r>
              <a:rPr lang="zh-CN" altLang="zh-CN" sz="2400" b="1" dirty="0">
                <a:solidFill>
                  <a:srgbClr val="000000"/>
                </a:solidFill>
                <a:effectLst/>
                <a:latin typeface="宋体" pitchFamily="2" charset="-122"/>
                <a:ea typeface="宋体" pitchFamily="2" charset="-122"/>
                <a:cs typeface="Times New Roman"/>
              </a:rPr>
              <a:t>分</a:t>
            </a:r>
            <a:r>
              <a:rPr lang="en-US" altLang="zh-CN" sz="2400" b="1" dirty="0">
                <a:solidFill>
                  <a:srgbClr val="000000"/>
                </a:solidFill>
                <a:effectLst/>
                <a:latin typeface="宋体" pitchFamily="2" charset="-122"/>
                <a:ea typeface="宋体" pitchFamily="2" charset="-122"/>
                <a:cs typeface="Times New Roman"/>
              </a:rPr>
              <a:t>]</a:t>
            </a:r>
            <a:r>
              <a:rPr lang="zh-CN" altLang="zh-CN" sz="2400" b="1" dirty="0">
                <a:solidFill>
                  <a:srgbClr val="000000"/>
                </a:solidFill>
                <a:effectLst/>
                <a:latin typeface="宋体" pitchFamily="2" charset="-122"/>
                <a:ea typeface="宋体" pitchFamily="2" charset="-122"/>
                <a:cs typeface="Times New Roman"/>
              </a:rPr>
              <a:t>感悟生命价值。</a:t>
            </a:r>
          </a:p>
          <a:p>
            <a:pPr>
              <a:lnSpc>
                <a:spcPct val="150000"/>
              </a:lnSpc>
              <a:spcAft>
                <a:spcPts val="0"/>
              </a:spcAft>
            </a:pPr>
            <a:r>
              <a:rPr lang="en-US" altLang="zh-CN" sz="2400" b="1" dirty="0" smtClean="0">
                <a:solidFill>
                  <a:srgbClr val="000000"/>
                </a:solidFill>
                <a:effectLst/>
                <a:latin typeface="楷体" pitchFamily="49" charset="-122"/>
                <a:ea typeface="楷体" pitchFamily="49" charset="-122"/>
                <a:cs typeface="Times New Roman"/>
              </a:rPr>
              <a:t>    </a:t>
            </a:r>
            <a:r>
              <a:rPr lang="zh-CN" altLang="zh-CN" sz="2400" b="1" dirty="0" smtClean="0">
                <a:solidFill>
                  <a:srgbClr val="000000"/>
                </a:solidFill>
                <a:effectLst/>
                <a:latin typeface="楷体" pitchFamily="49" charset="-122"/>
                <a:ea typeface="楷体" pitchFamily="49" charset="-122"/>
                <a:cs typeface="Times New Roman"/>
              </a:rPr>
              <a:t>题</a:t>
            </a:r>
            <a:r>
              <a:rPr lang="zh-CN" altLang="zh-CN" sz="2400" b="1" dirty="0">
                <a:solidFill>
                  <a:srgbClr val="000000"/>
                </a:solidFill>
                <a:effectLst/>
                <a:latin typeface="楷体" pitchFamily="49" charset="-122"/>
                <a:ea typeface="楷体" pitchFamily="49" charset="-122"/>
                <a:cs typeface="Times New Roman"/>
              </a:rPr>
              <a:t>干内容</a:t>
            </a:r>
            <a:r>
              <a:rPr lang="zh-CN" altLang="zh-CN" sz="2400" b="1" dirty="0" smtClean="0">
                <a:solidFill>
                  <a:srgbClr val="000000"/>
                </a:solidFill>
                <a:effectLst/>
                <a:latin typeface="楷体" pitchFamily="49" charset="-122"/>
                <a:ea typeface="楷体" pitchFamily="49" charset="-122"/>
                <a:cs typeface="Times New Roman"/>
              </a:rPr>
              <a:t>见</a:t>
            </a:r>
            <a:r>
              <a:rPr lang="zh-CN" altLang="en-US" sz="2400" b="1" dirty="0" smtClean="0">
                <a:solidFill>
                  <a:srgbClr val="000000"/>
                </a:solidFill>
                <a:effectLst/>
                <a:latin typeface="楷体" pitchFamily="49" charset="-122"/>
                <a:ea typeface="楷体" pitchFamily="49" charset="-122"/>
                <a:cs typeface="Times New Roman"/>
              </a:rPr>
              <a:t>幻灯片</a:t>
            </a:r>
            <a:r>
              <a:rPr lang="en-US" altLang="zh-CN" sz="2400" b="1" dirty="0" smtClean="0">
                <a:solidFill>
                  <a:srgbClr val="000000"/>
                </a:solidFill>
                <a:effectLst/>
                <a:latin typeface="楷体" pitchFamily="49" charset="-122"/>
                <a:ea typeface="楷体" pitchFamily="49" charset="-122"/>
                <a:cs typeface="Times New Roman"/>
              </a:rPr>
              <a:t>9 </a:t>
            </a:r>
            <a:r>
              <a:rPr lang="zh-CN" altLang="en-US" sz="2400" b="1" dirty="0" smtClean="0">
                <a:solidFill>
                  <a:srgbClr val="000000"/>
                </a:solidFill>
                <a:latin typeface="楷体" pitchFamily="49" charset="-122"/>
                <a:ea typeface="楷体" pitchFamily="49" charset="-122"/>
                <a:cs typeface="Times New Roman"/>
              </a:rPr>
              <a:t>第</a:t>
            </a:r>
            <a:r>
              <a:rPr lang="en-US" altLang="zh-CN" sz="2400" b="1" dirty="0" smtClean="0">
                <a:solidFill>
                  <a:srgbClr val="000000"/>
                </a:solidFill>
                <a:latin typeface="楷体" pitchFamily="49" charset="-122"/>
                <a:ea typeface="楷体" pitchFamily="49" charset="-122"/>
                <a:cs typeface="Times New Roman"/>
              </a:rPr>
              <a:t>2</a:t>
            </a:r>
            <a:r>
              <a:rPr lang="zh-CN" altLang="en-US" sz="2400" b="1" dirty="0" smtClean="0">
                <a:solidFill>
                  <a:srgbClr val="000000"/>
                </a:solidFill>
                <a:latin typeface="楷体" pitchFamily="49" charset="-122"/>
                <a:ea typeface="楷体" pitchFamily="49" charset="-122"/>
                <a:cs typeface="Times New Roman"/>
              </a:rPr>
              <a:t>题题干部分</a:t>
            </a:r>
            <a:endParaRPr lang="en-US" altLang="zh-CN" sz="2400" b="1" dirty="0" smtClean="0">
              <a:solidFill>
                <a:srgbClr val="000000"/>
              </a:solidFill>
              <a:effectLst/>
              <a:latin typeface="楷体" pitchFamily="49" charset="-122"/>
              <a:ea typeface="楷体" pitchFamily="49" charset="-122"/>
              <a:cs typeface="Times New Roman"/>
            </a:endParaRPr>
          </a:p>
          <a:p>
            <a:pPr>
              <a:lnSpc>
                <a:spcPct val="150000"/>
              </a:lnSpc>
              <a:spcAft>
                <a:spcPts val="0"/>
              </a:spcAft>
            </a:pPr>
            <a:r>
              <a:rPr lang="en-US" altLang="zh-CN" sz="2400" b="1" dirty="0" smtClean="0">
                <a:solidFill>
                  <a:srgbClr val="000000"/>
                </a:solidFill>
                <a:effectLst/>
                <a:latin typeface="宋体" pitchFamily="2" charset="-122"/>
                <a:ea typeface="宋体" pitchFamily="2" charset="-122"/>
                <a:cs typeface="Times New Roman"/>
              </a:rPr>
              <a:t>    </a:t>
            </a:r>
            <a:r>
              <a:rPr lang="zh-CN" altLang="zh-CN" sz="2400" b="1" dirty="0" smtClean="0">
                <a:solidFill>
                  <a:srgbClr val="000000"/>
                </a:solidFill>
                <a:effectLst/>
                <a:latin typeface="宋体" pitchFamily="2" charset="-122"/>
                <a:ea typeface="宋体" pitchFamily="2" charset="-122"/>
                <a:cs typeface="Times New Roman"/>
              </a:rPr>
              <a:t>护</a:t>
            </a:r>
            <a:r>
              <a:rPr lang="zh-CN" altLang="zh-CN" sz="2400" b="1" dirty="0">
                <a:solidFill>
                  <a:srgbClr val="000000"/>
                </a:solidFill>
                <a:effectLst/>
                <a:latin typeface="宋体" pitchFamily="2" charset="-122"/>
                <a:ea typeface="宋体" pitchFamily="2" charset="-122"/>
                <a:cs typeface="Times New Roman"/>
              </a:rPr>
              <a:t>鸟志愿者的行为对我们提升生命价值有什么</a:t>
            </a:r>
            <a:r>
              <a:rPr lang="zh-CN" altLang="zh-CN" sz="2400" b="1" dirty="0" smtClean="0">
                <a:solidFill>
                  <a:srgbClr val="000000"/>
                </a:solidFill>
                <a:effectLst/>
                <a:latin typeface="宋体" pitchFamily="2" charset="-122"/>
                <a:ea typeface="宋体" pitchFamily="2" charset="-122"/>
                <a:cs typeface="Times New Roman"/>
              </a:rPr>
              <a:t>启示</a:t>
            </a:r>
            <a:r>
              <a:rPr lang="zh-CN" altLang="en-US" sz="2400" b="1" dirty="0" smtClean="0">
                <a:solidFill>
                  <a:srgbClr val="000000"/>
                </a:solidFill>
                <a:effectLst/>
                <a:latin typeface="宋体" pitchFamily="2" charset="-122"/>
                <a:ea typeface="宋体" pitchFamily="2" charset="-122"/>
                <a:cs typeface="Times New Roman"/>
              </a:rPr>
              <a:t>？</a:t>
            </a:r>
            <a:endParaRPr lang="zh-CN" altLang="zh-CN" sz="2400" b="1" dirty="0">
              <a:solidFill>
                <a:srgbClr val="000000"/>
              </a:solidFill>
              <a:effectLst/>
              <a:latin typeface="宋体" pitchFamily="2" charset="-122"/>
              <a:ea typeface="宋体" pitchFamily="2" charset="-122"/>
              <a:cs typeface="Times New Roman"/>
            </a:endParaRPr>
          </a:p>
        </p:txBody>
      </p:sp>
      <p:sp>
        <p:nvSpPr>
          <p:cNvPr id="3" name="矩形 2"/>
          <p:cNvSpPr/>
          <p:nvPr/>
        </p:nvSpPr>
        <p:spPr>
          <a:xfrm>
            <a:off x="1456264" y="4368800"/>
            <a:ext cx="8816622" cy="559769"/>
          </a:xfrm>
          <a:prstGeom prst="rect">
            <a:avLst/>
          </a:prstGeom>
        </p:spPr>
        <p:txBody>
          <a:bodyPr wrap="square">
            <a:spAutoFit/>
          </a:bodyPr>
          <a:lstStyle/>
          <a:p>
            <a:pPr>
              <a:lnSpc>
                <a:spcPct val="150000"/>
              </a:lnSpc>
              <a:spcAft>
                <a:spcPts val="0"/>
              </a:spcAft>
            </a:pPr>
            <a:r>
              <a:rPr lang="en-US" altLang="zh-CN" sz="2400" b="1" dirty="0" smtClean="0">
                <a:solidFill>
                  <a:srgbClr val="FF0000"/>
                </a:solidFill>
                <a:latin typeface="宋体" pitchFamily="2" charset="-122"/>
                <a:ea typeface="宋体" pitchFamily="2" charset="-122"/>
                <a:cs typeface="Times New Roman"/>
              </a:rPr>
              <a:t>    </a:t>
            </a:r>
            <a:r>
              <a:rPr lang="zh-CN" altLang="zh-CN" sz="2400" b="1" dirty="0" smtClean="0">
                <a:solidFill>
                  <a:srgbClr val="FF0000"/>
                </a:solidFill>
                <a:latin typeface="宋体" pitchFamily="2" charset="-122"/>
                <a:ea typeface="宋体" pitchFamily="2" charset="-122"/>
                <a:cs typeface="Times New Roman"/>
              </a:rPr>
              <a:t>提升</a:t>
            </a:r>
            <a:r>
              <a:rPr lang="zh-CN" altLang="zh-CN" sz="2400" b="1" dirty="0">
                <a:solidFill>
                  <a:srgbClr val="FF0000"/>
                </a:solidFill>
                <a:latin typeface="宋体" pitchFamily="2" charset="-122"/>
                <a:ea typeface="宋体" pitchFamily="2" charset="-122"/>
                <a:cs typeface="Times New Roman"/>
              </a:rPr>
              <a:t>生命价值要承担社会</a:t>
            </a:r>
            <a:r>
              <a:rPr lang="zh-CN" altLang="zh-CN" sz="2400" b="1" dirty="0" smtClean="0">
                <a:solidFill>
                  <a:srgbClr val="FF0000"/>
                </a:solidFill>
                <a:latin typeface="宋体" pitchFamily="2" charset="-122"/>
                <a:ea typeface="宋体" pitchFamily="2" charset="-122"/>
                <a:cs typeface="Times New Roman"/>
              </a:rPr>
              <a:t>责任</a:t>
            </a:r>
            <a:r>
              <a:rPr lang="zh-CN" altLang="en-US" sz="2400" b="1" dirty="0" smtClean="0">
                <a:solidFill>
                  <a:srgbClr val="FF0000"/>
                </a:solidFill>
                <a:latin typeface="宋体" pitchFamily="2" charset="-122"/>
                <a:ea typeface="宋体" pitchFamily="2" charset="-122"/>
                <a:cs typeface="Times New Roman"/>
              </a:rPr>
              <a:t>，</a:t>
            </a:r>
            <a:r>
              <a:rPr lang="zh-CN" altLang="zh-CN" sz="2400" b="1" dirty="0" smtClean="0">
                <a:solidFill>
                  <a:srgbClr val="FF0000"/>
                </a:solidFill>
                <a:latin typeface="宋体" pitchFamily="2" charset="-122"/>
                <a:ea typeface="宋体" pitchFamily="2" charset="-122"/>
                <a:cs typeface="Times New Roman"/>
              </a:rPr>
              <a:t>奉献</a:t>
            </a:r>
            <a:r>
              <a:rPr lang="zh-CN" altLang="zh-CN" sz="2400" b="1" dirty="0">
                <a:solidFill>
                  <a:srgbClr val="FF0000"/>
                </a:solidFill>
                <a:latin typeface="宋体" pitchFamily="2" charset="-122"/>
                <a:ea typeface="宋体" pitchFamily="2" charset="-122"/>
                <a:cs typeface="Times New Roman"/>
              </a:rPr>
              <a:t>社会</a:t>
            </a:r>
            <a:r>
              <a:rPr lang="zh-CN" altLang="zh-CN" sz="2400" b="1" dirty="0" smtClean="0">
                <a:solidFill>
                  <a:srgbClr val="FF0000"/>
                </a:solidFill>
                <a:latin typeface="宋体" pitchFamily="2" charset="-122"/>
                <a:ea typeface="宋体" pitchFamily="2" charset="-122"/>
                <a:cs typeface="Times New Roman"/>
              </a:rPr>
              <a:t>。</a:t>
            </a:r>
          </a:p>
        </p:txBody>
      </p:sp>
      <p:grpSp>
        <p:nvGrpSpPr>
          <p:cNvPr id="4" name="组合 3"/>
          <p:cNvGrpSpPr/>
          <p:nvPr/>
        </p:nvGrpSpPr>
        <p:grpSpPr>
          <a:xfrm>
            <a:off x="8071557" y="824822"/>
            <a:ext cx="1746910" cy="457900"/>
            <a:chOff x="8480182" y="1575737"/>
            <a:chExt cx="1678579" cy="520692"/>
          </a:xfrm>
        </p:grpSpPr>
        <p:sp>
          <p:nvSpPr>
            <p:cNvPr id="5" name="圆角矩形 4">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4188201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38606" y="1343379"/>
            <a:ext cx="10279350" cy="646331"/>
          </a:xfrm>
          <a:prstGeom prst="rect">
            <a:avLst/>
          </a:prstGeom>
        </p:spPr>
        <p:txBody>
          <a:bodyPr wrap="square">
            <a:spAutoFit/>
          </a:bodyPr>
          <a:lstStyle/>
          <a:p>
            <a:pPr>
              <a:lnSpc>
                <a:spcPct val="150000"/>
              </a:lnSpc>
              <a:spcAft>
                <a:spcPts val="0"/>
              </a:spcAft>
            </a:pPr>
            <a:r>
              <a:rPr lang="en-US" altLang="zh-CN" sz="2400" b="1" dirty="0">
                <a:solidFill>
                  <a:srgbClr val="000000"/>
                </a:solidFill>
                <a:latin typeface="宋体" pitchFamily="2" charset="-122"/>
                <a:ea typeface="宋体" pitchFamily="2" charset="-122"/>
                <a:cs typeface="Times New Roman"/>
              </a:rPr>
              <a:t>6.[2016</a:t>
            </a:r>
            <a:r>
              <a:rPr lang="zh-CN" altLang="zh-CN" sz="2400" b="1" dirty="0">
                <a:solidFill>
                  <a:srgbClr val="000000"/>
                </a:solidFill>
                <a:latin typeface="宋体" pitchFamily="2" charset="-122"/>
                <a:ea typeface="宋体" pitchFamily="2" charset="-122"/>
                <a:cs typeface="Times New Roman"/>
              </a:rPr>
              <a:t>·</a:t>
            </a:r>
            <a:r>
              <a:rPr lang="zh-CN" altLang="zh-CN" sz="2400" b="1" dirty="0" smtClean="0">
                <a:solidFill>
                  <a:srgbClr val="000000"/>
                </a:solidFill>
                <a:latin typeface="宋体" pitchFamily="2" charset="-122"/>
                <a:ea typeface="宋体" pitchFamily="2" charset="-122"/>
                <a:cs typeface="Times New Roman"/>
              </a:rPr>
              <a:t>河北</a:t>
            </a:r>
            <a:r>
              <a:rPr lang="zh-CN" altLang="en-US" sz="2400" b="1" dirty="0" smtClean="0">
                <a:solidFill>
                  <a:srgbClr val="000000"/>
                </a:solidFill>
                <a:latin typeface="宋体" pitchFamily="2" charset="-122"/>
                <a:ea typeface="宋体" pitchFamily="2" charset="-122"/>
                <a:cs typeface="Times New Roman"/>
              </a:rPr>
              <a:t>，</a:t>
            </a:r>
            <a:r>
              <a:rPr lang="en-US" altLang="zh-CN" sz="2400" b="1" dirty="0" smtClean="0">
                <a:solidFill>
                  <a:srgbClr val="000000"/>
                </a:solidFill>
                <a:latin typeface="宋体" pitchFamily="2" charset="-122"/>
                <a:ea typeface="宋体" pitchFamily="2" charset="-122"/>
                <a:cs typeface="Times New Roman"/>
              </a:rPr>
              <a:t>30</a:t>
            </a:r>
            <a:r>
              <a:rPr lang="zh-CN" altLang="en-US" sz="2400" b="1" dirty="0" smtClean="0">
                <a:solidFill>
                  <a:srgbClr val="000000"/>
                </a:solidFill>
                <a:latin typeface="宋体" pitchFamily="2" charset="-122"/>
                <a:ea typeface="宋体" pitchFamily="2" charset="-122"/>
                <a:cs typeface="Times New Roman"/>
              </a:rPr>
              <a:t>（</a:t>
            </a:r>
            <a:r>
              <a:rPr lang="en-US" altLang="zh-CN" sz="2400" b="1" dirty="0" smtClean="0">
                <a:solidFill>
                  <a:srgbClr val="000000"/>
                </a:solidFill>
                <a:latin typeface="宋体" pitchFamily="2" charset="-122"/>
                <a:ea typeface="宋体" pitchFamily="2" charset="-122"/>
                <a:cs typeface="Times New Roman"/>
              </a:rPr>
              <a:t>3</a:t>
            </a:r>
            <a:r>
              <a:rPr lang="zh-CN" altLang="en-US" sz="2400" b="1" dirty="0" smtClean="0">
                <a:solidFill>
                  <a:srgbClr val="000000"/>
                </a:solidFill>
                <a:latin typeface="宋体" pitchFamily="2" charset="-122"/>
                <a:ea typeface="宋体" pitchFamily="2" charset="-122"/>
                <a:cs typeface="Times New Roman"/>
              </a:rPr>
              <a:t>），</a:t>
            </a:r>
            <a:r>
              <a:rPr lang="en-US" altLang="zh-CN" sz="2400" b="1" dirty="0" smtClean="0">
                <a:solidFill>
                  <a:srgbClr val="000000"/>
                </a:solidFill>
                <a:latin typeface="宋体" pitchFamily="2" charset="-122"/>
                <a:ea typeface="宋体" pitchFamily="2" charset="-122"/>
                <a:cs typeface="Times New Roman"/>
              </a:rPr>
              <a:t>2</a:t>
            </a:r>
            <a:r>
              <a:rPr lang="zh-CN" altLang="zh-CN" sz="2400" b="1" dirty="0">
                <a:solidFill>
                  <a:srgbClr val="000000"/>
                </a:solidFill>
                <a:latin typeface="宋体" pitchFamily="2" charset="-122"/>
                <a:ea typeface="宋体" pitchFamily="2" charset="-122"/>
                <a:cs typeface="Times New Roman"/>
              </a:rPr>
              <a:t>分</a:t>
            </a:r>
            <a:r>
              <a:rPr lang="en-US" altLang="zh-CN" sz="2400" b="1" dirty="0">
                <a:solidFill>
                  <a:srgbClr val="000000"/>
                </a:solidFill>
                <a:latin typeface="宋体" pitchFamily="2" charset="-122"/>
                <a:ea typeface="宋体" pitchFamily="2" charset="-122"/>
                <a:cs typeface="Times New Roman"/>
              </a:rPr>
              <a:t>]</a:t>
            </a:r>
            <a:r>
              <a:rPr lang="zh-CN" altLang="zh-CN" sz="2400" b="1" dirty="0">
                <a:solidFill>
                  <a:srgbClr val="000000"/>
                </a:solidFill>
                <a:latin typeface="宋体" pitchFamily="2" charset="-122"/>
                <a:ea typeface="宋体" pitchFamily="2" charset="-122"/>
                <a:cs typeface="Times New Roman"/>
              </a:rPr>
              <a:t>阅读</a:t>
            </a:r>
            <a:r>
              <a:rPr lang="zh-CN" altLang="zh-CN" sz="2400" b="1" dirty="0" smtClean="0">
                <a:solidFill>
                  <a:srgbClr val="000000"/>
                </a:solidFill>
                <a:latin typeface="宋体" pitchFamily="2" charset="-122"/>
                <a:ea typeface="宋体" pitchFamily="2" charset="-122"/>
                <a:cs typeface="Times New Roman"/>
              </a:rPr>
              <a:t>材料</a:t>
            </a:r>
            <a:r>
              <a:rPr lang="zh-CN" altLang="en-US" sz="2400" b="1" dirty="0" smtClean="0">
                <a:solidFill>
                  <a:srgbClr val="000000"/>
                </a:solidFill>
                <a:latin typeface="宋体" pitchFamily="2" charset="-122"/>
                <a:ea typeface="宋体" pitchFamily="2" charset="-122"/>
                <a:cs typeface="Times New Roman"/>
              </a:rPr>
              <a:t>，</a:t>
            </a:r>
            <a:r>
              <a:rPr lang="zh-CN" altLang="zh-CN" sz="2400" b="1" dirty="0" smtClean="0">
                <a:solidFill>
                  <a:srgbClr val="000000"/>
                </a:solidFill>
                <a:latin typeface="宋体" pitchFamily="2" charset="-122"/>
                <a:ea typeface="宋体" pitchFamily="2" charset="-122"/>
                <a:cs typeface="Times New Roman"/>
              </a:rPr>
              <a:t>综合</a:t>
            </a:r>
            <a:r>
              <a:rPr lang="zh-CN" altLang="zh-CN" sz="2400" b="1" dirty="0">
                <a:solidFill>
                  <a:srgbClr val="000000"/>
                </a:solidFill>
                <a:latin typeface="宋体" pitchFamily="2" charset="-122"/>
                <a:ea typeface="宋体" pitchFamily="2" charset="-122"/>
                <a:cs typeface="Times New Roman"/>
              </a:rPr>
              <a:t>运用所学</a:t>
            </a:r>
            <a:r>
              <a:rPr lang="zh-CN" altLang="zh-CN" sz="2400" b="1" dirty="0" smtClean="0">
                <a:solidFill>
                  <a:srgbClr val="000000"/>
                </a:solidFill>
                <a:latin typeface="宋体" pitchFamily="2" charset="-122"/>
                <a:ea typeface="宋体" pitchFamily="2" charset="-122"/>
                <a:cs typeface="Times New Roman"/>
              </a:rPr>
              <a:t>知识</a:t>
            </a:r>
            <a:r>
              <a:rPr lang="zh-CN" altLang="en-US" sz="2400" b="1" dirty="0" smtClean="0">
                <a:solidFill>
                  <a:srgbClr val="000000"/>
                </a:solidFill>
                <a:latin typeface="宋体" pitchFamily="2" charset="-122"/>
                <a:ea typeface="宋体" pitchFamily="2" charset="-122"/>
                <a:cs typeface="Times New Roman"/>
              </a:rPr>
              <a:t>，</a:t>
            </a:r>
            <a:r>
              <a:rPr lang="zh-CN" altLang="zh-CN" sz="2400" b="1" dirty="0" smtClean="0">
                <a:solidFill>
                  <a:srgbClr val="000000"/>
                </a:solidFill>
                <a:latin typeface="宋体" pitchFamily="2" charset="-122"/>
                <a:ea typeface="宋体" pitchFamily="2" charset="-122"/>
                <a:cs typeface="Times New Roman"/>
              </a:rPr>
              <a:t>回答</a:t>
            </a:r>
            <a:r>
              <a:rPr lang="zh-CN" altLang="zh-CN" sz="2400" b="1" dirty="0">
                <a:solidFill>
                  <a:srgbClr val="000000"/>
                </a:solidFill>
                <a:latin typeface="宋体" pitchFamily="2" charset="-122"/>
                <a:ea typeface="宋体" pitchFamily="2" charset="-122"/>
                <a:cs typeface="Times New Roman"/>
              </a:rPr>
              <a:t>问题</a:t>
            </a:r>
            <a:r>
              <a:rPr lang="zh-CN" altLang="zh-CN" sz="2400" b="1" dirty="0" smtClean="0">
                <a:solidFill>
                  <a:srgbClr val="000000"/>
                </a:solidFill>
                <a:latin typeface="宋体" pitchFamily="2" charset="-122"/>
                <a:ea typeface="宋体" pitchFamily="2" charset="-122"/>
                <a:cs typeface="Times New Roman"/>
              </a:rPr>
              <a:t>。</a:t>
            </a:r>
            <a:endParaRPr lang="zh-CN" altLang="zh-CN" sz="2400" b="1" dirty="0">
              <a:solidFill>
                <a:srgbClr val="000000"/>
              </a:solidFill>
              <a:latin typeface="宋体" pitchFamily="2" charset="-122"/>
              <a:ea typeface="宋体" pitchFamily="2" charset="-122"/>
              <a:cs typeface="Times New Roman"/>
            </a:endParaRPr>
          </a:p>
        </p:txBody>
      </p:sp>
      <p:sp>
        <p:nvSpPr>
          <p:cNvPr id="3" name="矩形 2"/>
          <p:cNvSpPr/>
          <p:nvPr/>
        </p:nvSpPr>
        <p:spPr>
          <a:xfrm>
            <a:off x="738604" y="4775354"/>
            <a:ext cx="10685751" cy="1200329"/>
          </a:xfrm>
          <a:prstGeom prst="rect">
            <a:avLst/>
          </a:prstGeom>
        </p:spPr>
        <p:txBody>
          <a:bodyPr wrap="square">
            <a:spAutoFit/>
          </a:bodyPr>
          <a:lstStyle/>
          <a:p>
            <a:pPr>
              <a:lnSpc>
                <a:spcPct val="150000"/>
              </a:lnSpc>
              <a:spcAft>
                <a:spcPts val="0"/>
              </a:spcAft>
            </a:pPr>
            <a:r>
              <a:rPr lang="zh-CN" altLang="zh-CN" sz="2400" b="1" dirty="0">
                <a:solidFill>
                  <a:srgbClr val="000000"/>
                </a:solidFill>
                <a:latin typeface="宋体" pitchFamily="2" charset="-122"/>
                <a:ea typeface="宋体" pitchFamily="2" charset="-122"/>
                <a:cs typeface="Times New Roman"/>
              </a:rPr>
              <a:t>材料二</a:t>
            </a:r>
            <a:r>
              <a:rPr lang="zh-CN" altLang="zh-CN" sz="2400" b="1" dirty="0">
                <a:solidFill>
                  <a:srgbClr val="000000"/>
                </a:solidFill>
                <a:latin typeface="华文楷体" pitchFamily="2" charset="-122"/>
                <a:ea typeface="华文楷体" pitchFamily="2" charset="-122"/>
                <a:cs typeface="Times New Roman"/>
              </a:rPr>
              <a:t>　电力的广泛应用与美国“发明大王”爱迪生的努力是分不开</a:t>
            </a:r>
            <a:r>
              <a:rPr lang="zh-CN" altLang="zh-CN" sz="2400" b="1" dirty="0" smtClean="0">
                <a:solidFill>
                  <a:srgbClr val="000000"/>
                </a:solidFill>
                <a:latin typeface="华文楷体" pitchFamily="2" charset="-122"/>
                <a:ea typeface="华文楷体" pitchFamily="2" charset="-122"/>
                <a:cs typeface="Times New Roman"/>
              </a:rPr>
              <a:t>的</a:t>
            </a:r>
            <a:r>
              <a:rPr lang="zh-CN" altLang="en-US" sz="2400" b="1" dirty="0" smtClean="0">
                <a:solidFill>
                  <a:srgbClr val="000000"/>
                </a:solidFill>
                <a:latin typeface="华文楷体" pitchFamily="2" charset="-122"/>
                <a:ea typeface="华文楷体" pitchFamily="2" charset="-122"/>
                <a:cs typeface="Times New Roman"/>
              </a:rPr>
              <a:t>，</a:t>
            </a:r>
            <a:r>
              <a:rPr lang="zh-CN" altLang="zh-CN" sz="2400" b="1" dirty="0" smtClean="0">
                <a:solidFill>
                  <a:srgbClr val="000000"/>
                </a:solidFill>
                <a:latin typeface="华文楷体" pitchFamily="2" charset="-122"/>
                <a:ea typeface="华文楷体" pitchFamily="2" charset="-122"/>
                <a:cs typeface="Times New Roman"/>
              </a:rPr>
              <a:t>他</a:t>
            </a:r>
            <a:r>
              <a:rPr lang="zh-CN" altLang="zh-CN" sz="2400" b="1" dirty="0">
                <a:solidFill>
                  <a:srgbClr val="000000"/>
                </a:solidFill>
                <a:latin typeface="华文楷体" pitchFamily="2" charset="-122"/>
                <a:ea typeface="华文楷体" pitchFamily="2" charset="-122"/>
                <a:cs typeface="Times New Roman"/>
              </a:rPr>
              <a:t>发明和改进了我们在工作与日常生活中最为熟悉的电灯、电话、电报、电影……</a:t>
            </a:r>
            <a:endParaRPr lang="zh-CN" altLang="zh-CN" sz="2400" b="1" dirty="0">
              <a:solidFill>
                <a:srgbClr val="000000"/>
              </a:solidFill>
              <a:effectLst/>
              <a:latin typeface="华文楷体" pitchFamily="2" charset="-122"/>
              <a:ea typeface="华文楷体" pitchFamily="2" charset="-122"/>
              <a:cs typeface="Times New Roman"/>
            </a:endParaRPr>
          </a:p>
        </p:txBody>
      </p:sp>
      <p:pic>
        <p:nvPicPr>
          <p:cNvPr id="4" name="image5.jpg" descr="id:2147500597;FounderCES"/>
          <p:cNvPicPr/>
          <p:nvPr/>
        </p:nvPicPr>
        <p:blipFill>
          <a:blip r:embed="rId2"/>
          <a:stretch>
            <a:fillRect/>
          </a:stretch>
        </p:blipFill>
        <p:spPr>
          <a:xfrm>
            <a:off x="8940800" y="1965802"/>
            <a:ext cx="2483555" cy="2809552"/>
          </a:xfrm>
          <a:prstGeom prst="rect">
            <a:avLst/>
          </a:prstGeom>
        </p:spPr>
      </p:pic>
      <p:sp>
        <p:nvSpPr>
          <p:cNvPr id="5" name="矩形 4"/>
          <p:cNvSpPr/>
          <p:nvPr/>
        </p:nvSpPr>
        <p:spPr>
          <a:xfrm>
            <a:off x="738606" y="1965802"/>
            <a:ext cx="8123172" cy="2862322"/>
          </a:xfrm>
          <a:prstGeom prst="rect">
            <a:avLst/>
          </a:prstGeom>
        </p:spPr>
        <p:txBody>
          <a:bodyPr wrap="square">
            <a:spAutoFit/>
          </a:bodyPr>
          <a:lstStyle/>
          <a:p>
            <a:pPr>
              <a:lnSpc>
                <a:spcPct val="150000"/>
              </a:lnSpc>
              <a:spcAft>
                <a:spcPts val="0"/>
              </a:spcAft>
            </a:pPr>
            <a:r>
              <a:rPr lang="zh-CN" altLang="zh-CN" sz="2400" b="1" dirty="0" smtClean="0">
                <a:solidFill>
                  <a:srgbClr val="000000"/>
                </a:solidFill>
                <a:latin typeface="宋体" pitchFamily="2" charset="-122"/>
                <a:ea typeface="宋体" pitchFamily="2" charset="-122"/>
                <a:cs typeface="Times New Roman"/>
              </a:rPr>
              <a:t>材料</a:t>
            </a:r>
            <a:r>
              <a:rPr lang="zh-CN" altLang="zh-CN" sz="2400" b="1" dirty="0">
                <a:solidFill>
                  <a:srgbClr val="000000"/>
                </a:solidFill>
                <a:latin typeface="宋体" pitchFamily="2" charset="-122"/>
                <a:ea typeface="宋体" pitchFamily="2" charset="-122"/>
                <a:cs typeface="Times New Roman"/>
              </a:rPr>
              <a:t>一</a:t>
            </a:r>
            <a:r>
              <a:rPr lang="zh-CN" altLang="zh-CN" sz="2400" b="1" dirty="0">
                <a:solidFill>
                  <a:srgbClr val="000000"/>
                </a:solidFill>
                <a:latin typeface="华文楷体" pitchFamily="2" charset="-122"/>
                <a:ea typeface="华文楷体" pitchFamily="2" charset="-122"/>
                <a:cs typeface="Times New Roman"/>
              </a:rPr>
              <a:t>　瓦特少年时代</a:t>
            </a:r>
            <a:r>
              <a:rPr lang="zh-CN" altLang="zh-CN" sz="2400" b="1" dirty="0" smtClean="0">
                <a:solidFill>
                  <a:srgbClr val="000000"/>
                </a:solidFill>
                <a:latin typeface="华文楷体" pitchFamily="2" charset="-122"/>
                <a:ea typeface="华文楷体" pitchFamily="2" charset="-122"/>
                <a:cs typeface="Times New Roman"/>
              </a:rPr>
              <a:t>勤奋好学</a:t>
            </a:r>
            <a:r>
              <a:rPr lang="zh-CN" altLang="en-US" sz="2400" b="1" dirty="0" smtClean="0">
                <a:solidFill>
                  <a:srgbClr val="000000"/>
                </a:solidFill>
                <a:latin typeface="华文楷体" pitchFamily="2" charset="-122"/>
                <a:ea typeface="华文楷体" pitchFamily="2" charset="-122"/>
                <a:cs typeface="Times New Roman"/>
              </a:rPr>
              <a:t>，</a:t>
            </a:r>
            <a:r>
              <a:rPr lang="zh-CN" altLang="zh-CN" sz="2400" b="1" dirty="0" smtClean="0">
                <a:solidFill>
                  <a:srgbClr val="000000"/>
                </a:solidFill>
                <a:latin typeface="华文楷体" pitchFamily="2" charset="-122"/>
                <a:ea typeface="华文楷体" pitchFamily="2" charset="-122"/>
                <a:cs typeface="Times New Roman"/>
              </a:rPr>
              <a:t>利用</a:t>
            </a:r>
            <a:r>
              <a:rPr lang="zh-CN" altLang="zh-CN" sz="2400" b="1" dirty="0">
                <a:solidFill>
                  <a:srgbClr val="000000"/>
                </a:solidFill>
                <a:latin typeface="华文楷体" pitchFamily="2" charset="-122"/>
                <a:ea typeface="华文楷体" pitchFamily="2" charset="-122"/>
                <a:cs typeface="Times New Roman"/>
              </a:rPr>
              <a:t>当学徒工的</a:t>
            </a:r>
            <a:r>
              <a:rPr lang="zh-CN" altLang="zh-CN" sz="2400" b="1" dirty="0" smtClean="0">
                <a:solidFill>
                  <a:srgbClr val="000000"/>
                </a:solidFill>
                <a:latin typeface="华文楷体" pitchFamily="2" charset="-122"/>
                <a:ea typeface="华文楷体" pitchFamily="2" charset="-122"/>
                <a:cs typeface="Times New Roman"/>
              </a:rPr>
              <a:t>机会</a:t>
            </a:r>
            <a:r>
              <a:rPr lang="zh-CN" altLang="en-US" sz="2400" b="1" dirty="0" smtClean="0">
                <a:solidFill>
                  <a:srgbClr val="000000"/>
                </a:solidFill>
                <a:latin typeface="华文楷体" pitchFamily="2" charset="-122"/>
                <a:ea typeface="华文楷体" pitchFamily="2" charset="-122"/>
                <a:cs typeface="Times New Roman"/>
              </a:rPr>
              <a:t>，</a:t>
            </a:r>
            <a:r>
              <a:rPr lang="zh-CN" altLang="zh-CN" sz="2400" b="1" dirty="0" smtClean="0">
                <a:solidFill>
                  <a:srgbClr val="000000"/>
                </a:solidFill>
                <a:latin typeface="华文楷体" pitchFamily="2" charset="-122"/>
                <a:ea typeface="华文楷体" pitchFamily="2" charset="-122"/>
                <a:cs typeface="Times New Roman"/>
              </a:rPr>
              <a:t>学会</a:t>
            </a:r>
            <a:r>
              <a:rPr lang="zh-CN" altLang="zh-CN" sz="2400" b="1" dirty="0">
                <a:solidFill>
                  <a:srgbClr val="000000"/>
                </a:solidFill>
                <a:latin typeface="华文楷体" pitchFamily="2" charset="-122"/>
                <a:ea typeface="华文楷体" pitchFamily="2" charset="-122"/>
                <a:cs typeface="Times New Roman"/>
              </a:rPr>
              <a:t>了制造高难度仪器。</a:t>
            </a:r>
            <a:r>
              <a:rPr lang="en-US" altLang="zh-CN" sz="2400" b="1" dirty="0">
                <a:solidFill>
                  <a:srgbClr val="000000"/>
                </a:solidFill>
                <a:latin typeface="华文楷体" pitchFamily="2" charset="-122"/>
                <a:ea typeface="华文楷体" pitchFamily="2" charset="-122"/>
                <a:cs typeface="Times New Roman"/>
              </a:rPr>
              <a:t>1769</a:t>
            </a:r>
            <a:r>
              <a:rPr lang="zh-CN" altLang="zh-CN" sz="2400" b="1" dirty="0" smtClean="0">
                <a:solidFill>
                  <a:srgbClr val="000000"/>
                </a:solidFill>
                <a:latin typeface="华文楷体" pitchFamily="2" charset="-122"/>
                <a:ea typeface="华文楷体" pitchFamily="2" charset="-122"/>
                <a:cs typeface="Times New Roman"/>
              </a:rPr>
              <a:t>年</a:t>
            </a:r>
            <a:r>
              <a:rPr lang="zh-CN" altLang="en-US" sz="2400" b="1" dirty="0" smtClean="0">
                <a:solidFill>
                  <a:srgbClr val="000000"/>
                </a:solidFill>
                <a:latin typeface="华文楷体" pitchFamily="2" charset="-122"/>
                <a:ea typeface="华文楷体" pitchFamily="2" charset="-122"/>
                <a:cs typeface="Times New Roman"/>
              </a:rPr>
              <a:t>，</a:t>
            </a:r>
            <a:r>
              <a:rPr lang="zh-CN" altLang="zh-CN" sz="2400" b="1" dirty="0" smtClean="0">
                <a:solidFill>
                  <a:srgbClr val="000000"/>
                </a:solidFill>
                <a:latin typeface="华文楷体" pitchFamily="2" charset="-122"/>
                <a:ea typeface="华文楷体" pitchFamily="2" charset="-122"/>
                <a:cs typeface="Times New Roman"/>
              </a:rPr>
              <a:t>他</a:t>
            </a:r>
            <a:r>
              <a:rPr lang="zh-CN" altLang="zh-CN" sz="2400" b="1" dirty="0">
                <a:solidFill>
                  <a:srgbClr val="000000"/>
                </a:solidFill>
                <a:latin typeface="华文楷体" pitchFamily="2" charset="-122"/>
                <a:ea typeface="华文楷体" pitchFamily="2" charset="-122"/>
                <a:cs typeface="Times New Roman"/>
              </a:rPr>
              <a:t>开始改良效率不高的纽可门蒸汽机。经过不懈</a:t>
            </a:r>
            <a:r>
              <a:rPr lang="zh-CN" altLang="zh-CN" sz="2400" b="1" dirty="0" smtClean="0">
                <a:solidFill>
                  <a:srgbClr val="000000"/>
                </a:solidFill>
                <a:latin typeface="华文楷体" pitchFamily="2" charset="-122"/>
                <a:ea typeface="华文楷体" pitchFamily="2" charset="-122"/>
                <a:cs typeface="Times New Roman"/>
              </a:rPr>
              <a:t>努力</a:t>
            </a:r>
            <a:r>
              <a:rPr lang="zh-CN" altLang="en-US" sz="2400" b="1" dirty="0" smtClean="0">
                <a:solidFill>
                  <a:srgbClr val="000000"/>
                </a:solidFill>
                <a:latin typeface="华文楷体" pitchFamily="2" charset="-122"/>
                <a:ea typeface="华文楷体" pitchFamily="2" charset="-122"/>
                <a:cs typeface="Times New Roman"/>
              </a:rPr>
              <a:t>，</a:t>
            </a:r>
            <a:r>
              <a:rPr lang="en-US" altLang="zh-CN" sz="2400" b="1" dirty="0" smtClean="0">
                <a:solidFill>
                  <a:srgbClr val="000000"/>
                </a:solidFill>
                <a:latin typeface="华文楷体" pitchFamily="2" charset="-122"/>
                <a:ea typeface="华文楷体" pitchFamily="2" charset="-122"/>
                <a:cs typeface="Times New Roman"/>
              </a:rPr>
              <a:t>1785</a:t>
            </a:r>
            <a:r>
              <a:rPr lang="zh-CN" altLang="zh-CN" sz="2400" b="1" dirty="0">
                <a:solidFill>
                  <a:srgbClr val="000000"/>
                </a:solidFill>
                <a:latin typeface="华文楷体" pitchFamily="2" charset="-122"/>
                <a:ea typeface="华文楷体" pitchFamily="2" charset="-122"/>
                <a:cs typeface="Times New Roman"/>
              </a:rPr>
              <a:t>年他完成了对蒸汽机的革新。</a:t>
            </a:r>
            <a:r>
              <a:rPr lang="zh-CN" altLang="zh-CN" sz="2400" b="1" dirty="0" smtClean="0">
                <a:solidFill>
                  <a:srgbClr val="000000"/>
                </a:solidFill>
                <a:latin typeface="华文楷体" pitchFamily="2" charset="-122"/>
                <a:ea typeface="华文楷体" pitchFamily="2" charset="-122"/>
                <a:cs typeface="Times New Roman"/>
              </a:rPr>
              <a:t>从此</a:t>
            </a:r>
            <a:r>
              <a:rPr lang="zh-CN" altLang="en-US" sz="2400" b="1" dirty="0" smtClean="0">
                <a:solidFill>
                  <a:srgbClr val="000000"/>
                </a:solidFill>
                <a:latin typeface="华文楷体" pitchFamily="2" charset="-122"/>
                <a:ea typeface="华文楷体" pitchFamily="2" charset="-122"/>
                <a:cs typeface="Times New Roman"/>
              </a:rPr>
              <a:t>，</a:t>
            </a:r>
            <a:r>
              <a:rPr lang="zh-CN" altLang="zh-CN" sz="2400" b="1" dirty="0" smtClean="0">
                <a:solidFill>
                  <a:srgbClr val="000000"/>
                </a:solidFill>
                <a:latin typeface="华文楷体" pitchFamily="2" charset="-122"/>
                <a:ea typeface="华文楷体" pitchFamily="2" charset="-122"/>
                <a:cs typeface="Times New Roman"/>
              </a:rPr>
              <a:t>瓦特</a:t>
            </a:r>
            <a:r>
              <a:rPr lang="zh-CN" altLang="zh-CN" sz="2400" b="1" dirty="0">
                <a:solidFill>
                  <a:srgbClr val="000000"/>
                </a:solidFill>
                <a:latin typeface="华文楷体" pitchFamily="2" charset="-122"/>
                <a:ea typeface="华文楷体" pitchFamily="2" charset="-122"/>
                <a:cs typeface="Times New Roman"/>
              </a:rPr>
              <a:t>改良的蒸汽机得到广泛</a:t>
            </a:r>
            <a:r>
              <a:rPr lang="zh-CN" altLang="zh-CN" sz="2400" b="1" dirty="0" smtClean="0">
                <a:solidFill>
                  <a:srgbClr val="000000"/>
                </a:solidFill>
                <a:latin typeface="华文楷体" pitchFamily="2" charset="-122"/>
                <a:ea typeface="华文楷体" pitchFamily="2" charset="-122"/>
                <a:cs typeface="Times New Roman"/>
              </a:rPr>
              <a:t>应用</a:t>
            </a:r>
            <a:r>
              <a:rPr lang="zh-CN" altLang="en-US" sz="2400" b="1" dirty="0" smtClean="0">
                <a:solidFill>
                  <a:srgbClr val="000000"/>
                </a:solidFill>
                <a:latin typeface="华文楷体" pitchFamily="2" charset="-122"/>
                <a:ea typeface="华文楷体" pitchFamily="2" charset="-122"/>
                <a:cs typeface="Times New Roman"/>
              </a:rPr>
              <a:t>，</a:t>
            </a:r>
            <a:r>
              <a:rPr lang="zh-CN" altLang="zh-CN" sz="2400" b="1" dirty="0" smtClean="0">
                <a:solidFill>
                  <a:srgbClr val="000000"/>
                </a:solidFill>
                <a:latin typeface="华文楷体" pitchFamily="2" charset="-122"/>
                <a:ea typeface="华文楷体" pitchFamily="2" charset="-122"/>
                <a:cs typeface="Times New Roman"/>
              </a:rPr>
              <a:t>成为</a:t>
            </a:r>
            <a:r>
              <a:rPr lang="zh-CN" altLang="zh-CN" sz="2400" b="1" dirty="0">
                <a:solidFill>
                  <a:srgbClr val="000000"/>
                </a:solidFill>
                <a:latin typeface="华文楷体" pitchFamily="2" charset="-122"/>
                <a:ea typeface="华文楷体" pitchFamily="2" charset="-122"/>
                <a:cs typeface="Times New Roman"/>
              </a:rPr>
              <a:t>改造世界的动力机械。</a:t>
            </a:r>
            <a:endParaRPr lang="zh-CN" altLang="zh-CN" sz="2400" b="1" dirty="0">
              <a:solidFill>
                <a:srgbClr val="000000"/>
              </a:solidFill>
              <a:effectLst/>
              <a:latin typeface="华文楷体" pitchFamily="2" charset="-122"/>
              <a:ea typeface="华文楷体" pitchFamily="2" charset="-122"/>
              <a:cs typeface="Times New Roman"/>
            </a:endParaRPr>
          </a:p>
        </p:txBody>
      </p:sp>
      <p:grpSp>
        <p:nvGrpSpPr>
          <p:cNvPr id="6" name="组合 5"/>
          <p:cNvGrpSpPr/>
          <p:nvPr/>
        </p:nvGrpSpPr>
        <p:grpSpPr>
          <a:xfrm>
            <a:off x="8071557" y="824822"/>
            <a:ext cx="1746910" cy="457900"/>
            <a:chOff x="8480182" y="1575737"/>
            <a:chExt cx="1678579" cy="520692"/>
          </a:xfrm>
        </p:grpSpPr>
        <p:sp>
          <p:nvSpPr>
            <p:cNvPr id="7" name="圆角矩形 6">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2266786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78844" y="1695666"/>
            <a:ext cx="9448801" cy="3970318"/>
          </a:xfrm>
          <a:prstGeom prst="rect">
            <a:avLst/>
          </a:prstGeom>
        </p:spPr>
        <p:txBody>
          <a:bodyPr wrap="square">
            <a:spAutoFit/>
          </a:bodyPr>
          <a:lstStyle/>
          <a:p>
            <a:pPr>
              <a:lnSpc>
                <a:spcPct val="150000"/>
              </a:lnSpc>
              <a:spcAft>
                <a:spcPts val="0"/>
              </a:spcAft>
            </a:pPr>
            <a:r>
              <a:rPr lang="zh-CN" altLang="zh-CN" sz="2400" b="1" dirty="0">
                <a:solidFill>
                  <a:srgbClr val="000000"/>
                </a:solidFill>
                <a:latin typeface="宋体" pitchFamily="2" charset="-122"/>
                <a:ea typeface="宋体" pitchFamily="2" charset="-122"/>
                <a:cs typeface="Times New Roman"/>
              </a:rPr>
              <a:t>材料三</a:t>
            </a:r>
            <a:r>
              <a:rPr lang="zh-CN" altLang="zh-CN" sz="2400" b="1" dirty="0">
                <a:solidFill>
                  <a:srgbClr val="000000"/>
                </a:solidFill>
                <a:latin typeface="华文楷体" pitchFamily="2" charset="-122"/>
                <a:ea typeface="华文楷体" pitchFamily="2" charset="-122"/>
                <a:cs typeface="Times New Roman"/>
              </a:rPr>
              <a:t>　</a:t>
            </a:r>
            <a:r>
              <a:rPr lang="zh-CN" altLang="zh-CN" sz="2400" b="1" dirty="0">
                <a:solidFill>
                  <a:srgbClr val="000000"/>
                </a:solidFill>
                <a:latin typeface="楷体" pitchFamily="49" charset="-122"/>
                <a:ea typeface="楷体" pitchFamily="49" charset="-122"/>
                <a:cs typeface="Times New Roman"/>
              </a:rPr>
              <a:t>李四光创立</a:t>
            </a:r>
            <a:r>
              <a:rPr lang="zh-CN" altLang="zh-CN" sz="2400" b="1" dirty="0" smtClean="0">
                <a:solidFill>
                  <a:srgbClr val="000000"/>
                </a:solidFill>
                <a:latin typeface="楷体" pitchFamily="49" charset="-122"/>
                <a:ea typeface="楷体" pitchFamily="49" charset="-122"/>
                <a:cs typeface="Times New Roman"/>
              </a:rPr>
              <a:t>地质力学</a:t>
            </a:r>
            <a:r>
              <a:rPr lang="zh-CN" altLang="en-US" sz="2400" b="1" dirty="0" smtClean="0">
                <a:solidFill>
                  <a:srgbClr val="000000"/>
                </a:solidFill>
                <a:latin typeface="楷体" pitchFamily="49" charset="-122"/>
                <a:ea typeface="楷体" pitchFamily="49" charset="-122"/>
                <a:cs typeface="Times New Roman"/>
              </a:rPr>
              <a:t>，</a:t>
            </a:r>
            <a:r>
              <a:rPr lang="zh-CN" altLang="zh-CN" sz="2400" b="1" dirty="0" smtClean="0">
                <a:solidFill>
                  <a:srgbClr val="000000"/>
                </a:solidFill>
                <a:latin typeface="楷体" pitchFamily="49" charset="-122"/>
                <a:ea typeface="楷体" pitchFamily="49" charset="-122"/>
                <a:cs typeface="Times New Roman"/>
              </a:rPr>
              <a:t>提出</a:t>
            </a:r>
            <a:r>
              <a:rPr lang="zh-CN" altLang="zh-CN" sz="2400" b="1" dirty="0">
                <a:solidFill>
                  <a:srgbClr val="000000"/>
                </a:solidFill>
                <a:latin typeface="楷体" pitchFamily="49" charset="-122"/>
                <a:ea typeface="楷体" pitchFamily="49" charset="-122"/>
                <a:cs typeface="Times New Roman"/>
              </a:rPr>
              <a:t>陆相生油</a:t>
            </a:r>
            <a:r>
              <a:rPr lang="zh-CN" altLang="zh-CN" sz="2400" b="1" dirty="0" smtClean="0">
                <a:solidFill>
                  <a:srgbClr val="000000"/>
                </a:solidFill>
                <a:latin typeface="楷体" pitchFamily="49" charset="-122"/>
                <a:ea typeface="楷体" pitchFamily="49" charset="-122"/>
                <a:cs typeface="Times New Roman"/>
              </a:rPr>
              <a:t>理论</a:t>
            </a:r>
            <a:r>
              <a:rPr lang="zh-CN" altLang="en-US" sz="2400" b="1" dirty="0" smtClean="0">
                <a:solidFill>
                  <a:srgbClr val="000000"/>
                </a:solidFill>
                <a:latin typeface="楷体" pitchFamily="49" charset="-122"/>
                <a:ea typeface="楷体" pitchFamily="49" charset="-122"/>
                <a:cs typeface="Times New Roman"/>
              </a:rPr>
              <a:t>，</a:t>
            </a:r>
            <a:r>
              <a:rPr lang="zh-CN" altLang="zh-CN" sz="2400" b="1" dirty="0" smtClean="0">
                <a:solidFill>
                  <a:srgbClr val="000000"/>
                </a:solidFill>
                <a:latin typeface="楷体" pitchFamily="49" charset="-122"/>
                <a:ea typeface="楷体" pitchFamily="49" charset="-122"/>
                <a:cs typeface="Times New Roman"/>
              </a:rPr>
              <a:t>让</a:t>
            </a:r>
            <a:r>
              <a:rPr lang="zh-CN" altLang="zh-CN" sz="2400" b="1" dirty="0">
                <a:solidFill>
                  <a:srgbClr val="000000"/>
                </a:solidFill>
                <a:latin typeface="楷体" pitchFamily="49" charset="-122"/>
                <a:ea typeface="楷体" pitchFamily="49" charset="-122"/>
                <a:cs typeface="Times New Roman"/>
              </a:rPr>
              <a:t>黑土地上涌出滚滚</a:t>
            </a:r>
            <a:r>
              <a:rPr lang="zh-CN" altLang="zh-CN" sz="2400" b="1" dirty="0" smtClean="0">
                <a:solidFill>
                  <a:srgbClr val="000000"/>
                </a:solidFill>
                <a:latin typeface="楷体" pitchFamily="49" charset="-122"/>
                <a:ea typeface="楷体" pitchFamily="49" charset="-122"/>
                <a:cs typeface="Times New Roman"/>
              </a:rPr>
              <a:t>石油</a:t>
            </a:r>
            <a:r>
              <a:rPr lang="zh-CN" altLang="en-US" sz="2400" b="1" dirty="0" smtClean="0">
                <a:solidFill>
                  <a:srgbClr val="000000"/>
                </a:solidFill>
                <a:latin typeface="楷体" pitchFamily="49" charset="-122"/>
                <a:ea typeface="楷体" pitchFamily="49" charset="-122"/>
                <a:cs typeface="Times New Roman"/>
              </a:rPr>
              <a:t>，</a:t>
            </a:r>
            <a:r>
              <a:rPr lang="zh-CN" altLang="zh-CN" sz="2400" b="1" dirty="0" smtClean="0">
                <a:solidFill>
                  <a:srgbClr val="000000"/>
                </a:solidFill>
                <a:latin typeface="楷体" pitchFamily="49" charset="-122"/>
                <a:ea typeface="楷体" pitchFamily="49" charset="-122"/>
                <a:cs typeface="Times New Roman"/>
              </a:rPr>
              <a:t>使</a:t>
            </a:r>
            <a:r>
              <a:rPr lang="zh-CN" altLang="zh-CN" sz="2400" b="1" dirty="0">
                <a:solidFill>
                  <a:srgbClr val="000000"/>
                </a:solidFill>
                <a:latin typeface="楷体" pitchFamily="49" charset="-122"/>
                <a:ea typeface="楷体" pitchFamily="49" charset="-122"/>
                <a:cs typeface="Times New Roman"/>
              </a:rPr>
              <a:t>中国摘掉了“贫油国”的</a:t>
            </a:r>
            <a:r>
              <a:rPr lang="zh-CN" altLang="zh-CN" sz="2400" b="1" dirty="0" smtClean="0">
                <a:solidFill>
                  <a:srgbClr val="000000"/>
                </a:solidFill>
                <a:latin typeface="楷体" pitchFamily="49" charset="-122"/>
                <a:ea typeface="楷体" pitchFamily="49" charset="-122"/>
                <a:cs typeface="Times New Roman"/>
              </a:rPr>
              <a:t>帽子</a:t>
            </a:r>
            <a:r>
              <a:rPr lang="zh-CN" altLang="en-US" sz="2400" b="1" dirty="0" smtClean="0">
                <a:solidFill>
                  <a:srgbClr val="000000"/>
                </a:solidFill>
                <a:latin typeface="楷体" pitchFamily="49" charset="-122"/>
                <a:ea typeface="楷体" pitchFamily="49" charset="-122"/>
                <a:cs typeface="Times New Roman"/>
              </a:rPr>
              <a:t>；</a:t>
            </a:r>
            <a:r>
              <a:rPr lang="zh-CN" altLang="zh-CN" sz="2400" b="1" dirty="0" smtClean="0">
                <a:solidFill>
                  <a:srgbClr val="000000"/>
                </a:solidFill>
                <a:latin typeface="楷体" pitchFamily="49" charset="-122"/>
                <a:ea typeface="楷体" pitchFamily="49" charset="-122"/>
                <a:cs typeface="Times New Roman"/>
              </a:rPr>
              <a:t>袁隆平</a:t>
            </a:r>
            <a:r>
              <a:rPr lang="zh-CN" altLang="zh-CN" sz="2400" b="1" dirty="0">
                <a:solidFill>
                  <a:srgbClr val="000000"/>
                </a:solidFill>
                <a:latin typeface="楷体" pitchFamily="49" charset="-122"/>
                <a:ea typeface="楷体" pitchFamily="49" charset="-122"/>
                <a:cs typeface="Times New Roman"/>
              </a:rPr>
              <a:t>发明的</a:t>
            </a:r>
            <a:r>
              <a:rPr lang="zh-CN" altLang="zh-CN" sz="2400" b="1" dirty="0" smtClean="0">
                <a:solidFill>
                  <a:srgbClr val="000000"/>
                </a:solidFill>
                <a:latin typeface="楷体" pitchFamily="49" charset="-122"/>
                <a:ea typeface="楷体" pitchFamily="49" charset="-122"/>
                <a:cs typeface="Times New Roman"/>
              </a:rPr>
              <a:t>杂交水稻</a:t>
            </a:r>
            <a:r>
              <a:rPr lang="zh-CN" altLang="en-US" sz="2400" b="1" dirty="0" smtClean="0">
                <a:solidFill>
                  <a:srgbClr val="000000"/>
                </a:solidFill>
                <a:latin typeface="楷体" pitchFamily="49" charset="-122"/>
                <a:ea typeface="楷体" pitchFamily="49" charset="-122"/>
                <a:cs typeface="Times New Roman"/>
              </a:rPr>
              <a:t>，</a:t>
            </a:r>
            <a:r>
              <a:rPr lang="zh-CN" altLang="zh-CN" sz="2400" b="1" dirty="0" smtClean="0">
                <a:solidFill>
                  <a:srgbClr val="000000"/>
                </a:solidFill>
                <a:latin typeface="楷体" pitchFamily="49" charset="-122"/>
                <a:ea typeface="楷体" pitchFamily="49" charset="-122"/>
                <a:cs typeface="Times New Roman"/>
              </a:rPr>
              <a:t>一直</a:t>
            </a:r>
            <a:r>
              <a:rPr lang="zh-CN" altLang="zh-CN" sz="2400" b="1" dirty="0">
                <a:solidFill>
                  <a:srgbClr val="000000"/>
                </a:solidFill>
                <a:latin typeface="楷体" pitchFamily="49" charset="-122"/>
                <a:ea typeface="楷体" pitchFamily="49" charset="-122"/>
                <a:cs typeface="Times New Roman"/>
              </a:rPr>
              <a:t>处于全球领先</a:t>
            </a:r>
            <a:r>
              <a:rPr lang="zh-CN" altLang="zh-CN" sz="2400" b="1" dirty="0" smtClean="0">
                <a:solidFill>
                  <a:srgbClr val="000000"/>
                </a:solidFill>
                <a:latin typeface="楷体" pitchFamily="49" charset="-122"/>
                <a:ea typeface="楷体" pitchFamily="49" charset="-122"/>
                <a:cs typeface="Times New Roman"/>
              </a:rPr>
              <a:t>地位</a:t>
            </a:r>
            <a:r>
              <a:rPr lang="zh-CN" altLang="en-US" sz="2400" b="1" dirty="0" smtClean="0">
                <a:solidFill>
                  <a:srgbClr val="000000"/>
                </a:solidFill>
                <a:latin typeface="楷体" pitchFamily="49" charset="-122"/>
                <a:ea typeface="楷体" pitchFamily="49" charset="-122"/>
                <a:cs typeface="Times New Roman"/>
              </a:rPr>
              <a:t>，</a:t>
            </a:r>
            <a:r>
              <a:rPr lang="zh-CN" altLang="zh-CN" sz="2400" b="1" dirty="0" smtClean="0">
                <a:solidFill>
                  <a:srgbClr val="000000"/>
                </a:solidFill>
                <a:latin typeface="楷体" pitchFamily="49" charset="-122"/>
                <a:ea typeface="楷体" pitchFamily="49" charset="-122"/>
                <a:cs typeface="Times New Roman"/>
              </a:rPr>
              <a:t>为</a:t>
            </a:r>
            <a:r>
              <a:rPr lang="zh-CN" altLang="zh-CN" sz="2400" b="1" dirty="0">
                <a:solidFill>
                  <a:srgbClr val="000000"/>
                </a:solidFill>
                <a:latin typeface="楷体" pitchFamily="49" charset="-122"/>
                <a:ea typeface="楷体" pitchFamily="49" charset="-122"/>
                <a:cs typeface="Times New Roman"/>
              </a:rPr>
              <a:t>我国粮食增产发挥了重要</a:t>
            </a:r>
            <a:r>
              <a:rPr lang="zh-CN" altLang="zh-CN" sz="2400" b="1" dirty="0" smtClean="0">
                <a:solidFill>
                  <a:srgbClr val="000000"/>
                </a:solidFill>
                <a:latin typeface="楷体" pitchFamily="49" charset="-122"/>
                <a:ea typeface="楷体" pitchFamily="49" charset="-122"/>
                <a:cs typeface="Times New Roman"/>
              </a:rPr>
              <a:t>作用</a:t>
            </a:r>
            <a:r>
              <a:rPr lang="zh-CN" altLang="en-US" sz="2400" b="1" dirty="0" smtClean="0">
                <a:solidFill>
                  <a:srgbClr val="000000"/>
                </a:solidFill>
                <a:latin typeface="楷体" pitchFamily="49" charset="-122"/>
                <a:ea typeface="楷体" pitchFamily="49" charset="-122"/>
                <a:cs typeface="Times New Roman"/>
              </a:rPr>
              <a:t>；</a:t>
            </a:r>
            <a:r>
              <a:rPr lang="zh-CN" altLang="zh-CN" sz="2400" b="1" dirty="0" smtClean="0">
                <a:solidFill>
                  <a:srgbClr val="000000"/>
                </a:solidFill>
                <a:latin typeface="楷体" pitchFamily="49" charset="-122"/>
                <a:ea typeface="楷体" pitchFamily="49" charset="-122"/>
                <a:cs typeface="Times New Roman"/>
              </a:rPr>
              <a:t>潘建伟</a:t>
            </a:r>
            <a:r>
              <a:rPr lang="zh-CN" altLang="zh-CN" sz="2400" b="1" dirty="0">
                <a:solidFill>
                  <a:srgbClr val="000000"/>
                </a:solidFill>
                <a:latin typeface="楷体" pitchFamily="49" charset="-122"/>
                <a:ea typeface="楷体" pitchFamily="49" charset="-122"/>
                <a:cs typeface="Times New Roman"/>
              </a:rPr>
              <a:t>院士及其</a:t>
            </a:r>
            <a:r>
              <a:rPr lang="zh-CN" altLang="zh-CN" sz="2400" b="1" dirty="0" smtClean="0">
                <a:solidFill>
                  <a:srgbClr val="000000"/>
                </a:solidFill>
                <a:latin typeface="楷体" pitchFamily="49" charset="-122"/>
                <a:ea typeface="楷体" pitchFamily="49" charset="-122"/>
                <a:cs typeface="Times New Roman"/>
              </a:rPr>
              <a:t>团队</a:t>
            </a:r>
            <a:r>
              <a:rPr lang="zh-CN" altLang="en-US" sz="2400" b="1" dirty="0" smtClean="0">
                <a:solidFill>
                  <a:srgbClr val="000000"/>
                </a:solidFill>
                <a:latin typeface="楷体" pitchFamily="49" charset="-122"/>
                <a:ea typeface="楷体" pitchFamily="49" charset="-122"/>
                <a:cs typeface="Times New Roman"/>
              </a:rPr>
              <a:t>，</a:t>
            </a:r>
            <a:r>
              <a:rPr lang="zh-CN" altLang="zh-CN" sz="2400" b="1" dirty="0" smtClean="0">
                <a:solidFill>
                  <a:srgbClr val="000000"/>
                </a:solidFill>
                <a:latin typeface="楷体" pitchFamily="49" charset="-122"/>
                <a:ea typeface="楷体" pitchFamily="49" charset="-122"/>
                <a:cs typeface="Times New Roman"/>
              </a:rPr>
              <a:t>在</a:t>
            </a:r>
            <a:r>
              <a:rPr lang="zh-CN" altLang="zh-CN" sz="2400" b="1" dirty="0">
                <a:solidFill>
                  <a:srgbClr val="000000"/>
                </a:solidFill>
                <a:latin typeface="楷体" pitchFamily="49" charset="-122"/>
                <a:ea typeface="楷体" pitchFamily="49" charset="-122"/>
                <a:cs typeface="Times New Roman"/>
              </a:rPr>
              <a:t>广域量子通信和光学量子信息处理等领域取得的一系列具有重要国际影响的原始创新</a:t>
            </a:r>
            <a:r>
              <a:rPr lang="zh-CN" altLang="zh-CN" sz="2400" b="1" dirty="0" smtClean="0">
                <a:solidFill>
                  <a:srgbClr val="000000"/>
                </a:solidFill>
                <a:latin typeface="楷体" pitchFamily="49" charset="-122"/>
                <a:ea typeface="楷体" pitchFamily="49" charset="-122"/>
                <a:cs typeface="Times New Roman"/>
              </a:rPr>
              <a:t>成果</a:t>
            </a:r>
            <a:r>
              <a:rPr lang="zh-CN" altLang="en-US" sz="2400" b="1" dirty="0" smtClean="0">
                <a:solidFill>
                  <a:srgbClr val="000000"/>
                </a:solidFill>
                <a:latin typeface="楷体" pitchFamily="49" charset="-122"/>
                <a:ea typeface="楷体" pitchFamily="49" charset="-122"/>
                <a:cs typeface="Times New Roman"/>
              </a:rPr>
              <a:t>，</a:t>
            </a:r>
            <a:r>
              <a:rPr lang="zh-CN" altLang="zh-CN" sz="2400" b="1" dirty="0" smtClean="0">
                <a:solidFill>
                  <a:srgbClr val="000000"/>
                </a:solidFill>
                <a:latin typeface="楷体" pitchFamily="49" charset="-122"/>
                <a:ea typeface="楷体" pitchFamily="49" charset="-122"/>
                <a:cs typeface="Times New Roman"/>
              </a:rPr>
              <a:t>被</a:t>
            </a:r>
            <a:r>
              <a:rPr lang="zh-CN" altLang="zh-CN" sz="2400" b="1" dirty="0">
                <a:solidFill>
                  <a:srgbClr val="000000"/>
                </a:solidFill>
                <a:latin typeface="楷体" pitchFamily="49" charset="-122"/>
                <a:ea typeface="楷体" pitchFamily="49" charset="-122"/>
                <a:cs typeface="Times New Roman"/>
              </a:rPr>
              <a:t>英国《自然》杂志称为“这标志着中国在量子通信领域的</a:t>
            </a:r>
            <a:r>
              <a:rPr lang="zh-CN" altLang="zh-CN" sz="2400" b="1" dirty="0" smtClean="0">
                <a:solidFill>
                  <a:srgbClr val="000000"/>
                </a:solidFill>
                <a:latin typeface="楷体" pitchFamily="49" charset="-122"/>
                <a:ea typeface="楷体" pitchFamily="49" charset="-122"/>
                <a:cs typeface="Times New Roman"/>
              </a:rPr>
              <a:t>崛起</a:t>
            </a:r>
            <a:r>
              <a:rPr lang="zh-CN" altLang="en-US" sz="2400" b="1" dirty="0" smtClean="0">
                <a:solidFill>
                  <a:srgbClr val="000000"/>
                </a:solidFill>
                <a:latin typeface="楷体" pitchFamily="49" charset="-122"/>
                <a:ea typeface="楷体" pitchFamily="49" charset="-122"/>
                <a:cs typeface="Times New Roman"/>
              </a:rPr>
              <a:t>，</a:t>
            </a:r>
            <a:r>
              <a:rPr lang="zh-CN" altLang="zh-CN" sz="2400" b="1" dirty="0" smtClean="0">
                <a:solidFill>
                  <a:srgbClr val="000000"/>
                </a:solidFill>
                <a:latin typeface="楷体" pitchFamily="49" charset="-122"/>
                <a:ea typeface="楷体" pitchFamily="49" charset="-122"/>
                <a:cs typeface="Times New Roman"/>
              </a:rPr>
              <a:t>从</a:t>
            </a:r>
            <a:r>
              <a:rPr lang="en-US" altLang="zh-CN" sz="2400" b="1" dirty="0">
                <a:solidFill>
                  <a:srgbClr val="000000"/>
                </a:solidFill>
                <a:latin typeface="楷体" pitchFamily="49" charset="-122"/>
                <a:ea typeface="楷体" pitchFamily="49" charset="-122"/>
                <a:cs typeface="Times New Roman"/>
              </a:rPr>
              <a:t>10</a:t>
            </a:r>
            <a:r>
              <a:rPr lang="zh-CN" altLang="zh-CN" sz="2400" b="1" dirty="0">
                <a:solidFill>
                  <a:srgbClr val="000000"/>
                </a:solidFill>
                <a:latin typeface="楷体" pitchFamily="49" charset="-122"/>
                <a:ea typeface="楷体" pitchFamily="49" charset="-122"/>
                <a:cs typeface="Times New Roman"/>
              </a:rPr>
              <a:t>年前不起眼的国家发展成为现在的世界</a:t>
            </a:r>
            <a:r>
              <a:rPr lang="zh-CN" altLang="zh-CN" sz="2400" b="1" dirty="0" smtClean="0">
                <a:solidFill>
                  <a:srgbClr val="000000"/>
                </a:solidFill>
                <a:latin typeface="楷体" pitchFamily="49" charset="-122"/>
                <a:ea typeface="楷体" pitchFamily="49" charset="-122"/>
                <a:cs typeface="Times New Roman"/>
              </a:rPr>
              <a:t>劲旅</a:t>
            </a:r>
            <a:r>
              <a:rPr lang="zh-CN" altLang="en-US" sz="2400" b="1" dirty="0" smtClean="0">
                <a:solidFill>
                  <a:srgbClr val="000000"/>
                </a:solidFill>
                <a:latin typeface="楷体" pitchFamily="49" charset="-122"/>
                <a:ea typeface="楷体" pitchFamily="49" charset="-122"/>
                <a:cs typeface="Times New Roman"/>
              </a:rPr>
              <a:t>，</a:t>
            </a:r>
            <a:r>
              <a:rPr lang="zh-CN" altLang="zh-CN" sz="2400" b="1" dirty="0" smtClean="0">
                <a:solidFill>
                  <a:srgbClr val="000000"/>
                </a:solidFill>
                <a:latin typeface="楷体" pitchFamily="49" charset="-122"/>
                <a:ea typeface="楷体" pitchFamily="49" charset="-122"/>
                <a:cs typeface="Times New Roman"/>
              </a:rPr>
              <a:t>将</a:t>
            </a:r>
            <a:r>
              <a:rPr lang="zh-CN" altLang="zh-CN" sz="2400" b="1" dirty="0">
                <a:solidFill>
                  <a:srgbClr val="000000"/>
                </a:solidFill>
                <a:latin typeface="楷体" pitchFamily="49" charset="-122"/>
                <a:ea typeface="楷体" pitchFamily="49" charset="-122"/>
                <a:cs typeface="Times New Roman"/>
              </a:rPr>
              <a:t>领先于欧洲和北美……”。</a:t>
            </a:r>
            <a:endParaRPr lang="zh-CN" altLang="zh-CN" sz="2400" b="1" dirty="0">
              <a:solidFill>
                <a:srgbClr val="000000"/>
              </a:solidFill>
              <a:effectLst/>
              <a:latin typeface="楷体" pitchFamily="49" charset="-122"/>
              <a:ea typeface="楷体" pitchFamily="49" charset="-122"/>
              <a:cs typeface="Times New Roman"/>
            </a:endParaRPr>
          </a:p>
        </p:txBody>
      </p:sp>
      <p:grpSp>
        <p:nvGrpSpPr>
          <p:cNvPr id="4" name="组合 3"/>
          <p:cNvGrpSpPr/>
          <p:nvPr/>
        </p:nvGrpSpPr>
        <p:grpSpPr>
          <a:xfrm>
            <a:off x="8071557" y="824822"/>
            <a:ext cx="1746910" cy="457900"/>
            <a:chOff x="8480182" y="1575737"/>
            <a:chExt cx="1678579" cy="520692"/>
          </a:xfrm>
        </p:grpSpPr>
        <p:sp>
          <p:nvSpPr>
            <p:cNvPr id="5" name="圆角矩形 4">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26435105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84186" y="2260941"/>
            <a:ext cx="8726311" cy="1200329"/>
          </a:xfrm>
          <a:prstGeom prst="rect">
            <a:avLst/>
          </a:prstGeom>
        </p:spPr>
        <p:txBody>
          <a:bodyPr wrap="square">
            <a:spAutoFit/>
          </a:bodyPr>
          <a:lstStyle/>
          <a:p>
            <a:pPr indent="266700">
              <a:lnSpc>
                <a:spcPct val="150000"/>
              </a:lnSpc>
              <a:spcAft>
                <a:spcPts val="0"/>
              </a:spcAft>
            </a:pPr>
            <a:r>
              <a:rPr lang="en-US" altLang="zh-CN" sz="2400" b="1" dirty="0" smtClean="0">
                <a:solidFill>
                  <a:srgbClr val="000000"/>
                </a:solidFill>
                <a:latin typeface="宋体" pitchFamily="2" charset="-122"/>
                <a:ea typeface="宋体" pitchFamily="2" charset="-122"/>
                <a:cs typeface="Times New Roman"/>
              </a:rPr>
              <a:t>    </a:t>
            </a:r>
            <a:r>
              <a:rPr lang="zh-CN" altLang="zh-CN" sz="2400" b="1" dirty="0" smtClean="0">
                <a:solidFill>
                  <a:srgbClr val="000000"/>
                </a:solidFill>
                <a:latin typeface="宋体" pitchFamily="2" charset="-122"/>
                <a:ea typeface="宋体" pitchFamily="2" charset="-122"/>
                <a:cs typeface="Times New Roman"/>
              </a:rPr>
              <a:t>思考</a:t>
            </a:r>
            <a:r>
              <a:rPr lang="zh-CN" altLang="zh-CN" sz="2400" b="1" dirty="0">
                <a:solidFill>
                  <a:srgbClr val="000000"/>
                </a:solidFill>
                <a:latin typeface="宋体" pitchFamily="2" charset="-122"/>
                <a:ea typeface="宋体" pitchFamily="2" charset="-122"/>
                <a:cs typeface="Times New Roman"/>
              </a:rPr>
              <a:t>以上中外科学家的生命</a:t>
            </a:r>
            <a:r>
              <a:rPr lang="zh-CN" altLang="zh-CN" sz="2400" b="1" dirty="0" smtClean="0">
                <a:solidFill>
                  <a:srgbClr val="000000"/>
                </a:solidFill>
                <a:latin typeface="宋体" pitchFamily="2" charset="-122"/>
                <a:ea typeface="宋体" pitchFamily="2" charset="-122"/>
                <a:cs typeface="Times New Roman"/>
              </a:rPr>
              <a:t>价值</a:t>
            </a:r>
            <a:r>
              <a:rPr lang="zh-CN" altLang="en-US" sz="2400" b="1" dirty="0" smtClean="0">
                <a:solidFill>
                  <a:srgbClr val="000000"/>
                </a:solidFill>
                <a:latin typeface="宋体" pitchFamily="2" charset="-122"/>
                <a:ea typeface="宋体" pitchFamily="2" charset="-122"/>
                <a:cs typeface="Times New Roman"/>
              </a:rPr>
              <a:t>，</a:t>
            </a:r>
            <a:r>
              <a:rPr lang="zh-CN" altLang="zh-CN" sz="2400" b="1" dirty="0" smtClean="0">
                <a:solidFill>
                  <a:srgbClr val="000000"/>
                </a:solidFill>
                <a:latin typeface="宋体" pitchFamily="2" charset="-122"/>
                <a:ea typeface="宋体" pitchFamily="2" charset="-122"/>
                <a:cs typeface="Times New Roman"/>
              </a:rPr>
              <a:t>你</a:t>
            </a:r>
            <a:r>
              <a:rPr lang="zh-CN" altLang="zh-CN" sz="2400" b="1" dirty="0">
                <a:solidFill>
                  <a:srgbClr val="000000"/>
                </a:solidFill>
                <a:latin typeface="宋体" pitchFamily="2" charset="-122"/>
                <a:ea typeface="宋体" pitchFamily="2" charset="-122"/>
                <a:cs typeface="Times New Roman"/>
              </a:rPr>
              <a:t>对他们的共同评价是</a:t>
            </a:r>
            <a:r>
              <a:rPr lang="zh-CN" altLang="zh-CN" sz="2400" b="1" dirty="0" smtClean="0">
                <a:solidFill>
                  <a:srgbClr val="000000"/>
                </a:solidFill>
                <a:latin typeface="宋体" pitchFamily="2" charset="-122"/>
                <a:ea typeface="宋体" pitchFamily="2" charset="-122"/>
                <a:cs typeface="Times New Roman"/>
              </a:rPr>
              <a:t>什么</a:t>
            </a:r>
            <a:r>
              <a:rPr lang="zh-CN" altLang="en-US" sz="2400" b="1" dirty="0" smtClean="0">
                <a:solidFill>
                  <a:srgbClr val="000000"/>
                </a:solidFill>
                <a:latin typeface="宋体" pitchFamily="2" charset="-122"/>
                <a:ea typeface="宋体" pitchFamily="2" charset="-122"/>
                <a:cs typeface="Times New Roman"/>
              </a:rPr>
              <a:t>？</a:t>
            </a:r>
            <a:endParaRPr lang="zh-CN" altLang="zh-CN" sz="2400" b="1" dirty="0">
              <a:solidFill>
                <a:srgbClr val="000000"/>
              </a:solidFill>
              <a:effectLst/>
              <a:latin typeface="宋体" pitchFamily="2" charset="-122"/>
              <a:ea typeface="宋体" pitchFamily="2" charset="-122"/>
              <a:cs typeface="Times New Roman"/>
            </a:endParaRPr>
          </a:p>
        </p:txBody>
      </p:sp>
      <p:sp>
        <p:nvSpPr>
          <p:cNvPr id="3" name="矩形 2"/>
          <p:cNvSpPr/>
          <p:nvPr/>
        </p:nvSpPr>
        <p:spPr>
          <a:xfrm>
            <a:off x="1140175" y="3872077"/>
            <a:ext cx="8816622" cy="1200329"/>
          </a:xfrm>
          <a:prstGeom prst="rect">
            <a:avLst/>
          </a:prstGeom>
        </p:spPr>
        <p:txBody>
          <a:bodyPr wrap="square">
            <a:spAutoFit/>
          </a:bodyPr>
          <a:lstStyle/>
          <a:p>
            <a:pPr>
              <a:lnSpc>
                <a:spcPct val="150000"/>
              </a:lnSpc>
              <a:spcAft>
                <a:spcPts val="0"/>
              </a:spcAft>
            </a:pPr>
            <a:endParaRPr lang="zh-CN" altLang="zh-CN" sz="2400" b="1" dirty="0" smtClean="0">
              <a:solidFill>
                <a:srgbClr val="FF0000"/>
              </a:solidFill>
              <a:latin typeface="宋体" pitchFamily="2" charset="-122"/>
              <a:ea typeface="宋体" pitchFamily="2" charset="-122"/>
              <a:cs typeface="Times New Roman"/>
            </a:endParaRPr>
          </a:p>
          <a:p>
            <a:pPr>
              <a:lnSpc>
                <a:spcPct val="150000"/>
              </a:lnSpc>
            </a:pPr>
            <a:endParaRPr lang="zh-CN" altLang="en-US" sz="2400" b="1" dirty="0">
              <a:solidFill>
                <a:srgbClr val="FF0000"/>
              </a:solidFill>
              <a:latin typeface="宋体" pitchFamily="2" charset="-122"/>
              <a:ea typeface="宋体" pitchFamily="2" charset="-122"/>
            </a:endParaRPr>
          </a:p>
        </p:txBody>
      </p:sp>
      <p:sp>
        <p:nvSpPr>
          <p:cNvPr id="4" name="矩形 3"/>
          <p:cNvSpPr/>
          <p:nvPr/>
        </p:nvSpPr>
        <p:spPr>
          <a:xfrm>
            <a:off x="1140175" y="4493796"/>
            <a:ext cx="8470322" cy="1200329"/>
          </a:xfrm>
          <a:prstGeom prst="rect">
            <a:avLst/>
          </a:prstGeom>
        </p:spPr>
        <p:txBody>
          <a:bodyPr wrap="square">
            <a:spAutoFit/>
          </a:bodyPr>
          <a:lstStyle/>
          <a:p>
            <a:pPr>
              <a:lnSpc>
                <a:spcPct val="150000"/>
              </a:lnSpc>
            </a:pPr>
            <a:r>
              <a:rPr lang="en-US" altLang="zh-CN" sz="2400" b="1" dirty="0" smtClean="0">
                <a:solidFill>
                  <a:srgbClr val="FF0000"/>
                </a:solidFill>
                <a:latin typeface="宋体" pitchFamily="2" charset="-122"/>
                <a:ea typeface="宋体" pitchFamily="2" charset="-122"/>
                <a:cs typeface="Times New Roman"/>
              </a:rPr>
              <a:t>    </a:t>
            </a:r>
            <a:r>
              <a:rPr lang="zh-CN" altLang="zh-CN" sz="2400" b="1" dirty="0" smtClean="0">
                <a:solidFill>
                  <a:srgbClr val="FF0000"/>
                </a:solidFill>
                <a:latin typeface="宋体" pitchFamily="2" charset="-122"/>
                <a:ea typeface="宋体" pitchFamily="2" charset="-122"/>
                <a:cs typeface="Times New Roman"/>
              </a:rPr>
              <a:t>他们</a:t>
            </a:r>
            <a:r>
              <a:rPr lang="zh-CN" altLang="zh-CN" sz="2400" b="1" dirty="0">
                <a:solidFill>
                  <a:srgbClr val="FF0000"/>
                </a:solidFill>
                <a:latin typeface="宋体" pitchFamily="2" charset="-122"/>
                <a:ea typeface="宋体" pitchFamily="2" charset="-122"/>
                <a:cs typeface="Times New Roman"/>
              </a:rPr>
              <a:t>的生命价值在于促进科技发展、推动社会进步、改善人类生活</a:t>
            </a:r>
            <a:r>
              <a:rPr lang="zh-CN" altLang="zh-CN" dirty="0">
                <a:solidFill>
                  <a:srgbClr val="000000"/>
                </a:solidFill>
                <a:latin typeface="NEU-BZ-S92"/>
                <a:ea typeface="方正书宋_GBK"/>
                <a:cs typeface="Times New Roman"/>
              </a:rPr>
              <a:t>。</a:t>
            </a:r>
            <a:endParaRPr lang="zh-CN" altLang="en-US" dirty="0"/>
          </a:p>
        </p:txBody>
      </p:sp>
      <p:grpSp>
        <p:nvGrpSpPr>
          <p:cNvPr id="5" name="组合 4"/>
          <p:cNvGrpSpPr/>
          <p:nvPr/>
        </p:nvGrpSpPr>
        <p:grpSpPr>
          <a:xfrm>
            <a:off x="8071557" y="824822"/>
            <a:ext cx="1746910" cy="457900"/>
            <a:chOff x="8480182" y="1575737"/>
            <a:chExt cx="1678579" cy="520692"/>
          </a:xfrm>
        </p:grpSpPr>
        <p:sp>
          <p:nvSpPr>
            <p:cNvPr id="6" name="圆角矩形 5">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824668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264170" y="2729547"/>
            <a:ext cx="3360089" cy="2471531"/>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582891" y="3333838"/>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624261" y="1642717"/>
            <a:ext cx="286756" cy="4645193"/>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407329" y="1016377"/>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6886221" y="3352645"/>
            <a:ext cx="565649" cy="1426453"/>
            <a:chOff x="6371773" y="2374856"/>
            <a:chExt cx="350520" cy="988464"/>
          </a:xfrm>
        </p:grpSpPr>
        <p:sp>
          <p:nvSpPr>
            <p:cNvPr id="10" name="椭圆 9"/>
            <p:cNvSpPr/>
            <p:nvPr/>
          </p:nvSpPr>
          <p:spPr>
            <a:xfrm>
              <a:off x="6371773" y="2374856"/>
              <a:ext cx="350520" cy="37084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6371773" y="3002640"/>
              <a:ext cx="350520" cy="360680"/>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6" name="组合 5"/>
          <p:cNvGrpSpPr/>
          <p:nvPr/>
        </p:nvGrpSpPr>
        <p:grpSpPr>
          <a:xfrm>
            <a:off x="4624261" y="3262902"/>
            <a:ext cx="7148486" cy="1571648"/>
            <a:chOff x="4700461" y="2275942"/>
            <a:chExt cx="7148486" cy="1571648"/>
          </a:xfrm>
        </p:grpSpPr>
        <p:sp>
          <p:nvSpPr>
            <p:cNvPr id="18" name="文本框 2">
              <a:hlinkClick r:id="rId2" action="ppaction://hlinksldjump"/>
            </p:cNvPr>
            <p:cNvSpPr txBox="1"/>
            <p:nvPr/>
          </p:nvSpPr>
          <p:spPr>
            <a:xfrm>
              <a:off x="4700461" y="2275942"/>
              <a:ext cx="6996430" cy="646331"/>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3600" b="1" dirty="0" smtClean="0">
                  <a:latin typeface="黑体" panose="02010609060101010101" pitchFamily="49" charset="-122"/>
                  <a:ea typeface="黑体" panose="02010609060101010101" pitchFamily="49" charset="-122"/>
                  <a:sym typeface="宋体" panose="02010600030101010101" pitchFamily="2" charset="-122"/>
                </a:rPr>
                <a:t>知识点  </a:t>
              </a:r>
              <a:r>
                <a:rPr lang="en-US" altLang="zh-CN" sz="36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3600" b="1" dirty="0" smtClean="0">
                  <a:latin typeface="黑体" panose="02010609060101010101" pitchFamily="49" charset="-122"/>
                  <a:ea typeface="黑体" panose="02010609060101010101" pitchFamily="49" charset="-122"/>
                  <a:sym typeface="宋体" panose="02010600030101010101" pitchFamily="2" charset="-122"/>
                </a:rPr>
                <a:t>  体会生命价值</a:t>
              </a:r>
            </a:p>
          </p:txBody>
        </p:sp>
        <p:sp>
          <p:nvSpPr>
            <p:cNvPr id="14" name="文本框 2">
              <a:hlinkClick r:id="rId3" action="ppaction://hlinksldjump"/>
            </p:cNvPr>
            <p:cNvSpPr txBox="1"/>
            <p:nvPr/>
          </p:nvSpPr>
          <p:spPr>
            <a:xfrm>
              <a:off x="4843839" y="3201259"/>
              <a:ext cx="7005108" cy="646331"/>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3600" b="1" dirty="0" smtClean="0">
                  <a:latin typeface="黑体" panose="02010609060101010101" pitchFamily="49" charset="-122"/>
                  <a:ea typeface="黑体" panose="02010609060101010101" pitchFamily="49" charset="-122"/>
                  <a:sym typeface="宋体" panose="02010600030101010101" pitchFamily="2" charset="-122"/>
                </a:rPr>
                <a:t>知识点  </a:t>
              </a:r>
              <a:r>
                <a:rPr lang="en-US" altLang="zh-CN" sz="36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zh-CN" altLang="en-US" sz="3600" b="1" dirty="0" smtClean="0">
                  <a:latin typeface="黑体" panose="02010609060101010101" pitchFamily="49" charset="-122"/>
                  <a:ea typeface="黑体" panose="02010609060101010101" pitchFamily="49" charset="-122"/>
                  <a:sym typeface="宋体" panose="02010600030101010101" pitchFamily="2" charset="-122"/>
                </a:rPr>
                <a:t>  保持乐观心态</a:t>
              </a: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499483" y="1274879"/>
            <a:ext cx="6874510" cy="850965"/>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03510"/>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9060101010101" pitchFamily="49" charset="-122"/>
                  <a:ea typeface="黑体" panose="02010609060101010101" pitchFamily="49" charset="-122"/>
                </a:rPr>
                <a:t>数据纵览</a:t>
              </a:r>
              <a:r>
                <a:rPr kumimoji="1" lang="zh-CN" altLang="en-US" sz="3600" b="1" dirty="0" smtClean="0">
                  <a:latin typeface="黑体" panose="02010609060101010101" pitchFamily="49" charset="-122"/>
                  <a:ea typeface="黑体" panose="02010609060101010101" pitchFamily="49" charset="-122"/>
                </a:rPr>
                <a:t>  考情分析</a:t>
              </a:r>
              <a:endParaRPr kumimoji="1" lang="zh-CN" altLang="en-US" sz="3600" b="1" dirty="0">
                <a:latin typeface="黑体" panose="02010609060101010101" pitchFamily="49" charset="-122"/>
                <a:ea typeface="黑体" panose="0201060906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1</a:t>
              </a:r>
              <a:endParaRPr kumimoji="1" lang="zh-CN" altLang="en-US" sz="3600" b="1" dirty="0">
                <a:latin typeface="黑体" panose="02010609060101010101" pitchFamily="49" charset="-122"/>
                <a:ea typeface="黑体" panose="02010609060101010101" pitchFamily="49" charset="-122"/>
              </a:endParaRPr>
            </a:p>
          </p:txBody>
        </p:sp>
      </p:grpSp>
      <p:graphicFrame>
        <p:nvGraphicFramePr>
          <p:cNvPr id="7" name="表格 6"/>
          <p:cNvGraphicFramePr>
            <a:graphicFrameLocks noGrp="1"/>
          </p:cNvGraphicFramePr>
          <p:nvPr>
            <p:extLst>
              <p:ext uri="{D42A27DB-BD31-4B8C-83A1-F6EECF244321}">
                <p14:modId xmlns="" xmlns:p14="http://schemas.microsoft.com/office/powerpoint/2010/main" val="2450241256"/>
              </p:ext>
            </p:extLst>
          </p:nvPr>
        </p:nvGraphicFramePr>
        <p:xfrm>
          <a:off x="982135" y="2427110"/>
          <a:ext cx="10351909" cy="3840480"/>
        </p:xfrm>
        <a:graphic>
          <a:graphicData uri="http://schemas.openxmlformats.org/drawingml/2006/table">
            <a:tbl>
              <a:tblPr firstRow="1" firstCol="1" bandRow="1"/>
              <a:tblGrid>
                <a:gridCol w="1388532"/>
                <a:gridCol w="1268681"/>
                <a:gridCol w="2086243"/>
                <a:gridCol w="1932519"/>
                <a:gridCol w="1914868"/>
                <a:gridCol w="1761066"/>
              </a:tblGrid>
              <a:tr h="483581">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知识点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年份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a:solidFill>
                            <a:srgbClr val="000000"/>
                          </a:solidFill>
                          <a:effectLst/>
                          <a:latin typeface="黑体" pitchFamily="49" charset="-122"/>
                          <a:ea typeface="黑体" pitchFamily="49" charset="-122"/>
                          <a:cs typeface="Times New Roman"/>
                        </a:rPr>
                        <a:t>题号、分值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a:solidFill>
                            <a:srgbClr val="000000"/>
                          </a:solidFill>
                          <a:effectLst/>
                          <a:latin typeface="黑体" pitchFamily="49" charset="-122"/>
                          <a:ea typeface="黑体" pitchFamily="49" charset="-122"/>
                          <a:cs typeface="Times New Roman"/>
                        </a:rPr>
                        <a:t>考查点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a:solidFill>
                            <a:srgbClr val="000000"/>
                          </a:solidFill>
                          <a:effectLst/>
                          <a:latin typeface="黑体" pitchFamily="49" charset="-122"/>
                          <a:ea typeface="黑体" pitchFamily="49" charset="-122"/>
                          <a:cs typeface="Times New Roman"/>
                        </a:rPr>
                        <a:t>题型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设问类型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48881">
                <a:tc rowSpan="3">
                  <a:txBody>
                    <a:bodyPr/>
                    <a:lstStyle/>
                    <a:p>
                      <a:pPr algn="ctr">
                        <a:lnSpc>
                          <a:spcPct val="150000"/>
                        </a:lnSpc>
                        <a:spcAft>
                          <a:spcPts val="0"/>
                        </a:spcAft>
                      </a:pPr>
                      <a:r>
                        <a:rPr lang="zh-CN" sz="2400" dirty="0">
                          <a:solidFill>
                            <a:srgbClr val="FF00FF"/>
                          </a:solidFill>
                          <a:effectLst/>
                          <a:latin typeface="黑体" pitchFamily="49" charset="-122"/>
                          <a:ea typeface="黑体" pitchFamily="49" charset="-122"/>
                          <a:cs typeface="Times New Roman"/>
                        </a:rPr>
                        <a:t>生命形态</a:t>
                      </a:r>
                      <a:endParaRPr lang="zh-CN" sz="2400" dirty="0">
                        <a:solidFill>
                          <a:srgbClr val="000000"/>
                        </a:solidFill>
                        <a:effectLst/>
                        <a:latin typeface="黑体" pitchFamily="49" charset="-122"/>
                        <a:ea typeface="黑体" pitchFamily="49" charset="-122"/>
                        <a:cs typeface="Times New Roman"/>
                      </a:endParaRPr>
                    </a:p>
                    <a:p>
                      <a:pPr algn="ctr">
                        <a:lnSpc>
                          <a:spcPct val="150000"/>
                        </a:lnSpc>
                        <a:spcAft>
                          <a:spcPts val="0"/>
                        </a:spcAft>
                      </a:pPr>
                      <a:r>
                        <a:rPr lang="zh-CN" sz="2400" dirty="0">
                          <a:solidFill>
                            <a:srgbClr val="FF00FF"/>
                          </a:solidFill>
                          <a:effectLst/>
                          <a:latin typeface="黑体" pitchFamily="49" charset="-122"/>
                          <a:ea typeface="黑体" pitchFamily="49" charset="-122"/>
                          <a:cs typeface="Times New Roman"/>
                        </a:rPr>
                        <a:t>的多样性</a:t>
                      </a: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a:solidFill>
                            <a:srgbClr val="000000"/>
                          </a:solidFill>
                          <a:effectLst/>
                          <a:latin typeface="宋体" pitchFamily="2" charset="-122"/>
                          <a:ea typeface="宋体" pitchFamily="2" charset="-122"/>
                          <a:cs typeface="Times New Roman"/>
                        </a:rPr>
                        <a:t>2018</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7，2</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人与自然和谐相处</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启示类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48881">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2017</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25（1），4</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生命形态的多样性</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分析说明题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itchFamily="2" charset="-122"/>
                          <a:ea typeface="宋体" pitchFamily="2" charset="-122"/>
                          <a:cs typeface="Times New Roman"/>
                        </a:rPr>
                        <a:t>原因类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48881">
                <a:tc vMerge="1">
                  <a:txBody>
                    <a:bodyPr/>
                    <a:lstStyle/>
                    <a:p>
                      <a:endParaRPr lang="zh-CN" altLang="en-US"/>
                    </a:p>
                  </a:txBody>
                  <a:tcPr/>
                </a:tc>
                <a:tc>
                  <a:txBody>
                    <a:bodyPr/>
                    <a:lstStyle/>
                    <a:p>
                      <a:pPr algn="ctr">
                        <a:lnSpc>
                          <a:spcPct val="150000"/>
                        </a:lnSpc>
                        <a:spcAft>
                          <a:spcPts val="0"/>
                        </a:spcAft>
                      </a:pPr>
                      <a:r>
                        <a:rPr lang="en-US" sz="2400">
                          <a:solidFill>
                            <a:srgbClr val="000000"/>
                          </a:solidFill>
                          <a:effectLst/>
                          <a:latin typeface="宋体" pitchFamily="2" charset="-122"/>
                          <a:ea typeface="宋体" pitchFamily="2" charset="-122"/>
                          <a:cs typeface="Times New Roman"/>
                        </a:rPr>
                        <a:t>2016</a:t>
                      </a:r>
                      <a:endParaRPr lang="zh-CN" sz="24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26（3），5</a:t>
                      </a:r>
                      <a:r>
                        <a:rPr lang="zh-CN" sz="24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人与自然和谐相处</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实践探究题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itchFamily="2" charset="-122"/>
                          <a:ea typeface="宋体" pitchFamily="2" charset="-122"/>
                          <a:cs typeface="Times New Roman"/>
                        </a:rPr>
                        <a:t>观点论证类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27119" y="2290220"/>
            <a:ext cx="6062260" cy="627895"/>
            <a:chOff x="1034884" y="629878"/>
            <a:chExt cx="4472078" cy="627895"/>
          </a:xfrm>
        </p:grpSpPr>
        <p:sp>
          <p:nvSpPr>
            <p:cNvPr id="17" name="圆角矩形 6"/>
            <p:cNvSpPr/>
            <p:nvPr>
              <p:custDataLst>
                <p:tags r:id="rId1"/>
              </p:custDataLst>
            </p:nvPr>
          </p:nvSpPr>
          <p:spPr>
            <a:xfrm flipH="1">
              <a:off x="2642642" y="664168"/>
              <a:ext cx="2864320"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体会生命价值</a:t>
              </a: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知识点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3" name="组合 12"/>
          <p:cNvGrpSpPr/>
          <p:nvPr/>
        </p:nvGrpSpPr>
        <p:grpSpPr>
          <a:xfrm>
            <a:off x="2476906" y="1271355"/>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数据透视  知识清单</a:t>
              </a:r>
              <a:endParaRPr kumimoji="1" lang="zh-CN" altLang="en-US" sz="3600" b="1" dirty="0">
                <a:latin typeface="黑体" panose="02010609060101010101" pitchFamily="49" charset="-122"/>
                <a:ea typeface="黑体" panose="0201060906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3</a:t>
              </a:r>
              <a:endParaRPr kumimoji="1" lang="zh-CN" altLang="en-US" sz="3600" b="1" dirty="0">
                <a:latin typeface="黑体" panose="02010609060101010101" pitchFamily="49" charset="-122"/>
                <a:ea typeface="黑体" panose="02010609060101010101" pitchFamily="49" charset="-122"/>
              </a:endParaRPr>
            </a:p>
          </p:txBody>
        </p:sp>
      </p:grpSp>
      <p:sp>
        <p:nvSpPr>
          <p:cNvPr id="3" name="矩形 2"/>
          <p:cNvSpPr/>
          <p:nvPr/>
        </p:nvSpPr>
        <p:spPr>
          <a:xfrm>
            <a:off x="474133" y="2883825"/>
            <a:ext cx="11311467" cy="3647152"/>
          </a:xfrm>
          <a:prstGeom prst="rect">
            <a:avLst/>
          </a:prstGeom>
        </p:spPr>
        <p:txBody>
          <a:bodyPr wrap="square">
            <a:spAutoFit/>
          </a:bodyPr>
          <a:lstStyle/>
          <a:p>
            <a:pPr>
              <a:lnSpc>
                <a:spcPct val="150000"/>
              </a:lnSpc>
              <a:spcAft>
                <a:spcPts val="0"/>
              </a:spcAft>
            </a:pPr>
            <a:r>
              <a:rPr lang="zh-CN" altLang="zh-CN" sz="2400" dirty="0">
                <a:solidFill>
                  <a:srgbClr val="000000"/>
                </a:solidFill>
                <a:latin typeface="黑体" pitchFamily="49" charset="-122"/>
                <a:ea typeface="黑体" pitchFamily="49" charset="-122"/>
                <a:cs typeface="Times New Roman"/>
              </a:rPr>
              <a:t>中考目标</a:t>
            </a:r>
            <a:r>
              <a:rPr lang="zh-CN" altLang="zh-CN" sz="2400" dirty="0" smtClean="0">
                <a:solidFill>
                  <a:srgbClr val="000000"/>
                </a:solidFill>
                <a:latin typeface="黑体" pitchFamily="49" charset="-122"/>
                <a:ea typeface="黑体" pitchFamily="49" charset="-122"/>
                <a:cs typeface="Times New Roman"/>
              </a:rPr>
              <a:t>要求</a:t>
            </a:r>
            <a:r>
              <a:rPr lang="zh-CN" altLang="en-US" sz="2400" dirty="0" smtClean="0">
                <a:solidFill>
                  <a:srgbClr val="000000"/>
                </a:solidFill>
                <a:latin typeface="黑体" pitchFamily="49" charset="-122"/>
                <a:ea typeface="黑体" pitchFamily="49" charset="-122"/>
                <a:cs typeface="Times New Roman"/>
              </a:rPr>
              <a:t>：</a:t>
            </a:r>
            <a:endParaRPr lang="zh-CN" altLang="zh-CN" sz="2400" dirty="0">
              <a:solidFill>
                <a:srgbClr val="000000"/>
              </a:solidFill>
              <a:latin typeface="黑体" pitchFamily="49" charset="-122"/>
              <a:ea typeface="黑体" pitchFamily="49" charset="-122"/>
              <a:cs typeface="Times New Roman"/>
            </a:endParaRPr>
          </a:p>
          <a:p>
            <a:pPr>
              <a:lnSpc>
                <a:spcPts val="3900"/>
              </a:lnSpc>
              <a:spcAft>
                <a:spcPts val="0"/>
              </a:spcAft>
            </a:pPr>
            <a:r>
              <a:rPr lang="en-US" altLang="zh-CN" sz="2400" dirty="0">
                <a:solidFill>
                  <a:srgbClr val="000000"/>
                </a:solidFill>
                <a:latin typeface="宋体" pitchFamily="2" charset="-122"/>
                <a:ea typeface="宋体" pitchFamily="2" charset="-122"/>
                <a:cs typeface="Times New Roman"/>
              </a:rPr>
              <a:t>1.</a:t>
            </a:r>
            <a:r>
              <a:rPr lang="zh-CN" altLang="zh-CN" sz="2400" dirty="0">
                <a:solidFill>
                  <a:srgbClr val="000000"/>
                </a:solidFill>
                <a:latin typeface="宋体" pitchFamily="2" charset="-122"/>
                <a:ea typeface="宋体" pitchFamily="2" charset="-122"/>
                <a:cs typeface="Times New Roman"/>
              </a:rPr>
              <a:t>生命形态的多样性</a:t>
            </a:r>
          </a:p>
          <a:p>
            <a:pPr>
              <a:lnSpc>
                <a:spcPts val="3900"/>
              </a:lnSpc>
              <a:spcAft>
                <a:spcPts val="0"/>
              </a:spcAft>
            </a:pPr>
            <a:r>
              <a:rPr lang="en-US" altLang="zh-CN" sz="2400" dirty="0">
                <a:solidFill>
                  <a:srgbClr val="000000"/>
                </a:solidFill>
                <a:latin typeface="宋体" pitchFamily="2" charset="-122"/>
                <a:ea typeface="宋体" pitchFamily="2" charset="-122"/>
                <a:cs typeface="Times New Roman"/>
              </a:rPr>
              <a:t>2.</a:t>
            </a:r>
            <a:r>
              <a:rPr lang="zh-CN" altLang="zh-CN" sz="2400" dirty="0">
                <a:solidFill>
                  <a:srgbClr val="000000"/>
                </a:solidFill>
                <a:latin typeface="宋体" pitchFamily="2" charset="-122"/>
                <a:ea typeface="宋体" pitchFamily="2" charset="-122"/>
                <a:cs typeface="Times New Roman"/>
              </a:rPr>
              <a:t>人类是大自然的</a:t>
            </a:r>
            <a:r>
              <a:rPr lang="zh-CN" altLang="zh-CN" sz="2400" dirty="0" smtClean="0">
                <a:solidFill>
                  <a:srgbClr val="000000"/>
                </a:solidFill>
                <a:latin typeface="宋体" pitchFamily="2" charset="-122"/>
                <a:ea typeface="宋体" pitchFamily="2" charset="-122"/>
                <a:cs typeface="Times New Roman"/>
              </a:rPr>
              <a:t>一部分</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人类</a:t>
            </a:r>
            <a:r>
              <a:rPr lang="zh-CN" altLang="zh-CN" sz="2400" dirty="0">
                <a:solidFill>
                  <a:srgbClr val="000000"/>
                </a:solidFill>
                <a:latin typeface="宋体" pitchFamily="2" charset="-122"/>
                <a:ea typeface="宋体" pitchFamily="2" charset="-122"/>
                <a:cs typeface="Times New Roman"/>
              </a:rPr>
              <a:t>的生命离不开大自然的</a:t>
            </a:r>
            <a:r>
              <a:rPr lang="zh-CN" altLang="zh-CN" sz="2400" dirty="0" smtClean="0">
                <a:solidFill>
                  <a:srgbClr val="000000"/>
                </a:solidFill>
                <a:latin typeface="宋体" pitchFamily="2" charset="-122"/>
                <a:ea typeface="宋体" pitchFamily="2" charset="-122"/>
                <a:cs typeface="Times New Roman"/>
              </a:rPr>
              <a:t>哺育</a:t>
            </a:r>
            <a:r>
              <a:rPr lang="zh-CN" altLang="zh-CN" sz="2400" dirty="0">
                <a:solidFill>
                  <a:srgbClr val="FF00FF"/>
                </a:solidFill>
                <a:latin typeface="宋体" pitchFamily="2" charset="-122"/>
                <a:ea typeface="宋体" pitchFamily="2" charset="-122"/>
                <a:cs typeface="Times New Roman"/>
              </a:rPr>
              <a:t>　</a:t>
            </a:r>
            <a:endParaRPr lang="en-US" altLang="zh-CN" sz="2400" dirty="0" smtClean="0">
              <a:solidFill>
                <a:srgbClr val="FF00FF"/>
              </a:solidFill>
              <a:latin typeface="宋体" pitchFamily="2" charset="-122"/>
              <a:ea typeface="宋体" pitchFamily="2" charset="-122"/>
              <a:cs typeface="Times New Roman"/>
            </a:endParaRPr>
          </a:p>
          <a:p>
            <a:pPr>
              <a:lnSpc>
                <a:spcPts val="3900"/>
              </a:lnSpc>
              <a:spcAft>
                <a:spcPts val="0"/>
              </a:spcAft>
            </a:pPr>
            <a:r>
              <a:rPr lang="en-US"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统编教材九上第六课</a:t>
            </a:r>
          </a:p>
          <a:p>
            <a:pPr>
              <a:lnSpc>
                <a:spcPts val="3900"/>
              </a:lnSpc>
              <a:spcAft>
                <a:spcPts val="0"/>
              </a:spcAft>
            </a:pPr>
            <a:r>
              <a:rPr lang="en-US" altLang="zh-CN" sz="2400" dirty="0">
                <a:solidFill>
                  <a:srgbClr val="000000"/>
                </a:solidFill>
                <a:latin typeface="宋体" pitchFamily="2" charset="-122"/>
                <a:ea typeface="宋体" pitchFamily="2" charset="-122"/>
                <a:cs typeface="Times New Roman"/>
              </a:rPr>
              <a:t>3.</a:t>
            </a:r>
            <a:r>
              <a:rPr lang="zh-CN" altLang="zh-CN" sz="2400" dirty="0">
                <a:solidFill>
                  <a:srgbClr val="000000"/>
                </a:solidFill>
                <a:latin typeface="宋体" pitchFamily="2" charset="-122"/>
                <a:ea typeface="宋体" pitchFamily="2" charset="-122"/>
                <a:cs typeface="Times New Roman"/>
              </a:rPr>
              <a:t>生命的</a:t>
            </a:r>
            <a:r>
              <a:rPr lang="zh-CN" altLang="zh-CN" sz="2400" dirty="0" smtClean="0">
                <a:solidFill>
                  <a:srgbClr val="000000"/>
                </a:solidFill>
                <a:latin typeface="宋体" pitchFamily="2" charset="-122"/>
                <a:ea typeface="宋体" pitchFamily="2" charset="-122"/>
                <a:cs typeface="Times New Roman"/>
              </a:rPr>
              <a:t>独特性</a:t>
            </a:r>
            <a:r>
              <a:rPr lang="zh-CN"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统编教材七上第八</a:t>
            </a:r>
            <a:r>
              <a:rPr lang="zh-CN" altLang="zh-CN" sz="2400" dirty="0" smtClean="0">
                <a:solidFill>
                  <a:srgbClr val="000000"/>
                </a:solidFill>
                <a:latin typeface="宋体" pitchFamily="2" charset="-122"/>
                <a:ea typeface="宋体" pitchFamily="2" charset="-122"/>
                <a:cs typeface="Times New Roman"/>
              </a:rPr>
              <a:t>课</a:t>
            </a:r>
            <a:endParaRPr lang="en-US" altLang="zh-CN" sz="2400" dirty="0" smtClean="0">
              <a:solidFill>
                <a:srgbClr val="000000"/>
              </a:solidFill>
              <a:latin typeface="宋体" pitchFamily="2" charset="-122"/>
              <a:ea typeface="宋体" pitchFamily="2" charset="-122"/>
              <a:cs typeface="Times New Roman"/>
            </a:endParaRPr>
          </a:p>
          <a:p>
            <a:pPr>
              <a:lnSpc>
                <a:spcPts val="3900"/>
              </a:lnSpc>
              <a:spcAft>
                <a:spcPts val="0"/>
              </a:spcAft>
            </a:pPr>
            <a:r>
              <a:rPr lang="en-US" altLang="zh-CN" sz="2400" dirty="0">
                <a:solidFill>
                  <a:srgbClr val="000000"/>
                </a:solidFill>
                <a:latin typeface="宋体" pitchFamily="2" charset="-122"/>
                <a:ea typeface="宋体" pitchFamily="2" charset="-122"/>
                <a:cs typeface="Times New Roman"/>
              </a:rPr>
              <a:t>4.</a:t>
            </a:r>
            <a:r>
              <a:rPr lang="zh-CN" altLang="zh-CN" sz="2400" dirty="0">
                <a:solidFill>
                  <a:srgbClr val="000000"/>
                </a:solidFill>
                <a:latin typeface="宋体" pitchFamily="2" charset="-122"/>
                <a:ea typeface="宋体" pitchFamily="2" charset="-122"/>
                <a:cs typeface="Times New Roman"/>
              </a:rPr>
              <a:t>生命是可贵</a:t>
            </a:r>
            <a:r>
              <a:rPr lang="zh-CN" altLang="zh-CN" sz="2400" dirty="0" smtClean="0">
                <a:solidFill>
                  <a:srgbClr val="000000"/>
                </a:solidFill>
                <a:latin typeface="宋体" pitchFamily="2" charset="-122"/>
                <a:ea typeface="宋体" pitchFamily="2" charset="-122"/>
                <a:cs typeface="Times New Roman"/>
              </a:rPr>
              <a:t>的</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珍爱</a:t>
            </a:r>
            <a:r>
              <a:rPr lang="zh-CN" altLang="zh-CN" sz="2400" dirty="0">
                <a:solidFill>
                  <a:srgbClr val="000000"/>
                </a:solidFill>
                <a:latin typeface="宋体" pitchFamily="2" charset="-122"/>
                <a:ea typeface="宋体" pitchFamily="2" charset="-122"/>
                <a:cs typeface="Times New Roman"/>
              </a:rPr>
              <a:t>自己和他人的生命</a:t>
            </a:r>
            <a:r>
              <a:rPr lang="zh-CN"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统编教材七上第八课、第九课</a:t>
            </a:r>
          </a:p>
          <a:p>
            <a:pPr>
              <a:lnSpc>
                <a:spcPts val="3900"/>
              </a:lnSpc>
            </a:pPr>
            <a:r>
              <a:rPr lang="en-US" altLang="zh-CN" sz="2400" dirty="0">
                <a:solidFill>
                  <a:srgbClr val="000000"/>
                </a:solidFill>
                <a:latin typeface="宋体" pitchFamily="2" charset="-122"/>
                <a:ea typeface="宋体" pitchFamily="2" charset="-122"/>
                <a:cs typeface="Times New Roman"/>
              </a:rPr>
              <a:t>5.</a:t>
            </a:r>
            <a:r>
              <a:rPr lang="zh-CN" altLang="zh-CN" sz="2400" dirty="0">
                <a:solidFill>
                  <a:srgbClr val="000000"/>
                </a:solidFill>
                <a:latin typeface="宋体" pitchFamily="2" charset="-122"/>
                <a:ea typeface="宋体" pitchFamily="2" charset="-122"/>
                <a:cs typeface="Times New Roman"/>
              </a:rPr>
              <a:t>让生命更有价值</a:t>
            </a:r>
            <a:r>
              <a:rPr lang="zh-CN" altLang="zh-CN" sz="2400" dirty="0">
                <a:solidFill>
                  <a:srgbClr val="FF00FF"/>
                </a:solidFill>
                <a:latin typeface="宋体" pitchFamily="2" charset="-122"/>
                <a:ea typeface="宋体" pitchFamily="2" charset="-122"/>
                <a:cs typeface="Times New Roman"/>
              </a:rPr>
              <a:t>　</a:t>
            </a:r>
            <a:r>
              <a:rPr lang="en-US" altLang="zh-CN" sz="2400" dirty="0" smtClean="0">
                <a:solidFill>
                  <a:srgbClr val="FF00FF"/>
                </a:solidFill>
                <a:latin typeface="宋体" pitchFamily="2" charset="-122"/>
                <a:ea typeface="宋体" pitchFamily="2" charset="-122"/>
                <a:cs typeface="Times New Roman"/>
              </a:rPr>
              <a:t>                          </a:t>
            </a:r>
            <a:r>
              <a:rPr lang="zh-CN" altLang="zh-CN" sz="2400" dirty="0" smtClean="0">
                <a:solidFill>
                  <a:srgbClr val="FF00FF"/>
                </a:solidFill>
                <a:latin typeface="宋体" pitchFamily="2" charset="-122"/>
                <a:ea typeface="宋体" pitchFamily="2" charset="-122"/>
                <a:cs typeface="Times New Roman"/>
              </a:rPr>
              <a:t>☞</a:t>
            </a:r>
            <a:r>
              <a:rPr lang="zh-CN" altLang="zh-CN" sz="2400" dirty="0">
                <a:solidFill>
                  <a:srgbClr val="000000"/>
                </a:solidFill>
                <a:latin typeface="宋体" pitchFamily="2" charset="-122"/>
                <a:ea typeface="宋体" pitchFamily="2" charset="-122"/>
                <a:cs typeface="Times New Roman"/>
              </a:rPr>
              <a:t>统编教材七上第十</a:t>
            </a:r>
            <a:r>
              <a:rPr lang="zh-CN" altLang="zh-CN" sz="2400" dirty="0" smtClean="0">
                <a:solidFill>
                  <a:srgbClr val="000000"/>
                </a:solidFill>
                <a:latin typeface="宋体" pitchFamily="2" charset="-122"/>
                <a:ea typeface="宋体" pitchFamily="2" charset="-122"/>
                <a:cs typeface="Times New Roman"/>
              </a:rPr>
              <a:t>课</a:t>
            </a:r>
            <a:endParaRPr lang="zh-CN" altLang="en-US" sz="2400" dirty="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 xmlns:p14="http://schemas.microsoft.com/office/powerpoint/2010/main" val="3597213910"/>
              </p:ext>
            </p:extLst>
          </p:nvPr>
        </p:nvGraphicFramePr>
        <p:xfrm>
          <a:off x="824089" y="1885244"/>
          <a:ext cx="10657755" cy="4323645"/>
        </p:xfrm>
        <a:graphic>
          <a:graphicData uri="http://schemas.openxmlformats.org/drawingml/2006/table">
            <a:tbl>
              <a:tblPr firstRow="1" firstCol="1" bandRow="1"/>
              <a:tblGrid>
                <a:gridCol w="1828800"/>
                <a:gridCol w="1670755"/>
                <a:gridCol w="7158200"/>
              </a:tblGrid>
              <a:tr h="797440">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26205">
                <a:tc>
                  <a:txBody>
                    <a:bodyPr/>
                    <a:lstStyle/>
                    <a:p>
                      <a:pPr>
                        <a:lnSpc>
                          <a:spcPct val="150000"/>
                        </a:lnSpc>
                        <a:spcAft>
                          <a:spcPts val="0"/>
                        </a:spcAft>
                      </a:pPr>
                      <a:r>
                        <a:rPr lang="zh-CN" sz="2400" dirty="0">
                          <a:solidFill>
                            <a:srgbClr val="FF00FF"/>
                          </a:solidFill>
                          <a:effectLst/>
                          <a:latin typeface="宋体" pitchFamily="2" charset="-122"/>
                          <a:ea typeface="宋体" pitchFamily="2" charset="-122"/>
                          <a:cs typeface="Times New Roman"/>
                        </a:rPr>
                        <a:t>●</a:t>
                      </a:r>
                      <a:r>
                        <a:rPr lang="zh-CN" sz="2400" dirty="0">
                          <a:solidFill>
                            <a:srgbClr val="FF00FF"/>
                          </a:solidFill>
                          <a:effectLst/>
                          <a:latin typeface="黑体" pitchFamily="49" charset="-122"/>
                          <a:ea typeface="黑体" pitchFamily="49" charset="-122"/>
                          <a:cs typeface="Times New Roman"/>
                        </a:rPr>
                        <a:t>生命形</a:t>
                      </a:r>
                      <a:endParaRPr lang="zh-CN" sz="2400" dirty="0">
                        <a:solidFill>
                          <a:srgbClr val="000000"/>
                        </a:solidFill>
                        <a:effectLst/>
                        <a:latin typeface="黑体" pitchFamily="49" charset="-122"/>
                        <a:ea typeface="黑体" pitchFamily="49" charset="-122"/>
                        <a:cs typeface="Times New Roman"/>
                      </a:endParaRPr>
                    </a:p>
                    <a:p>
                      <a:pPr>
                        <a:lnSpc>
                          <a:spcPct val="150000"/>
                        </a:lnSpc>
                        <a:spcAft>
                          <a:spcPts val="0"/>
                        </a:spcAft>
                      </a:pPr>
                      <a:r>
                        <a:rPr lang="zh-CN" sz="2400" dirty="0">
                          <a:solidFill>
                            <a:srgbClr val="FF00FF"/>
                          </a:solidFill>
                          <a:effectLst/>
                          <a:latin typeface="黑体" pitchFamily="49" charset="-122"/>
                          <a:ea typeface="黑体" pitchFamily="49" charset="-122"/>
                          <a:cs typeface="Times New Roman"/>
                        </a:rPr>
                        <a:t>态的多样性</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b="0" dirty="0">
                          <a:solidFill>
                            <a:srgbClr val="000000"/>
                          </a:solidFill>
                          <a:effectLst/>
                          <a:latin typeface="宋体" pitchFamily="2" charset="-122"/>
                          <a:ea typeface="宋体" pitchFamily="2" charset="-122"/>
                          <a:cs typeface="Times New Roman"/>
                        </a:rPr>
                        <a:t>如何理解生命形态的多样性</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（1）</a:t>
                      </a:r>
                      <a:r>
                        <a:rPr lang="zh-CN" sz="2400" b="0" dirty="0" smtClean="0">
                          <a:solidFill>
                            <a:srgbClr val="000000"/>
                          </a:solidFill>
                          <a:effectLst/>
                          <a:latin typeface="宋体" pitchFamily="2" charset="-122"/>
                          <a:ea typeface="宋体" pitchFamily="2" charset="-122"/>
                          <a:cs typeface="Times New Roman"/>
                        </a:rPr>
                        <a:t>生命</a:t>
                      </a:r>
                      <a:r>
                        <a:rPr lang="zh-CN" sz="2400" b="0" dirty="0">
                          <a:solidFill>
                            <a:srgbClr val="000000"/>
                          </a:solidFill>
                          <a:effectLst/>
                          <a:latin typeface="宋体" pitchFamily="2" charset="-122"/>
                          <a:ea typeface="宋体" pitchFamily="2" charset="-122"/>
                          <a:cs typeface="Times New Roman"/>
                        </a:rPr>
                        <a:t>形态具有</a:t>
                      </a:r>
                      <a:r>
                        <a:rPr lang="zh-CN" sz="2400" b="0" dirty="0" smtClean="0">
                          <a:solidFill>
                            <a:srgbClr val="000000"/>
                          </a:solidFill>
                          <a:effectLst/>
                          <a:latin typeface="宋体" pitchFamily="2" charset="-122"/>
                          <a:ea typeface="宋体" pitchFamily="2" charset="-122"/>
                          <a:cs typeface="Times New Roman"/>
                        </a:rPr>
                        <a:t>多样性</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除了</a:t>
                      </a:r>
                      <a:r>
                        <a:rPr lang="zh-CN" sz="2400" b="0" dirty="0">
                          <a:solidFill>
                            <a:srgbClr val="000000"/>
                          </a:solidFill>
                          <a:effectLst/>
                          <a:latin typeface="宋体" pitchFamily="2" charset="-122"/>
                          <a:ea typeface="宋体" pitchFamily="2" charset="-122"/>
                          <a:cs typeface="Times New Roman"/>
                        </a:rPr>
                        <a:t>人的</a:t>
                      </a:r>
                      <a:r>
                        <a:rPr lang="zh-CN" sz="2400" b="0" dirty="0" smtClean="0">
                          <a:solidFill>
                            <a:srgbClr val="000000"/>
                          </a:solidFill>
                          <a:effectLst/>
                          <a:latin typeface="宋体" pitchFamily="2" charset="-122"/>
                          <a:ea typeface="宋体" pitchFamily="2" charset="-122"/>
                          <a:cs typeface="Times New Roman"/>
                        </a:rPr>
                        <a:t>生命</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还有</a:t>
                      </a:r>
                      <a:r>
                        <a:rPr lang="zh-CN" sz="2400" b="0" dirty="0">
                          <a:solidFill>
                            <a:srgbClr val="000000"/>
                          </a:solidFill>
                          <a:effectLst/>
                          <a:latin typeface="宋体" pitchFamily="2" charset="-122"/>
                          <a:ea typeface="宋体" pitchFamily="2" charset="-122"/>
                          <a:cs typeface="Times New Roman"/>
                        </a:rPr>
                        <a:t>动物、植物、微生物等。人类是自然界的一部分</a:t>
                      </a:r>
                    </a:p>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（2）</a:t>
                      </a:r>
                      <a:r>
                        <a:rPr lang="zh-CN" sz="2400" b="0" dirty="0" smtClean="0">
                          <a:solidFill>
                            <a:srgbClr val="000000"/>
                          </a:solidFill>
                          <a:effectLst/>
                          <a:latin typeface="宋体" pitchFamily="2" charset="-122"/>
                          <a:ea typeface="宋体" pitchFamily="2" charset="-122"/>
                          <a:cs typeface="Times New Roman"/>
                        </a:rPr>
                        <a:t>人类</a:t>
                      </a:r>
                      <a:r>
                        <a:rPr lang="zh-CN" sz="2400" b="0" dirty="0">
                          <a:solidFill>
                            <a:srgbClr val="000000"/>
                          </a:solidFill>
                          <a:effectLst/>
                          <a:latin typeface="宋体" pitchFamily="2" charset="-122"/>
                          <a:ea typeface="宋体" pitchFamily="2" charset="-122"/>
                          <a:cs typeface="Times New Roman"/>
                        </a:rPr>
                        <a:t>和其他众多生命均以自己独特的形式生活</a:t>
                      </a:r>
                      <a:r>
                        <a:rPr lang="zh-CN" sz="2400" b="0" dirty="0" smtClean="0">
                          <a:solidFill>
                            <a:srgbClr val="000000"/>
                          </a:solidFill>
                          <a:effectLst/>
                          <a:latin typeface="宋体" pitchFamily="2" charset="-122"/>
                          <a:ea typeface="宋体" pitchFamily="2" charset="-122"/>
                          <a:cs typeface="Times New Roman"/>
                        </a:rPr>
                        <a:t>着</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以</a:t>
                      </a:r>
                      <a:r>
                        <a:rPr lang="zh-CN" sz="2400" b="0" dirty="0">
                          <a:solidFill>
                            <a:srgbClr val="000000"/>
                          </a:solidFill>
                          <a:effectLst/>
                          <a:latin typeface="宋体" pitchFamily="2" charset="-122"/>
                          <a:ea typeface="宋体" pitchFamily="2" charset="-122"/>
                          <a:cs typeface="Times New Roman"/>
                        </a:rPr>
                        <a:t>自己独特的价值存在着。众多生命构成一个共存共荣、息息相关的生命大系统</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4" name="组合 3"/>
          <p:cNvGrpSpPr/>
          <p:nvPr/>
        </p:nvGrpSpPr>
        <p:grpSpPr>
          <a:xfrm>
            <a:off x="8071557" y="824822"/>
            <a:ext cx="1746910" cy="457900"/>
            <a:chOff x="8480182" y="1575737"/>
            <a:chExt cx="1678579" cy="520692"/>
          </a:xfrm>
        </p:grpSpPr>
        <p:sp>
          <p:nvSpPr>
            <p:cNvPr id="5" name="圆角矩形 4">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118303913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 xmlns:p14="http://schemas.microsoft.com/office/powerpoint/2010/main" val="332762792"/>
              </p:ext>
            </p:extLst>
          </p:nvPr>
        </p:nvGraphicFramePr>
        <p:xfrm>
          <a:off x="767645" y="1588254"/>
          <a:ext cx="10103556" cy="4575480"/>
        </p:xfrm>
        <a:graphic>
          <a:graphicData uri="http://schemas.openxmlformats.org/drawingml/2006/table">
            <a:tbl>
              <a:tblPr firstRow="1" firstCol="1" bandRow="1"/>
              <a:tblGrid>
                <a:gridCol w="2032000"/>
                <a:gridCol w="1444978"/>
                <a:gridCol w="6626578"/>
              </a:tblGrid>
              <a:tr h="653640">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1840">
                <a:tc>
                  <a:txBody>
                    <a:bodyPr/>
                    <a:lstStyle/>
                    <a:p>
                      <a:pPr>
                        <a:lnSpc>
                          <a:spcPct val="150000"/>
                        </a:lnSpc>
                        <a:spcAft>
                          <a:spcPts val="0"/>
                        </a:spcAft>
                      </a:pPr>
                      <a:r>
                        <a:rPr lang="zh-CN" sz="2400" dirty="0">
                          <a:solidFill>
                            <a:srgbClr val="FF00FF"/>
                          </a:solidFill>
                          <a:effectLst/>
                          <a:latin typeface="宋体" pitchFamily="2" charset="-122"/>
                          <a:ea typeface="宋体" pitchFamily="2" charset="-122"/>
                          <a:cs typeface="Times New Roman"/>
                        </a:rPr>
                        <a:t>●</a:t>
                      </a:r>
                      <a:r>
                        <a:rPr lang="zh-CN" sz="2400" dirty="0">
                          <a:solidFill>
                            <a:srgbClr val="FF00FF"/>
                          </a:solidFill>
                          <a:effectLst/>
                          <a:latin typeface="黑体" pitchFamily="49" charset="-122"/>
                          <a:ea typeface="黑体" pitchFamily="49" charset="-122"/>
                          <a:cs typeface="Times New Roman"/>
                        </a:rPr>
                        <a:t>人类是大自然的</a:t>
                      </a:r>
                      <a:r>
                        <a:rPr lang="zh-CN" sz="2400" dirty="0" smtClean="0">
                          <a:solidFill>
                            <a:srgbClr val="FF00FF"/>
                          </a:solidFill>
                          <a:effectLst/>
                          <a:latin typeface="黑体" pitchFamily="49" charset="-122"/>
                          <a:ea typeface="黑体" pitchFamily="49" charset="-122"/>
                          <a:cs typeface="Times New Roman"/>
                        </a:rPr>
                        <a:t>一部分</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人类</a:t>
                      </a:r>
                      <a:r>
                        <a:rPr lang="zh-CN" sz="2400" dirty="0">
                          <a:solidFill>
                            <a:srgbClr val="FF00FF"/>
                          </a:solidFill>
                          <a:effectLst/>
                          <a:latin typeface="黑体" pitchFamily="49" charset="-122"/>
                          <a:ea typeface="黑体" pitchFamily="49" charset="-122"/>
                          <a:cs typeface="Times New Roman"/>
                        </a:rPr>
                        <a:t>的生命离不开大自然的哺育</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b="0" dirty="0">
                          <a:solidFill>
                            <a:srgbClr val="000000"/>
                          </a:solidFill>
                          <a:effectLst/>
                          <a:latin typeface="宋体" pitchFamily="2" charset="-122"/>
                          <a:ea typeface="宋体" pitchFamily="2" charset="-122"/>
                          <a:cs typeface="Times New Roman"/>
                        </a:rPr>
                        <a:t>为什么要坚持人与自然的和谐共生</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（1）</a:t>
                      </a:r>
                      <a:r>
                        <a:rPr lang="zh-CN" sz="2400" b="0" dirty="0" smtClean="0">
                          <a:solidFill>
                            <a:srgbClr val="000000"/>
                          </a:solidFill>
                          <a:effectLst/>
                          <a:latin typeface="宋体" pitchFamily="2" charset="-122"/>
                          <a:ea typeface="宋体" pitchFamily="2" charset="-122"/>
                          <a:cs typeface="Times New Roman"/>
                        </a:rPr>
                        <a:t>追求</a:t>
                      </a:r>
                      <a:r>
                        <a:rPr lang="zh-CN" sz="2400" b="0" dirty="0">
                          <a:solidFill>
                            <a:srgbClr val="000000"/>
                          </a:solidFill>
                          <a:effectLst/>
                          <a:latin typeface="宋体" pitchFamily="2" charset="-122"/>
                          <a:ea typeface="宋体" pitchFamily="2" charset="-122"/>
                          <a:cs typeface="Times New Roman"/>
                        </a:rPr>
                        <a:t>人与自然的和谐</a:t>
                      </a:r>
                      <a:r>
                        <a:rPr lang="zh-CN" sz="2400" b="0" dirty="0" smtClean="0">
                          <a:solidFill>
                            <a:srgbClr val="000000"/>
                          </a:solidFill>
                          <a:effectLst/>
                          <a:latin typeface="宋体" pitchFamily="2" charset="-122"/>
                          <a:ea typeface="宋体" pitchFamily="2" charset="-122"/>
                          <a:cs typeface="Times New Roman"/>
                        </a:rPr>
                        <a:t>共生</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是</a:t>
                      </a:r>
                      <a:r>
                        <a:rPr lang="zh-CN" sz="2400" b="0" dirty="0">
                          <a:solidFill>
                            <a:srgbClr val="000000"/>
                          </a:solidFill>
                          <a:effectLst/>
                          <a:latin typeface="宋体" pitchFamily="2" charset="-122"/>
                          <a:ea typeface="宋体" pitchFamily="2" charset="-122"/>
                          <a:cs typeface="Times New Roman"/>
                        </a:rPr>
                        <a:t>人类面对生态危机时作出的智慧选择</a:t>
                      </a:r>
                    </a:p>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（2）</a:t>
                      </a:r>
                      <a:r>
                        <a:rPr lang="zh-CN" sz="2400" b="0" dirty="0" smtClean="0">
                          <a:solidFill>
                            <a:srgbClr val="000000"/>
                          </a:solidFill>
                          <a:effectLst/>
                          <a:latin typeface="宋体" pitchFamily="2" charset="-122"/>
                          <a:ea typeface="宋体" pitchFamily="2" charset="-122"/>
                          <a:cs typeface="Times New Roman"/>
                        </a:rPr>
                        <a:t>自然</a:t>
                      </a:r>
                      <a:r>
                        <a:rPr lang="zh-CN" sz="2400" b="0" dirty="0">
                          <a:solidFill>
                            <a:srgbClr val="000000"/>
                          </a:solidFill>
                          <a:effectLst/>
                          <a:latin typeface="宋体" pitchFamily="2" charset="-122"/>
                          <a:ea typeface="宋体" pitchFamily="2" charset="-122"/>
                          <a:cs typeface="Times New Roman"/>
                        </a:rPr>
                        <a:t>为人类的生存和发展提供滋养和</a:t>
                      </a:r>
                      <a:r>
                        <a:rPr lang="zh-CN" sz="2400" b="0" dirty="0" smtClean="0">
                          <a:solidFill>
                            <a:srgbClr val="000000"/>
                          </a:solidFill>
                          <a:effectLst/>
                          <a:latin typeface="宋体" pitchFamily="2" charset="-122"/>
                          <a:ea typeface="宋体" pitchFamily="2" charset="-122"/>
                          <a:cs typeface="Times New Roman"/>
                        </a:rPr>
                        <a:t>必要条件</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人类</a:t>
                      </a:r>
                      <a:r>
                        <a:rPr lang="zh-CN" sz="2400" b="0" dirty="0">
                          <a:solidFill>
                            <a:srgbClr val="000000"/>
                          </a:solidFill>
                          <a:effectLst/>
                          <a:latin typeface="宋体" pitchFamily="2" charset="-122"/>
                          <a:ea typeface="宋体" pitchFamily="2" charset="-122"/>
                          <a:cs typeface="Times New Roman"/>
                        </a:rPr>
                        <a:t>作为自然的</a:t>
                      </a:r>
                      <a:r>
                        <a:rPr lang="zh-CN" sz="2400" b="0" dirty="0" smtClean="0">
                          <a:solidFill>
                            <a:srgbClr val="000000"/>
                          </a:solidFill>
                          <a:effectLst/>
                          <a:latin typeface="宋体" pitchFamily="2" charset="-122"/>
                          <a:ea typeface="宋体" pitchFamily="2" charset="-122"/>
                          <a:cs typeface="Times New Roman"/>
                        </a:rPr>
                        <a:t>一部分</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也</a:t>
                      </a:r>
                      <a:r>
                        <a:rPr lang="zh-CN" sz="2400" b="0" dirty="0">
                          <a:solidFill>
                            <a:srgbClr val="000000"/>
                          </a:solidFill>
                          <a:effectLst/>
                          <a:latin typeface="宋体" pitchFamily="2" charset="-122"/>
                          <a:ea typeface="宋体" pitchFamily="2" charset="-122"/>
                          <a:cs typeface="Times New Roman"/>
                        </a:rPr>
                        <a:t>有责任避免自然受到不必要的</a:t>
                      </a:r>
                      <a:r>
                        <a:rPr lang="zh-CN" sz="2400" b="0" dirty="0" smtClean="0">
                          <a:solidFill>
                            <a:srgbClr val="000000"/>
                          </a:solidFill>
                          <a:effectLst/>
                          <a:latin typeface="宋体" pitchFamily="2" charset="-122"/>
                          <a:ea typeface="宋体" pitchFamily="2" charset="-122"/>
                          <a:cs typeface="Times New Roman"/>
                        </a:rPr>
                        <a:t>侵害</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同时</a:t>
                      </a:r>
                      <a:r>
                        <a:rPr lang="zh-CN" sz="2400" b="0" dirty="0">
                          <a:solidFill>
                            <a:srgbClr val="000000"/>
                          </a:solidFill>
                          <a:effectLst/>
                          <a:latin typeface="宋体" pitchFamily="2" charset="-122"/>
                          <a:ea typeface="宋体" pitchFamily="2" charset="-122"/>
                          <a:cs typeface="Times New Roman"/>
                        </a:rPr>
                        <a:t>要为开发和利用自然做出必要的补偿和</a:t>
                      </a:r>
                      <a:r>
                        <a:rPr lang="zh-CN" sz="2400" b="0" dirty="0" smtClean="0">
                          <a:solidFill>
                            <a:srgbClr val="000000"/>
                          </a:solidFill>
                          <a:effectLst/>
                          <a:latin typeface="宋体" pitchFamily="2" charset="-122"/>
                          <a:ea typeface="宋体" pitchFamily="2" charset="-122"/>
                          <a:cs typeface="Times New Roman"/>
                        </a:rPr>
                        <a:t>修复</a:t>
                      </a:r>
                      <a:endParaRPr lang="zh-CN" sz="2400" b="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3" name="组合 2"/>
          <p:cNvGrpSpPr/>
          <p:nvPr/>
        </p:nvGrpSpPr>
        <p:grpSpPr>
          <a:xfrm>
            <a:off x="8071557" y="824822"/>
            <a:ext cx="1746910" cy="457900"/>
            <a:chOff x="8480182" y="1575737"/>
            <a:chExt cx="1678579" cy="520692"/>
          </a:xfrm>
        </p:grpSpPr>
        <p:sp>
          <p:nvSpPr>
            <p:cNvPr id="4" name="圆角矩形 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36897135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 xmlns:p14="http://schemas.microsoft.com/office/powerpoint/2010/main" val="2187908657"/>
              </p:ext>
            </p:extLst>
          </p:nvPr>
        </p:nvGraphicFramePr>
        <p:xfrm>
          <a:off x="838200" y="1825625"/>
          <a:ext cx="10871201" cy="4303395"/>
        </p:xfrm>
        <a:graphic>
          <a:graphicData uri="http://schemas.openxmlformats.org/drawingml/2006/table">
            <a:tbl>
              <a:tblPr firstRow="1" firstCol="1" bandRow="1"/>
              <a:tblGrid>
                <a:gridCol w="1377245"/>
                <a:gridCol w="1138344"/>
                <a:gridCol w="8355612"/>
              </a:tblGrid>
              <a:tr h="0">
                <a:tc>
                  <a:txBody>
                    <a:bodyPr/>
                    <a:lstStyle/>
                    <a:p>
                      <a:pPr algn="ctr">
                        <a:lnSpc>
                          <a:spcPct val="150000"/>
                        </a:lnSpc>
                        <a:spcAft>
                          <a:spcPts val="0"/>
                        </a:spcAft>
                      </a:pPr>
                      <a:r>
                        <a:rPr lang="zh-CN" sz="2400" b="1" dirty="0">
                          <a:solidFill>
                            <a:srgbClr val="000000"/>
                          </a:solidFill>
                          <a:effectLst/>
                          <a:latin typeface="宋体" pitchFamily="2" charset="-122"/>
                          <a:ea typeface="宋体" pitchFamily="2"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1" dirty="0">
                          <a:solidFill>
                            <a:srgbClr val="000000"/>
                          </a:solidFill>
                          <a:effectLst/>
                          <a:latin typeface="宋体" pitchFamily="2" charset="-122"/>
                          <a:ea typeface="宋体" pitchFamily="2"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1" dirty="0">
                          <a:solidFill>
                            <a:srgbClr val="000000"/>
                          </a:solidFill>
                          <a:effectLst/>
                          <a:latin typeface="宋体" pitchFamily="2" charset="-122"/>
                          <a:ea typeface="宋体" pitchFamily="2"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50000"/>
                        </a:lnSpc>
                        <a:spcAft>
                          <a:spcPts val="0"/>
                        </a:spcAft>
                      </a:pPr>
                      <a:r>
                        <a:rPr lang="zh-CN" sz="2400" dirty="0">
                          <a:solidFill>
                            <a:srgbClr val="FF00FF"/>
                          </a:solidFill>
                          <a:effectLst/>
                          <a:latin typeface="宋体" pitchFamily="2" charset="-122"/>
                          <a:ea typeface="宋体" pitchFamily="2" charset="-122"/>
                          <a:cs typeface="Times New Roman"/>
                        </a:rPr>
                        <a:t>●人类是大自然的</a:t>
                      </a:r>
                      <a:r>
                        <a:rPr lang="zh-CN" sz="2400" dirty="0" smtClean="0">
                          <a:solidFill>
                            <a:srgbClr val="FF00FF"/>
                          </a:solidFill>
                          <a:effectLst/>
                          <a:latin typeface="宋体" pitchFamily="2" charset="-122"/>
                          <a:ea typeface="宋体" pitchFamily="2" charset="-122"/>
                          <a:cs typeface="Times New Roman"/>
                        </a:rPr>
                        <a:t>一部分</a:t>
                      </a:r>
                      <a:r>
                        <a:rPr lang="en-US" sz="2400" dirty="0" smtClean="0">
                          <a:solidFill>
                            <a:srgbClr val="FF00FF"/>
                          </a:solidFill>
                          <a:effectLst/>
                          <a:latin typeface="宋体" pitchFamily="2" charset="-122"/>
                          <a:ea typeface="宋体" pitchFamily="2" charset="-122"/>
                          <a:cs typeface="Times New Roman"/>
                        </a:rPr>
                        <a:t>，</a:t>
                      </a:r>
                      <a:r>
                        <a:rPr lang="zh-CN" sz="2400" dirty="0" smtClean="0">
                          <a:solidFill>
                            <a:srgbClr val="FF00FF"/>
                          </a:solidFill>
                          <a:effectLst/>
                          <a:latin typeface="宋体" pitchFamily="2" charset="-122"/>
                          <a:ea typeface="宋体" pitchFamily="2" charset="-122"/>
                          <a:cs typeface="Times New Roman"/>
                        </a:rPr>
                        <a:t>人类</a:t>
                      </a:r>
                      <a:r>
                        <a:rPr lang="zh-CN" sz="2400" dirty="0">
                          <a:solidFill>
                            <a:srgbClr val="FF00FF"/>
                          </a:solidFill>
                          <a:effectLst/>
                          <a:latin typeface="宋体" pitchFamily="2" charset="-122"/>
                          <a:ea typeface="宋体" pitchFamily="2" charset="-122"/>
                          <a:cs typeface="Times New Roman"/>
                        </a:rPr>
                        <a:t>的生命离不开大自然的哺育</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b="1" dirty="0">
                          <a:solidFill>
                            <a:srgbClr val="000000"/>
                          </a:solidFill>
                          <a:effectLst/>
                          <a:latin typeface="宋体" pitchFamily="2" charset="-122"/>
                          <a:ea typeface="宋体" pitchFamily="2" charset="-122"/>
                          <a:cs typeface="Times New Roman"/>
                        </a:rPr>
                        <a:t>为什么要坚持人与自然的和谐共生</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（3）</a:t>
                      </a:r>
                      <a:r>
                        <a:rPr lang="zh-CN" sz="2400" dirty="0" smtClean="0">
                          <a:solidFill>
                            <a:srgbClr val="000000"/>
                          </a:solidFill>
                          <a:effectLst/>
                          <a:latin typeface="宋体" pitchFamily="2" charset="-122"/>
                          <a:ea typeface="宋体" pitchFamily="2" charset="-122"/>
                          <a:cs typeface="Times New Roman"/>
                        </a:rPr>
                        <a:t>人</a:t>
                      </a:r>
                      <a:r>
                        <a:rPr lang="zh-CN" sz="2400" dirty="0">
                          <a:solidFill>
                            <a:srgbClr val="000000"/>
                          </a:solidFill>
                          <a:effectLst/>
                          <a:latin typeface="宋体" pitchFamily="2" charset="-122"/>
                          <a:ea typeface="宋体" pitchFamily="2" charset="-122"/>
                          <a:cs typeface="Times New Roman"/>
                        </a:rPr>
                        <a:t>与自然相互</a:t>
                      </a:r>
                      <a:r>
                        <a:rPr lang="zh-CN" sz="2400" dirty="0" smtClean="0">
                          <a:solidFill>
                            <a:srgbClr val="000000"/>
                          </a:solidFill>
                          <a:effectLst/>
                          <a:latin typeface="宋体" pitchFamily="2" charset="-122"/>
                          <a:ea typeface="宋体" pitchFamily="2" charset="-122"/>
                          <a:cs typeface="Times New Roman"/>
                        </a:rPr>
                        <a:t>依存</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共生</a:t>
                      </a:r>
                      <a:r>
                        <a:rPr lang="zh-CN" sz="2400" dirty="0">
                          <a:solidFill>
                            <a:srgbClr val="000000"/>
                          </a:solidFill>
                          <a:effectLst/>
                          <a:latin typeface="宋体" pitchFamily="2" charset="-122"/>
                          <a:ea typeface="宋体" pitchFamily="2" charset="-122"/>
                          <a:cs typeface="Times New Roman"/>
                        </a:rPr>
                        <a:t>共荣。这是一种动态中的平衡、发展中的协调、进取中的有度、多元中的一致、“纷乱”中的有序</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（4）</a:t>
                      </a:r>
                      <a:r>
                        <a:rPr lang="zh-CN" sz="2400" dirty="0" smtClean="0">
                          <a:solidFill>
                            <a:srgbClr val="000000"/>
                          </a:solidFill>
                          <a:effectLst/>
                          <a:latin typeface="宋体" pitchFamily="2" charset="-122"/>
                          <a:ea typeface="宋体" pitchFamily="2" charset="-122"/>
                          <a:cs typeface="Times New Roman"/>
                        </a:rPr>
                        <a:t>人类</a:t>
                      </a:r>
                      <a:r>
                        <a:rPr lang="zh-CN" sz="2400" dirty="0">
                          <a:solidFill>
                            <a:srgbClr val="000000"/>
                          </a:solidFill>
                          <a:effectLst/>
                          <a:latin typeface="宋体" pitchFamily="2" charset="-122"/>
                          <a:ea typeface="宋体" pitchFamily="2" charset="-122"/>
                          <a:cs typeface="Times New Roman"/>
                        </a:rPr>
                        <a:t>可以开发和利用</a:t>
                      </a:r>
                      <a:r>
                        <a:rPr lang="zh-CN" sz="2400" dirty="0" smtClean="0">
                          <a:solidFill>
                            <a:srgbClr val="000000"/>
                          </a:solidFill>
                          <a:effectLst/>
                          <a:latin typeface="宋体" pitchFamily="2" charset="-122"/>
                          <a:ea typeface="宋体" pitchFamily="2" charset="-122"/>
                          <a:cs typeface="Times New Roman"/>
                        </a:rPr>
                        <a:t>自然</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但</a:t>
                      </a:r>
                      <a:r>
                        <a:rPr lang="zh-CN" sz="2400" dirty="0">
                          <a:solidFill>
                            <a:srgbClr val="000000"/>
                          </a:solidFill>
                          <a:effectLst/>
                          <a:latin typeface="宋体" pitchFamily="2" charset="-122"/>
                          <a:ea typeface="宋体" pitchFamily="2" charset="-122"/>
                          <a:cs typeface="Times New Roman"/>
                        </a:rPr>
                        <a:t>不能肆意凌驾于自然</a:t>
                      </a:r>
                      <a:r>
                        <a:rPr lang="zh-CN" sz="2400" dirty="0" smtClean="0">
                          <a:solidFill>
                            <a:srgbClr val="000000"/>
                          </a:solidFill>
                          <a:effectLst/>
                          <a:latin typeface="宋体" pitchFamily="2" charset="-122"/>
                          <a:ea typeface="宋体" pitchFamily="2" charset="-122"/>
                          <a:cs typeface="Times New Roman"/>
                        </a:rPr>
                        <a:t>之上</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必须</a:t>
                      </a:r>
                      <a:r>
                        <a:rPr lang="zh-CN" sz="2400" dirty="0">
                          <a:solidFill>
                            <a:srgbClr val="000000"/>
                          </a:solidFill>
                          <a:effectLst/>
                          <a:latin typeface="宋体" pitchFamily="2" charset="-122"/>
                          <a:ea typeface="宋体" pitchFamily="2" charset="-122"/>
                          <a:cs typeface="Times New Roman"/>
                        </a:rPr>
                        <a:t>符合自然规律。如果我们对自然只是一味地</a:t>
                      </a:r>
                      <a:r>
                        <a:rPr lang="zh-CN" sz="2400" dirty="0" smtClean="0">
                          <a:solidFill>
                            <a:srgbClr val="000000"/>
                          </a:solidFill>
                          <a:effectLst/>
                          <a:latin typeface="宋体" pitchFamily="2" charset="-122"/>
                          <a:ea typeface="宋体" pitchFamily="2" charset="-122"/>
                          <a:cs typeface="Times New Roman"/>
                        </a:rPr>
                        <a:t>索取</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必然</a:t>
                      </a:r>
                      <a:r>
                        <a:rPr lang="zh-CN" sz="2400" dirty="0">
                          <a:solidFill>
                            <a:srgbClr val="000000"/>
                          </a:solidFill>
                          <a:effectLst/>
                          <a:latin typeface="宋体" pitchFamily="2" charset="-122"/>
                          <a:ea typeface="宋体" pitchFamily="2" charset="-122"/>
                          <a:cs typeface="Times New Roman"/>
                        </a:rPr>
                        <a:t>会受到它的惩罚</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3" name="组合 2"/>
          <p:cNvGrpSpPr/>
          <p:nvPr/>
        </p:nvGrpSpPr>
        <p:grpSpPr>
          <a:xfrm>
            <a:off x="8071557" y="824822"/>
            <a:ext cx="1746910" cy="457900"/>
            <a:chOff x="8480182" y="1575737"/>
            <a:chExt cx="1678579" cy="520692"/>
          </a:xfrm>
        </p:grpSpPr>
        <p:sp>
          <p:nvSpPr>
            <p:cNvPr id="4" name="圆角矩形 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200087758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 xmlns:p14="http://schemas.microsoft.com/office/powerpoint/2010/main" val="545906155"/>
              </p:ext>
            </p:extLst>
          </p:nvPr>
        </p:nvGraphicFramePr>
        <p:xfrm>
          <a:off x="1150424" y="1806981"/>
          <a:ext cx="9596600" cy="4322886"/>
        </p:xfrm>
        <a:graphic>
          <a:graphicData uri="http://schemas.openxmlformats.org/drawingml/2006/table">
            <a:tbl>
              <a:tblPr firstRow="1" firstCol="1" bandRow="1"/>
              <a:tblGrid>
                <a:gridCol w="1502465"/>
                <a:gridCol w="1603022"/>
                <a:gridCol w="6491113"/>
              </a:tblGrid>
              <a:tr h="584987">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37899">
                <a:tc>
                  <a:txBody>
                    <a:bodyPr/>
                    <a:lstStyle/>
                    <a:p>
                      <a:pPr>
                        <a:lnSpc>
                          <a:spcPct val="150000"/>
                        </a:lnSpc>
                        <a:spcAft>
                          <a:spcPts val="0"/>
                        </a:spcAft>
                      </a:pPr>
                      <a:r>
                        <a:rPr lang="zh-CN" sz="2400" b="0" dirty="0">
                          <a:solidFill>
                            <a:srgbClr val="FF00FF"/>
                          </a:solidFill>
                          <a:effectLst/>
                          <a:latin typeface="宋体" pitchFamily="2" charset="-122"/>
                          <a:ea typeface="宋体" pitchFamily="2" charset="-122"/>
                          <a:cs typeface="Times New Roman"/>
                        </a:rPr>
                        <a:t>●</a:t>
                      </a:r>
                      <a:r>
                        <a:rPr lang="zh-CN" sz="2400" b="0" dirty="0">
                          <a:solidFill>
                            <a:srgbClr val="FF00FF"/>
                          </a:solidFill>
                          <a:effectLst/>
                          <a:latin typeface="黑体" pitchFamily="49" charset="-122"/>
                          <a:ea typeface="黑体" pitchFamily="49" charset="-122"/>
                          <a:cs typeface="Times New Roman"/>
                        </a:rPr>
                        <a:t>生命的独特性</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b="0" dirty="0">
                          <a:solidFill>
                            <a:srgbClr val="000000"/>
                          </a:solidFill>
                          <a:effectLst/>
                          <a:latin typeface="宋体" pitchFamily="2" charset="-122"/>
                          <a:ea typeface="宋体" pitchFamily="2" charset="-122"/>
                          <a:cs typeface="Times New Roman"/>
                        </a:rPr>
                        <a:t>*</a:t>
                      </a:r>
                      <a:r>
                        <a:rPr lang="zh-CN" sz="2400" b="0" dirty="0">
                          <a:solidFill>
                            <a:srgbClr val="000000"/>
                          </a:solidFill>
                          <a:effectLst/>
                          <a:latin typeface="宋体" pitchFamily="2" charset="-122"/>
                          <a:ea typeface="宋体" pitchFamily="2" charset="-122"/>
                          <a:cs typeface="Times New Roman"/>
                        </a:rPr>
                        <a:t>生命有哪些</a:t>
                      </a:r>
                      <a:r>
                        <a:rPr lang="zh-CN" sz="2400" b="0" dirty="0" smtClean="0">
                          <a:solidFill>
                            <a:srgbClr val="000000"/>
                          </a:solidFill>
                          <a:effectLst/>
                          <a:latin typeface="宋体" pitchFamily="2" charset="-122"/>
                          <a:ea typeface="宋体" pitchFamily="2" charset="-122"/>
                          <a:cs typeface="Times New Roman"/>
                        </a:rPr>
                        <a:t>特点</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为什么</a:t>
                      </a:r>
                      <a:r>
                        <a:rPr lang="zh-CN" sz="2400" b="0" dirty="0">
                          <a:solidFill>
                            <a:srgbClr val="000000"/>
                          </a:solidFill>
                          <a:effectLst/>
                          <a:latin typeface="宋体" pitchFamily="2" charset="-122"/>
                          <a:ea typeface="宋体" pitchFamily="2" charset="-122"/>
                          <a:cs typeface="Times New Roman"/>
                        </a:rPr>
                        <a:t>我们要珍惜</a:t>
                      </a:r>
                      <a:r>
                        <a:rPr lang="zh-CN" sz="2400" b="0" dirty="0" smtClean="0">
                          <a:solidFill>
                            <a:srgbClr val="000000"/>
                          </a:solidFill>
                          <a:effectLst/>
                          <a:latin typeface="宋体" pitchFamily="2" charset="-122"/>
                          <a:ea typeface="宋体" pitchFamily="2" charset="-122"/>
                          <a:cs typeface="Times New Roman"/>
                        </a:rPr>
                        <a:t>生命</a:t>
                      </a:r>
                      <a:r>
                        <a:rPr lang="en-US" sz="2400" b="0" dirty="0" smtClean="0">
                          <a:solidFill>
                            <a:srgbClr val="000000"/>
                          </a:solidFill>
                          <a:effectLst/>
                          <a:latin typeface="宋体" pitchFamily="2" charset="-122"/>
                          <a:ea typeface="宋体" pitchFamily="2" charset="-122"/>
                          <a:cs typeface="Times New Roman"/>
                        </a:rPr>
                        <a:t>）</a:t>
                      </a:r>
                      <a:endParaRPr lang="zh-CN" sz="2400" b="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b="0" dirty="0">
                          <a:solidFill>
                            <a:srgbClr val="000000"/>
                          </a:solidFill>
                          <a:effectLst/>
                          <a:latin typeface="宋体" pitchFamily="2" charset="-122"/>
                          <a:ea typeface="宋体" pitchFamily="2" charset="-122"/>
                          <a:cs typeface="Times New Roman"/>
                        </a:rPr>
                        <a:t>生命</a:t>
                      </a:r>
                      <a:r>
                        <a:rPr lang="zh-CN" sz="2400" b="0" dirty="0" smtClean="0">
                          <a:solidFill>
                            <a:srgbClr val="000000"/>
                          </a:solidFill>
                          <a:effectLst/>
                          <a:latin typeface="宋体" pitchFamily="2" charset="-122"/>
                          <a:ea typeface="宋体" pitchFamily="2" charset="-122"/>
                          <a:cs typeface="Times New Roman"/>
                        </a:rPr>
                        <a:t>来之不易</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每个人</a:t>
                      </a:r>
                      <a:r>
                        <a:rPr lang="zh-CN" sz="2400" b="0" dirty="0">
                          <a:solidFill>
                            <a:srgbClr val="000000"/>
                          </a:solidFill>
                          <a:effectLst/>
                          <a:latin typeface="宋体" pitchFamily="2" charset="-122"/>
                          <a:ea typeface="宋体" pitchFamily="2" charset="-122"/>
                          <a:cs typeface="Times New Roman"/>
                        </a:rPr>
                        <a:t>的生命是在无数的偶然性中产生</a:t>
                      </a:r>
                      <a:r>
                        <a:rPr lang="zh-CN" sz="2400" b="0" dirty="0" smtClean="0">
                          <a:solidFill>
                            <a:srgbClr val="000000"/>
                          </a:solidFill>
                          <a:effectLst/>
                          <a:latin typeface="宋体" pitchFamily="2" charset="-122"/>
                          <a:ea typeface="宋体" pitchFamily="2" charset="-122"/>
                          <a:cs typeface="Times New Roman"/>
                        </a:rPr>
                        <a:t>的</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生命</a:t>
                      </a:r>
                      <a:r>
                        <a:rPr lang="zh-CN" sz="2400" b="0" dirty="0">
                          <a:solidFill>
                            <a:srgbClr val="000000"/>
                          </a:solidFill>
                          <a:effectLst/>
                          <a:latin typeface="宋体" pitchFamily="2" charset="-122"/>
                          <a:ea typeface="宋体" pitchFamily="2" charset="-122"/>
                          <a:cs typeface="Times New Roman"/>
                        </a:rPr>
                        <a:t>是独特</a:t>
                      </a:r>
                      <a:r>
                        <a:rPr lang="zh-CN" sz="2400" b="0" dirty="0" smtClean="0">
                          <a:solidFill>
                            <a:srgbClr val="000000"/>
                          </a:solidFill>
                          <a:effectLst/>
                          <a:latin typeface="宋体" pitchFamily="2" charset="-122"/>
                          <a:ea typeface="宋体" pitchFamily="2" charset="-122"/>
                          <a:cs typeface="Times New Roman"/>
                        </a:rPr>
                        <a:t>的</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生命</a:t>
                      </a:r>
                      <a:r>
                        <a:rPr lang="zh-CN" sz="2400" b="0" dirty="0">
                          <a:solidFill>
                            <a:srgbClr val="000000"/>
                          </a:solidFill>
                          <a:effectLst/>
                          <a:latin typeface="宋体" pitchFamily="2" charset="-122"/>
                          <a:ea typeface="宋体" pitchFamily="2" charset="-122"/>
                          <a:cs typeface="Times New Roman"/>
                        </a:rPr>
                        <a:t>是不可逆</a:t>
                      </a:r>
                      <a:r>
                        <a:rPr lang="zh-CN" sz="2400" b="0" dirty="0" smtClean="0">
                          <a:solidFill>
                            <a:srgbClr val="000000"/>
                          </a:solidFill>
                          <a:effectLst/>
                          <a:latin typeface="宋体" pitchFamily="2" charset="-122"/>
                          <a:ea typeface="宋体" pitchFamily="2" charset="-122"/>
                          <a:cs typeface="Times New Roman"/>
                        </a:rPr>
                        <a:t>的</a:t>
                      </a:r>
                      <a:r>
                        <a:rPr lang="zh-CN" alt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生命</a:t>
                      </a:r>
                      <a:r>
                        <a:rPr lang="zh-CN" sz="2400" b="0" dirty="0">
                          <a:solidFill>
                            <a:srgbClr val="000000"/>
                          </a:solidFill>
                          <a:effectLst/>
                          <a:latin typeface="宋体" pitchFamily="2" charset="-122"/>
                          <a:ea typeface="宋体" pitchFamily="2" charset="-122"/>
                          <a:cs typeface="Times New Roman"/>
                        </a:rPr>
                        <a:t>是短暂</a:t>
                      </a:r>
                      <a:r>
                        <a:rPr lang="zh-CN" sz="2400" b="0" dirty="0" smtClean="0">
                          <a:solidFill>
                            <a:srgbClr val="000000"/>
                          </a:solidFill>
                          <a:effectLst/>
                          <a:latin typeface="宋体" pitchFamily="2" charset="-122"/>
                          <a:ea typeface="宋体" pitchFamily="2" charset="-122"/>
                          <a:cs typeface="Times New Roman"/>
                        </a:rPr>
                        <a:t>的</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生命</a:t>
                      </a:r>
                      <a:r>
                        <a:rPr lang="zh-CN" sz="2400" b="0" dirty="0">
                          <a:solidFill>
                            <a:srgbClr val="000000"/>
                          </a:solidFill>
                          <a:effectLst/>
                          <a:latin typeface="宋体" pitchFamily="2" charset="-122"/>
                          <a:ea typeface="宋体" pitchFamily="2" charset="-122"/>
                          <a:cs typeface="Times New Roman"/>
                        </a:rPr>
                        <a:t>是不可预知</a:t>
                      </a:r>
                      <a:r>
                        <a:rPr lang="zh-CN" sz="2400" b="0" dirty="0" smtClean="0">
                          <a:solidFill>
                            <a:srgbClr val="000000"/>
                          </a:solidFill>
                          <a:effectLst/>
                          <a:latin typeface="宋体" pitchFamily="2" charset="-122"/>
                          <a:ea typeface="宋体" pitchFamily="2" charset="-122"/>
                          <a:cs typeface="Times New Roman"/>
                        </a:rPr>
                        <a:t>的</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每个人</a:t>
                      </a:r>
                      <a:r>
                        <a:rPr lang="zh-CN" sz="2400" b="0" dirty="0">
                          <a:solidFill>
                            <a:srgbClr val="000000"/>
                          </a:solidFill>
                          <a:effectLst/>
                          <a:latin typeface="宋体" pitchFamily="2" charset="-122"/>
                          <a:ea typeface="宋体" pitchFamily="2" charset="-122"/>
                          <a:cs typeface="Times New Roman"/>
                        </a:rPr>
                        <a:t>都无法抗拒生命发展的</a:t>
                      </a:r>
                      <a:r>
                        <a:rPr lang="zh-CN" sz="2400" b="0" dirty="0" smtClean="0">
                          <a:solidFill>
                            <a:srgbClr val="000000"/>
                          </a:solidFill>
                          <a:effectLst/>
                          <a:latin typeface="宋体" pitchFamily="2" charset="-122"/>
                          <a:ea typeface="宋体" pitchFamily="2" charset="-122"/>
                          <a:cs typeface="Times New Roman"/>
                        </a:rPr>
                        <a:t>自然规律</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死亡</a:t>
                      </a:r>
                      <a:r>
                        <a:rPr lang="zh-CN" sz="2400" b="0" dirty="0">
                          <a:solidFill>
                            <a:srgbClr val="000000"/>
                          </a:solidFill>
                          <a:effectLst/>
                          <a:latin typeface="宋体" pitchFamily="2" charset="-122"/>
                          <a:ea typeface="宋体" pitchFamily="2" charset="-122"/>
                          <a:cs typeface="Times New Roman"/>
                        </a:rPr>
                        <a:t>是人生不可避免的</a:t>
                      </a:r>
                      <a:r>
                        <a:rPr lang="zh-CN" sz="2400" b="0" dirty="0" smtClean="0">
                          <a:solidFill>
                            <a:srgbClr val="000000"/>
                          </a:solidFill>
                          <a:effectLst/>
                          <a:latin typeface="宋体" pitchFamily="2" charset="-122"/>
                          <a:ea typeface="宋体" pitchFamily="2" charset="-122"/>
                          <a:cs typeface="Times New Roman"/>
                        </a:rPr>
                        <a:t>归宿</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它</a:t>
                      </a:r>
                      <a:r>
                        <a:rPr lang="zh-CN" sz="2400" b="0" dirty="0">
                          <a:solidFill>
                            <a:srgbClr val="000000"/>
                          </a:solidFill>
                          <a:effectLst/>
                          <a:latin typeface="宋体" pitchFamily="2" charset="-122"/>
                          <a:ea typeface="宋体" pitchFamily="2" charset="-122"/>
                          <a:cs typeface="Times New Roman"/>
                        </a:rPr>
                        <a:t>让我们感激生命的获得</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4" name="组合 3"/>
          <p:cNvGrpSpPr/>
          <p:nvPr/>
        </p:nvGrpSpPr>
        <p:grpSpPr>
          <a:xfrm>
            <a:off x="8071557" y="824822"/>
            <a:ext cx="1746910" cy="457900"/>
            <a:chOff x="8480182" y="1575737"/>
            <a:chExt cx="1678579" cy="520692"/>
          </a:xfrm>
        </p:grpSpPr>
        <p:sp>
          <p:nvSpPr>
            <p:cNvPr id="5" name="圆角矩形 4">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168554031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 xmlns:p14="http://schemas.microsoft.com/office/powerpoint/2010/main" val="4255505971"/>
              </p:ext>
            </p:extLst>
          </p:nvPr>
        </p:nvGraphicFramePr>
        <p:xfrm>
          <a:off x="766599" y="1351215"/>
          <a:ext cx="10410445" cy="5166989"/>
        </p:xfrm>
        <a:graphic>
          <a:graphicData uri="http://schemas.openxmlformats.org/drawingml/2006/table">
            <a:tbl>
              <a:tblPr firstRow="1" firstCol="1" bandRow="1"/>
              <a:tblGrid>
                <a:gridCol w="1434734"/>
                <a:gridCol w="1704623"/>
                <a:gridCol w="7271088"/>
              </a:tblGrid>
              <a:tr h="534029">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50000"/>
                        </a:lnSpc>
                        <a:spcAft>
                          <a:spcPts val="0"/>
                        </a:spcAft>
                      </a:pPr>
                      <a:r>
                        <a:rPr lang="zh-CN" sz="2400" dirty="0">
                          <a:solidFill>
                            <a:srgbClr val="FF00FF"/>
                          </a:solidFill>
                          <a:effectLst/>
                          <a:latin typeface="宋体" pitchFamily="2" charset="-122"/>
                          <a:ea typeface="宋体" pitchFamily="2" charset="-122"/>
                          <a:cs typeface="Times New Roman"/>
                        </a:rPr>
                        <a:t>●</a:t>
                      </a:r>
                      <a:r>
                        <a:rPr lang="zh-CN" sz="2400" dirty="0">
                          <a:solidFill>
                            <a:srgbClr val="FF00FF"/>
                          </a:solidFill>
                          <a:effectLst/>
                          <a:latin typeface="黑体" pitchFamily="49" charset="-122"/>
                          <a:ea typeface="黑体" pitchFamily="49" charset="-122"/>
                          <a:cs typeface="Times New Roman"/>
                        </a:rPr>
                        <a:t>生命的独特性</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b="0" dirty="0">
                          <a:solidFill>
                            <a:srgbClr val="000000"/>
                          </a:solidFill>
                          <a:effectLst/>
                          <a:latin typeface="宋体" pitchFamily="2" charset="-122"/>
                          <a:ea typeface="宋体" pitchFamily="2" charset="-122"/>
                          <a:cs typeface="Times New Roman"/>
                        </a:rPr>
                        <a:t>生命的独特性给我们哪些启示</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700"/>
                        </a:lnSpc>
                        <a:spcAft>
                          <a:spcPts val="0"/>
                        </a:spcAft>
                      </a:pPr>
                      <a:r>
                        <a:rPr lang="en-US" sz="2400" b="0" dirty="0" smtClean="0">
                          <a:solidFill>
                            <a:srgbClr val="000000"/>
                          </a:solidFill>
                          <a:effectLst/>
                          <a:latin typeface="宋体" pitchFamily="2" charset="-122"/>
                          <a:ea typeface="宋体" pitchFamily="2" charset="-122"/>
                          <a:cs typeface="Times New Roman"/>
                        </a:rPr>
                        <a:t>（1）</a:t>
                      </a:r>
                      <a:r>
                        <a:rPr lang="zh-CN" sz="2400" b="0" dirty="0" smtClean="0">
                          <a:solidFill>
                            <a:srgbClr val="000000"/>
                          </a:solidFill>
                          <a:effectLst/>
                          <a:latin typeface="宋体" pitchFamily="2" charset="-122"/>
                          <a:ea typeface="宋体" pitchFamily="2" charset="-122"/>
                          <a:cs typeface="Times New Roman"/>
                        </a:rPr>
                        <a:t>生命</a:t>
                      </a:r>
                      <a:r>
                        <a:rPr lang="zh-CN" sz="2400" b="0" dirty="0">
                          <a:solidFill>
                            <a:srgbClr val="000000"/>
                          </a:solidFill>
                          <a:effectLst/>
                          <a:latin typeface="宋体" pitchFamily="2" charset="-122"/>
                          <a:ea typeface="宋体" pitchFamily="2" charset="-122"/>
                          <a:cs typeface="Times New Roman"/>
                        </a:rPr>
                        <a:t>有时尽</a:t>
                      </a:r>
                    </a:p>
                    <a:p>
                      <a:pPr>
                        <a:lnSpc>
                          <a:spcPts val="3700"/>
                        </a:lnSpc>
                        <a:spcAft>
                          <a:spcPts val="0"/>
                        </a:spcAft>
                      </a:pPr>
                      <a:r>
                        <a:rPr lang="en-US" sz="2400" b="0" dirty="0" smtClean="0">
                          <a:solidFill>
                            <a:srgbClr val="000000"/>
                          </a:solidFill>
                          <a:effectLst/>
                          <a:latin typeface="宋体" pitchFamily="2" charset="-122"/>
                          <a:ea typeface="宋体" pitchFamily="2" charset="-122"/>
                          <a:cs typeface="Times New Roman"/>
                        </a:rPr>
                        <a:t>（2）</a:t>
                      </a:r>
                      <a:r>
                        <a:rPr lang="zh-CN" sz="2400" b="0" dirty="0" smtClean="0">
                          <a:solidFill>
                            <a:srgbClr val="000000"/>
                          </a:solidFill>
                          <a:effectLst/>
                          <a:latin typeface="宋体" pitchFamily="2" charset="-122"/>
                          <a:ea typeface="宋体" pitchFamily="2" charset="-122"/>
                          <a:cs typeface="Times New Roman"/>
                        </a:rPr>
                        <a:t>生命</a:t>
                      </a:r>
                      <a:r>
                        <a:rPr lang="zh-CN" sz="2400" b="0" dirty="0">
                          <a:solidFill>
                            <a:srgbClr val="000000"/>
                          </a:solidFill>
                          <a:effectLst/>
                          <a:latin typeface="宋体" pitchFamily="2" charset="-122"/>
                          <a:ea typeface="宋体" pitchFamily="2" charset="-122"/>
                          <a:cs typeface="Times New Roman"/>
                        </a:rPr>
                        <a:t>是大自然的</a:t>
                      </a:r>
                      <a:r>
                        <a:rPr lang="zh-CN" sz="2400" b="0" dirty="0" smtClean="0">
                          <a:solidFill>
                            <a:srgbClr val="000000"/>
                          </a:solidFill>
                          <a:effectLst/>
                          <a:latin typeface="宋体" pitchFamily="2" charset="-122"/>
                          <a:ea typeface="宋体" pitchFamily="2" charset="-122"/>
                          <a:cs typeface="Times New Roman"/>
                        </a:rPr>
                        <a:t>奇迹</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每个人</a:t>
                      </a:r>
                      <a:r>
                        <a:rPr lang="zh-CN" sz="2400" b="0" dirty="0">
                          <a:solidFill>
                            <a:srgbClr val="000000"/>
                          </a:solidFill>
                          <a:effectLst/>
                          <a:latin typeface="宋体" pitchFamily="2" charset="-122"/>
                          <a:ea typeface="宋体" pitchFamily="2" charset="-122"/>
                          <a:cs typeface="Times New Roman"/>
                        </a:rPr>
                        <a:t>的生命是在无数的偶然性中产生</a:t>
                      </a:r>
                      <a:r>
                        <a:rPr lang="zh-CN" sz="2400" b="0" dirty="0" smtClean="0">
                          <a:solidFill>
                            <a:srgbClr val="000000"/>
                          </a:solidFill>
                          <a:effectLst/>
                          <a:latin typeface="宋体" pitchFamily="2" charset="-122"/>
                          <a:ea typeface="宋体" pitchFamily="2" charset="-122"/>
                          <a:cs typeface="Times New Roman"/>
                        </a:rPr>
                        <a:t>的</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在</a:t>
                      </a:r>
                      <a:r>
                        <a:rPr lang="zh-CN" sz="2400" b="0" dirty="0">
                          <a:solidFill>
                            <a:srgbClr val="000000"/>
                          </a:solidFill>
                          <a:effectLst/>
                          <a:latin typeface="宋体" pitchFamily="2" charset="-122"/>
                          <a:ea typeface="宋体" pitchFamily="2" charset="-122"/>
                          <a:cs typeface="Times New Roman"/>
                        </a:rPr>
                        <a:t>这一点上我们是幸运的</a:t>
                      </a:r>
                    </a:p>
                    <a:p>
                      <a:pPr>
                        <a:lnSpc>
                          <a:spcPts val="3700"/>
                        </a:lnSpc>
                        <a:spcAft>
                          <a:spcPts val="0"/>
                        </a:spcAft>
                      </a:pPr>
                      <a:r>
                        <a:rPr lang="en-US" sz="2400" b="0" dirty="0" smtClean="0">
                          <a:solidFill>
                            <a:srgbClr val="000000"/>
                          </a:solidFill>
                          <a:effectLst/>
                          <a:latin typeface="宋体" pitchFamily="2" charset="-122"/>
                          <a:ea typeface="宋体" pitchFamily="2" charset="-122"/>
                          <a:cs typeface="Times New Roman"/>
                        </a:rPr>
                        <a:t>（3）</a:t>
                      </a:r>
                      <a:r>
                        <a:rPr lang="zh-CN" sz="2400" b="0" dirty="0" smtClean="0">
                          <a:solidFill>
                            <a:srgbClr val="000000"/>
                          </a:solidFill>
                          <a:effectLst/>
                          <a:latin typeface="宋体" pitchFamily="2" charset="-122"/>
                          <a:ea typeface="宋体" pitchFamily="2" charset="-122"/>
                          <a:cs typeface="Times New Roman"/>
                        </a:rPr>
                        <a:t>我们</a:t>
                      </a:r>
                      <a:r>
                        <a:rPr lang="zh-CN" sz="2400" b="0" dirty="0">
                          <a:solidFill>
                            <a:srgbClr val="000000"/>
                          </a:solidFill>
                          <a:effectLst/>
                          <a:latin typeface="宋体" pitchFamily="2" charset="-122"/>
                          <a:ea typeface="宋体" pitchFamily="2" charset="-122"/>
                          <a:cs typeface="Times New Roman"/>
                        </a:rPr>
                        <a:t>对生命独特性的</a:t>
                      </a:r>
                      <a:r>
                        <a:rPr lang="zh-CN" sz="2400" b="0" dirty="0" smtClean="0">
                          <a:solidFill>
                            <a:srgbClr val="000000"/>
                          </a:solidFill>
                          <a:effectLst/>
                          <a:latin typeface="宋体" pitchFamily="2" charset="-122"/>
                          <a:ea typeface="宋体" pitchFamily="2" charset="-122"/>
                          <a:cs typeface="Times New Roman"/>
                        </a:rPr>
                        <a:t>认识</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伴随</a:t>
                      </a:r>
                      <a:r>
                        <a:rPr lang="zh-CN" sz="2400" b="0" dirty="0">
                          <a:solidFill>
                            <a:srgbClr val="000000"/>
                          </a:solidFill>
                          <a:effectLst/>
                          <a:latin typeface="宋体" pitchFamily="2" charset="-122"/>
                          <a:ea typeface="宋体" pitchFamily="2" charset="-122"/>
                          <a:cs typeface="Times New Roman"/>
                        </a:rPr>
                        <a:t>着我们的成长和发展而不断</a:t>
                      </a:r>
                      <a:r>
                        <a:rPr lang="zh-CN" sz="2400" b="0" dirty="0" smtClean="0">
                          <a:solidFill>
                            <a:srgbClr val="000000"/>
                          </a:solidFill>
                          <a:effectLst/>
                          <a:latin typeface="宋体" pitchFamily="2" charset="-122"/>
                          <a:ea typeface="宋体" pitchFamily="2" charset="-122"/>
                          <a:cs typeface="Times New Roman"/>
                        </a:rPr>
                        <a:t>变化</a:t>
                      </a:r>
                      <a:endParaRPr lang="en-US" altLang="zh-CN" sz="2400" b="0" dirty="0" smtClean="0">
                        <a:solidFill>
                          <a:srgbClr val="000000"/>
                        </a:solidFill>
                        <a:effectLst/>
                        <a:latin typeface="宋体" pitchFamily="2" charset="-122"/>
                        <a:ea typeface="宋体" pitchFamily="2" charset="-122"/>
                        <a:cs typeface="Times New Roman"/>
                      </a:endParaRPr>
                    </a:p>
                    <a:p>
                      <a:pPr>
                        <a:lnSpc>
                          <a:spcPts val="3700"/>
                        </a:lnSpc>
                        <a:spcAft>
                          <a:spcPts val="0"/>
                        </a:spcAft>
                      </a:pPr>
                      <a:r>
                        <a:rPr lang="zh-CN" altLang="en-US" sz="2400" b="0" dirty="0" smtClean="0">
                          <a:solidFill>
                            <a:srgbClr val="000000"/>
                          </a:solidFill>
                          <a:effectLst/>
                          <a:latin typeface="宋体" pitchFamily="2" charset="-122"/>
                          <a:ea typeface="宋体" pitchFamily="2" charset="-122"/>
                          <a:cs typeface="Times New Roman"/>
                        </a:rPr>
                        <a:t>（</a:t>
                      </a:r>
                      <a:r>
                        <a:rPr lang="en-US" altLang="zh-CN" sz="2400" b="0" dirty="0" smtClean="0">
                          <a:solidFill>
                            <a:srgbClr val="000000"/>
                          </a:solidFill>
                          <a:effectLst/>
                          <a:latin typeface="宋体" pitchFamily="2" charset="-122"/>
                          <a:ea typeface="宋体" pitchFamily="2" charset="-122"/>
                          <a:cs typeface="Times New Roman"/>
                        </a:rPr>
                        <a:t>4</a:t>
                      </a:r>
                      <a:r>
                        <a:rPr lang="zh-CN" altLang="en-US" sz="2400" b="0" dirty="0" smtClean="0">
                          <a:solidFill>
                            <a:srgbClr val="000000"/>
                          </a:solidFill>
                          <a:effectLst/>
                          <a:latin typeface="宋体" pitchFamily="2" charset="-122"/>
                          <a:ea typeface="宋体" pitchFamily="2" charset="-122"/>
                          <a:cs typeface="Times New Roman"/>
                        </a:rPr>
                        <a:t>）我们应珍惜生命的每一寸时光，让每天过得充实，不虚度美好的青春年华，充分挖掘并展现自己的独特魅力，努力让自己变得更美好</a:t>
                      </a:r>
                    </a:p>
                    <a:p>
                      <a:pPr>
                        <a:lnSpc>
                          <a:spcPts val="3700"/>
                        </a:lnSpc>
                        <a:spcAft>
                          <a:spcPts val="0"/>
                        </a:spcAft>
                      </a:pPr>
                      <a:r>
                        <a:rPr lang="zh-CN" altLang="en-US" sz="2400" b="0" dirty="0" smtClean="0">
                          <a:solidFill>
                            <a:srgbClr val="000000"/>
                          </a:solidFill>
                          <a:effectLst/>
                          <a:latin typeface="宋体" pitchFamily="2" charset="-122"/>
                          <a:ea typeface="宋体" pitchFamily="2" charset="-122"/>
                          <a:cs typeface="Times New Roman"/>
                        </a:rPr>
                        <a:t>（</a:t>
                      </a:r>
                      <a:r>
                        <a:rPr lang="en-US" altLang="zh-CN" sz="2400" b="0" dirty="0" smtClean="0">
                          <a:solidFill>
                            <a:srgbClr val="000000"/>
                          </a:solidFill>
                          <a:effectLst/>
                          <a:latin typeface="宋体" pitchFamily="2" charset="-122"/>
                          <a:ea typeface="宋体" pitchFamily="2" charset="-122"/>
                          <a:cs typeface="Times New Roman"/>
                        </a:rPr>
                        <a:t>5</a:t>
                      </a:r>
                      <a:r>
                        <a:rPr lang="zh-CN" altLang="en-US" sz="2400" b="0" dirty="0" smtClean="0">
                          <a:solidFill>
                            <a:srgbClr val="000000"/>
                          </a:solidFill>
                          <a:effectLst/>
                          <a:latin typeface="宋体" pitchFamily="2" charset="-122"/>
                          <a:ea typeface="宋体" pitchFamily="2" charset="-122"/>
                          <a:cs typeface="Times New Roman"/>
                        </a:rPr>
                        <a:t>）我们要拥有好好活着的感动，从容面对生命的不可预知，更加热爱生命</a:t>
                      </a:r>
                      <a:endParaRPr lang="zh-CN" sz="2400" b="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3" name="组合 2"/>
          <p:cNvGrpSpPr/>
          <p:nvPr/>
        </p:nvGrpSpPr>
        <p:grpSpPr>
          <a:xfrm>
            <a:off x="8071557" y="824822"/>
            <a:ext cx="1746910" cy="457900"/>
            <a:chOff x="8480182" y="1575737"/>
            <a:chExt cx="1678579" cy="520692"/>
          </a:xfrm>
        </p:grpSpPr>
        <p:sp>
          <p:nvSpPr>
            <p:cNvPr id="4" name="圆角矩形 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4551870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 xmlns:p14="http://schemas.microsoft.com/office/powerpoint/2010/main" val="3513050224"/>
              </p:ext>
            </p:extLst>
          </p:nvPr>
        </p:nvGraphicFramePr>
        <p:xfrm>
          <a:off x="530580" y="1422401"/>
          <a:ext cx="11311464" cy="5121174"/>
        </p:xfrm>
        <a:graphic>
          <a:graphicData uri="http://schemas.openxmlformats.org/drawingml/2006/table">
            <a:tbl>
              <a:tblPr firstRow="1" firstCol="1" bandRow="1"/>
              <a:tblGrid>
                <a:gridCol w="1659464"/>
                <a:gridCol w="2415823"/>
                <a:gridCol w="7236177"/>
              </a:tblGrid>
              <a:tr h="632177">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88997">
                <a:tc>
                  <a:txBody>
                    <a:bodyPr/>
                    <a:lstStyle/>
                    <a:p>
                      <a:pPr>
                        <a:lnSpc>
                          <a:spcPct val="150000"/>
                        </a:lnSpc>
                        <a:spcAft>
                          <a:spcPts val="0"/>
                        </a:spcAft>
                      </a:pPr>
                      <a:r>
                        <a:rPr lang="zh-CN" sz="2400" dirty="0">
                          <a:solidFill>
                            <a:srgbClr val="FF00FF"/>
                          </a:solidFill>
                          <a:effectLst/>
                          <a:latin typeface="宋体" pitchFamily="2" charset="-122"/>
                          <a:ea typeface="宋体" pitchFamily="2" charset="-122"/>
                          <a:cs typeface="Times New Roman"/>
                        </a:rPr>
                        <a:t>●</a:t>
                      </a:r>
                      <a:r>
                        <a:rPr lang="zh-CN" sz="2400" dirty="0">
                          <a:solidFill>
                            <a:srgbClr val="FF00FF"/>
                          </a:solidFill>
                          <a:effectLst/>
                          <a:latin typeface="黑体" pitchFamily="49" charset="-122"/>
                          <a:ea typeface="黑体" pitchFamily="49" charset="-122"/>
                          <a:cs typeface="Times New Roman"/>
                        </a:rPr>
                        <a:t>生命是可贵</a:t>
                      </a:r>
                      <a:r>
                        <a:rPr lang="zh-CN" sz="2400" dirty="0" smtClean="0">
                          <a:solidFill>
                            <a:srgbClr val="FF00FF"/>
                          </a:solidFill>
                          <a:effectLst/>
                          <a:latin typeface="黑体" pitchFamily="49" charset="-122"/>
                          <a:ea typeface="黑体" pitchFamily="49" charset="-122"/>
                          <a:cs typeface="Times New Roman"/>
                        </a:rPr>
                        <a:t>的</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珍爱</a:t>
                      </a:r>
                      <a:r>
                        <a:rPr lang="zh-CN" sz="2400" dirty="0">
                          <a:solidFill>
                            <a:srgbClr val="FF00FF"/>
                          </a:solidFill>
                          <a:effectLst/>
                          <a:latin typeface="黑体" pitchFamily="49" charset="-122"/>
                          <a:ea typeface="黑体" pitchFamily="49" charset="-122"/>
                          <a:cs typeface="Times New Roman"/>
                        </a:rPr>
                        <a:t>自己和他人的生命</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b="0" dirty="0">
                          <a:solidFill>
                            <a:srgbClr val="000000"/>
                          </a:solidFill>
                          <a:effectLst/>
                          <a:latin typeface="宋体" pitchFamily="2" charset="-122"/>
                          <a:ea typeface="宋体" pitchFamily="2" charset="-122"/>
                          <a:cs typeface="Times New Roman"/>
                        </a:rPr>
                        <a:t>如何理解</a:t>
                      </a:r>
                      <a:r>
                        <a:rPr lang="zh-CN" sz="2400" b="0" dirty="0" smtClean="0">
                          <a:solidFill>
                            <a:srgbClr val="000000"/>
                          </a:solidFill>
                          <a:effectLst/>
                          <a:latin typeface="宋体" pitchFamily="2" charset="-122"/>
                          <a:ea typeface="宋体" pitchFamily="2" charset="-122"/>
                          <a:cs typeface="Times New Roman"/>
                        </a:rPr>
                        <a:t>“生命的接续”</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生命</a:t>
                      </a:r>
                      <a:r>
                        <a:rPr lang="zh-CN" sz="2400" b="0" dirty="0">
                          <a:solidFill>
                            <a:srgbClr val="000000"/>
                          </a:solidFill>
                          <a:effectLst/>
                          <a:latin typeface="宋体" pitchFamily="2" charset="-122"/>
                          <a:ea typeface="宋体" pitchFamily="2" charset="-122"/>
                          <a:cs typeface="Times New Roman"/>
                        </a:rPr>
                        <a:t>的接续有什么重要</a:t>
                      </a:r>
                      <a:r>
                        <a:rPr lang="zh-CN" sz="2400" b="0" dirty="0" smtClean="0">
                          <a:solidFill>
                            <a:srgbClr val="000000"/>
                          </a:solidFill>
                          <a:effectLst/>
                          <a:latin typeface="宋体" pitchFamily="2" charset="-122"/>
                          <a:ea typeface="宋体" pitchFamily="2" charset="-122"/>
                          <a:cs typeface="Times New Roman"/>
                        </a:rPr>
                        <a:t>意义</a:t>
                      </a:r>
                      <a:r>
                        <a:rPr lang="en-US" sz="2400" b="0" dirty="0" smtClean="0">
                          <a:solidFill>
                            <a:srgbClr val="000000"/>
                          </a:solidFill>
                          <a:effectLst/>
                          <a:latin typeface="宋体" pitchFamily="2" charset="-122"/>
                          <a:ea typeface="宋体" pitchFamily="2" charset="-122"/>
                          <a:cs typeface="Times New Roman"/>
                        </a:rPr>
                        <a:t>）</a:t>
                      </a:r>
                      <a:endParaRPr lang="zh-CN" sz="2400" b="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3800"/>
                        </a:lnSpc>
                        <a:spcAft>
                          <a:spcPts val="0"/>
                        </a:spcAft>
                      </a:pPr>
                      <a:r>
                        <a:rPr lang="en-US" sz="2400" b="0" dirty="0" smtClean="0">
                          <a:solidFill>
                            <a:srgbClr val="000000"/>
                          </a:solidFill>
                          <a:effectLst/>
                          <a:latin typeface="宋体" pitchFamily="2" charset="-122"/>
                          <a:ea typeface="宋体" pitchFamily="2" charset="-122"/>
                          <a:cs typeface="Times New Roman"/>
                        </a:rPr>
                        <a:t>（1）</a:t>
                      </a:r>
                      <a:r>
                        <a:rPr lang="zh-CN" sz="2400" b="0" dirty="0" smtClean="0">
                          <a:solidFill>
                            <a:srgbClr val="000000"/>
                          </a:solidFill>
                          <a:effectLst/>
                          <a:latin typeface="宋体" pitchFamily="2" charset="-122"/>
                          <a:ea typeface="宋体" pitchFamily="2" charset="-122"/>
                          <a:cs typeface="Times New Roman"/>
                        </a:rPr>
                        <a:t>在</a:t>
                      </a:r>
                      <a:r>
                        <a:rPr lang="zh-CN" sz="2400" b="0" dirty="0">
                          <a:solidFill>
                            <a:srgbClr val="000000"/>
                          </a:solidFill>
                          <a:effectLst/>
                          <a:latin typeface="宋体" pitchFamily="2" charset="-122"/>
                          <a:ea typeface="宋体" pitchFamily="2" charset="-122"/>
                          <a:cs typeface="Times New Roman"/>
                        </a:rPr>
                        <a:t>人类生命的接续</a:t>
                      </a:r>
                      <a:r>
                        <a:rPr lang="zh-CN" sz="2400" b="0" dirty="0" smtClean="0">
                          <a:solidFill>
                            <a:srgbClr val="000000"/>
                          </a:solidFill>
                          <a:effectLst/>
                          <a:latin typeface="宋体" pitchFamily="2" charset="-122"/>
                          <a:ea typeface="宋体" pitchFamily="2" charset="-122"/>
                          <a:cs typeface="Times New Roman"/>
                        </a:rPr>
                        <a:t>中</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我们</a:t>
                      </a:r>
                      <a:r>
                        <a:rPr lang="zh-CN" sz="2400" b="0" dirty="0">
                          <a:solidFill>
                            <a:srgbClr val="000000"/>
                          </a:solidFill>
                          <a:effectLst/>
                          <a:latin typeface="宋体" pitchFamily="2" charset="-122"/>
                          <a:ea typeface="宋体" pitchFamily="2" charset="-122"/>
                          <a:cs typeface="Times New Roman"/>
                        </a:rPr>
                        <a:t>总能为自己的生命找到一个</a:t>
                      </a:r>
                      <a:r>
                        <a:rPr lang="zh-CN" sz="2400" b="0" dirty="0" smtClean="0">
                          <a:solidFill>
                            <a:srgbClr val="000000"/>
                          </a:solidFill>
                          <a:effectLst/>
                          <a:latin typeface="宋体" pitchFamily="2" charset="-122"/>
                          <a:ea typeface="宋体" pitchFamily="2" charset="-122"/>
                          <a:cs typeface="Times New Roman"/>
                        </a:rPr>
                        <a:t>位置</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担当</a:t>
                      </a:r>
                      <a:r>
                        <a:rPr lang="zh-CN" sz="2400" b="0" dirty="0">
                          <a:solidFill>
                            <a:srgbClr val="000000"/>
                          </a:solidFill>
                          <a:effectLst/>
                          <a:latin typeface="宋体" pitchFamily="2" charset="-122"/>
                          <a:ea typeface="宋体" pitchFamily="2" charset="-122"/>
                          <a:cs typeface="Times New Roman"/>
                        </a:rPr>
                        <a:t>一份使命</a:t>
                      </a:r>
                    </a:p>
                    <a:p>
                      <a:pPr>
                        <a:lnSpc>
                          <a:spcPts val="3800"/>
                        </a:lnSpc>
                        <a:spcAft>
                          <a:spcPts val="0"/>
                        </a:spcAft>
                      </a:pPr>
                      <a:r>
                        <a:rPr lang="en-US" sz="2400" b="0" dirty="0" smtClean="0">
                          <a:solidFill>
                            <a:srgbClr val="000000"/>
                          </a:solidFill>
                          <a:effectLst/>
                          <a:latin typeface="宋体" pitchFamily="2" charset="-122"/>
                          <a:ea typeface="宋体" pitchFamily="2" charset="-122"/>
                          <a:cs typeface="Times New Roman"/>
                        </a:rPr>
                        <a:t>（2）</a:t>
                      </a:r>
                      <a:r>
                        <a:rPr lang="zh-CN" sz="2400" b="0" dirty="0" smtClean="0">
                          <a:solidFill>
                            <a:srgbClr val="000000"/>
                          </a:solidFill>
                          <a:effectLst/>
                          <a:latin typeface="宋体" pitchFamily="2" charset="-122"/>
                          <a:ea typeface="宋体" pitchFamily="2" charset="-122"/>
                          <a:cs typeface="Times New Roman"/>
                        </a:rPr>
                        <a:t>在</a:t>
                      </a:r>
                      <a:r>
                        <a:rPr lang="zh-CN" sz="2400" b="0" dirty="0">
                          <a:solidFill>
                            <a:srgbClr val="000000"/>
                          </a:solidFill>
                          <a:effectLst/>
                          <a:latin typeface="宋体" pitchFamily="2" charset="-122"/>
                          <a:ea typeface="宋体" pitchFamily="2" charset="-122"/>
                          <a:cs typeface="Times New Roman"/>
                        </a:rPr>
                        <a:t>生命的传承关系</a:t>
                      </a:r>
                      <a:r>
                        <a:rPr lang="zh-CN" sz="2400" b="0" dirty="0" smtClean="0">
                          <a:solidFill>
                            <a:srgbClr val="000000"/>
                          </a:solidFill>
                          <a:effectLst/>
                          <a:latin typeface="宋体" pitchFamily="2" charset="-122"/>
                          <a:ea typeface="宋体" pitchFamily="2" charset="-122"/>
                          <a:cs typeface="Times New Roman"/>
                        </a:rPr>
                        <a:t>中</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我们</a:t>
                      </a:r>
                      <a:r>
                        <a:rPr lang="zh-CN" sz="2400" b="0" dirty="0">
                          <a:solidFill>
                            <a:srgbClr val="000000"/>
                          </a:solidFill>
                          <a:effectLst/>
                          <a:latin typeface="宋体" pitchFamily="2" charset="-122"/>
                          <a:ea typeface="宋体" pitchFamily="2" charset="-122"/>
                          <a:cs typeface="Times New Roman"/>
                        </a:rPr>
                        <a:t>能更好地认识和面对自己的生命</a:t>
                      </a:r>
                    </a:p>
                    <a:p>
                      <a:pPr>
                        <a:lnSpc>
                          <a:spcPts val="3800"/>
                        </a:lnSpc>
                        <a:spcAft>
                          <a:spcPts val="0"/>
                        </a:spcAft>
                      </a:pPr>
                      <a:r>
                        <a:rPr lang="en-US" sz="2400" b="0" dirty="0" smtClean="0">
                          <a:solidFill>
                            <a:srgbClr val="000000"/>
                          </a:solidFill>
                          <a:effectLst/>
                          <a:latin typeface="宋体" pitchFamily="2" charset="-122"/>
                          <a:ea typeface="宋体" pitchFamily="2" charset="-122"/>
                          <a:cs typeface="Times New Roman"/>
                        </a:rPr>
                        <a:t>（3）</a:t>
                      </a:r>
                      <a:r>
                        <a:rPr lang="zh-CN" sz="2400" b="0" dirty="0" smtClean="0">
                          <a:solidFill>
                            <a:srgbClr val="000000"/>
                          </a:solidFill>
                          <a:effectLst/>
                          <a:latin typeface="宋体" pitchFamily="2" charset="-122"/>
                          <a:ea typeface="宋体" pitchFamily="2" charset="-122"/>
                          <a:cs typeface="Times New Roman"/>
                        </a:rPr>
                        <a:t>在</a:t>
                      </a:r>
                      <a:r>
                        <a:rPr lang="zh-CN" sz="2400" b="0" dirty="0">
                          <a:solidFill>
                            <a:srgbClr val="000000"/>
                          </a:solidFill>
                          <a:effectLst/>
                          <a:latin typeface="宋体" pitchFamily="2" charset="-122"/>
                          <a:ea typeface="宋体" pitchFamily="2" charset="-122"/>
                          <a:cs typeface="Times New Roman"/>
                        </a:rPr>
                        <a:t>生命的接续</a:t>
                      </a:r>
                      <a:r>
                        <a:rPr lang="zh-CN" sz="2400" b="0" dirty="0" smtClean="0">
                          <a:solidFill>
                            <a:srgbClr val="000000"/>
                          </a:solidFill>
                          <a:effectLst/>
                          <a:latin typeface="宋体" pitchFamily="2" charset="-122"/>
                          <a:ea typeface="宋体" pitchFamily="2" charset="-122"/>
                          <a:cs typeface="Times New Roman"/>
                        </a:rPr>
                        <a:t>中</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人类</a:t>
                      </a:r>
                      <a:r>
                        <a:rPr lang="zh-CN" sz="2400" b="0" dirty="0">
                          <a:solidFill>
                            <a:srgbClr val="000000"/>
                          </a:solidFill>
                          <a:effectLst/>
                          <a:latin typeface="宋体" pitchFamily="2" charset="-122"/>
                          <a:ea typeface="宋体" pitchFamily="2" charset="-122"/>
                          <a:cs typeface="Times New Roman"/>
                        </a:rPr>
                        <a:t>生命不断</a:t>
                      </a:r>
                      <a:r>
                        <a:rPr lang="zh-CN" sz="2400" b="0" dirty="0" smtClean="0">
                          <a:solidFill>
                            <a:srgbClr val="000000"/>
                          </a:solidFill>
                          <a:effectLst/>
                          <a:latin typeface="宋体" pitchFamily="2" charset="-122"/>
                          <a:ea typeface="宋体" pitchFamily="2" charset="-122"/>
                          <a:cs typeface="Times New Roman"/>
                        </a:rPr>
                        <a:t>发展</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人类</a:t>
                      </a:r>
                      <a:r>
                        <a:rPr lang="zh-CN" sz="2400" b="0" dirty="0">
                          <a:solidFill>
                            <a:srgbClr val="000000"/>
                          </a:solidFill>
                          <a:effectLst/>
                          <a:latin typeface="宋体" pitchFamily="2" charset="-122"/>
                          <a:ea typeface="宋体" pitchFamily="2" charset="-122"/>
                          <a:cs typeface="Times New Roman"/>
                        </a:rPr>
                        <a:t>的精神文明也不断积累和丰富</a:t>
                      </a:r>
                    </a:p>
                    <a:p>
                      <a:pPr>
                        <a:lnSpc>
                          <a:spcPts val="3800"/>
                        </a:lnSpc>
                        <a:spcAft>
                          <a:spcPts val="0"/>
                        </a:spcAft>
                      </a:pPr>
                      <a:r>
                        <a:rPr lang="en-US" sz="2400" b="0" dirty="0" smtClean="0">
                          <a:solidFill>
                            <a:srgbClr val="000000"/>
                          </a:solidFill>
                          <a:effectLst/>
                          <a:latin typeface="宋体" pitchFamily="2" charset="-122"/>
                          <a:ea typeface="宋体" pitchFamily="2" charset="-122"/>
                          <a:cs typeface="Times New Roman"/>
                        </a:rPr>
                        <a:t>（4）</a:t>
                      </a:r>
                      <a:r>
                        <a:rPr lang="zh-CN" sz="2400" b="0" dirty="0" smtClean="0">
                          <a:solidFill>
                            <a:srgbClr val="000000"/>
                          </a:solidFill>
                          <a:effectLst/>
                          <a:latin typeface="宋体" pitchFamily="2" charset="-122"/>
                          <a:ea typeface="宋体" pitchFamily="2" charset="-122"/>
                          <a:cs typeface="Times New Roman"/>
                        </a:rPr>
                        <a:t>在</a:t>
                      </a:r>
                      <a:r>
                        <a:rPr lang="zh-CN" sz="2400" b="0" dirty="0">
                          <a:solidFill>
                            <a:srgbClr val="000000"/>
                          </a:solidFill>
                          <a:effectLst/>
                          <a:latin typeface="宋体" pitchFamily="2" charset="-122"/>
                          <a:ea typeface="宋体" pitchFamily="2" charset="-122"/>
                          <a:cs typeface="Times New Roman"/>
                        </a:rPr>
                        <a:t>生命的接续</a:t>
                      </a:r>
                      <a:r>
                        <a:rPr lang="zh-CN" sz="2400" b="0" dirty="0" smtClean="0">
                          <a:solidFill>
                            <a:srgbClr val="000000"/>
                          </a:solidFill>
                          <a:effectLst/>
                          <a:latin typeface="宋体" pitchFamily="2" charset="-122"/>
                          <a:ea typeface="宋体" pitchFamily="2" charset="-122"/>
                          <a:cs typeface="Times New Roman"/>
                        </a:rPr>
                        <a:t>中</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我们</a:t>
                      </a:r>
                      <a:r>
                        <a:rPr lang="zh-CN" sz="2400" b="0" dirty="0">
                          <a:solidFill>
                            <a:srgbClr val="000000"/>
                          </a:solidFill>
                          <a:effectLst/>
                          <a:latin typeface="宋体" pitchFamily="2" charset="-122"/>
                          <a:ea typeface="宋体" pitchFamily="2" charset="-122"/>
                          <a:cs typeface="Times New Roman"/>
                        </a:rPr>
                        <a:t>每个人都不仅仅是在身体上接续祖先的</a:t>
                      </a:r>
                      <a:r>
                        <a:rPr lang="zh-CN" sz="2400" b="0" dirty="0" smtClean="0">
                          <a:solidFill>
                            <a:srgbClr val="000000"/>
                          </a:solidFill>
                          <a:effectLst/>
                          <a:latin typeface="宋体" pitchFamily="2" charset="-122"/>
                          <a:ea typeface="宋体" pitchFamily="2" charset="-122"/>
                          <a:cs typeface="Times New Roman"/>
                        </a:rPr>
                        <a:t>生命</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也</a:t>
                      </a:r>
                      <a:r>
                        <a:rPr lang="zh-CN" sz="2400" b="0" dirty="0">
                          <a:solidFill>
                            <a:srgbClr val="000000"/>
                          </a:solidFill>
                          <a:effectLst/>
                          <a:latin typeface="宋体" pitchFamily="2" charset="-122"/>
                          <a:ea typeface="宋体" pitchFamily="2" charset="-122"/>
                          <a:cs typeface="Times New Roman"/>
                        </a:rPr>
                        <a:t>在精神上不断继承和创造人类的文明成果</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3" name="组合 2"/>
          <p:cNvGrpSpPr/>
          <p:nvPr/>
        </p:nvGrpSpPr>
        <p:grpSpPr>
          <a:xfrm>
            <a:off x="8071557" y="824822"/>
            <a:ext cx="1746910" cy="457900"/>
            <a:chOff x="8480182" y="1575737"/>
            <a:chExt cx="1678579" cy="520692"/>
          </a:xfrm>
        </p:grpSpPr>
        <p:sp>
          <p:nvSpPr>
            <p:cNvPr id="4" name="圆角矩形 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407549685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 xmlns:p14="http://schemas.microsoft.com/office/powerpoint/2010/main" val="1366586176"/>
              </p:ext>
            </p:extLst>
          </p:nvPr>
        </p:nvGraphicFramePr>
        <p:xfrm>
          <a:off x="890777" y="1414716"/>
          <a:ext cx="10533579" cy="5132840"/>
        </p:xfrm>
        <a:graphic>
          <a:graphicData uri="http://schemas.openxmlformats.org/drawingml/2006/table">
            <a:tbl>
              <a:tblPr firstRow="1" firstCol="1" bandRow="1"/>
              <a:tblGrid>
                <a:gridCol w="1771532"/>
                <a:gridCol w="1941810"/>
                <a:gridCol w="6820237"/>
              </a:tblGrid>
              <a:tr h="570316">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62524">
                <a:tc>
                  <a:txBody>
                    <a:bodyPr/>
                    <a:lstStyle/>
                    <a:p>
                      <a:pPr>
                        <a:lnSpc>
                          <a:spcPct val="150000"/>
                        </a:lnSpc>
                        <a:spcAft>
                          <a:spcPts val="0"/>
                        </a:spcAft>
                      </a:pPr>
                      <a:r>
                        <a:rPr lang="zh-CN" sz="2400" dirty="0">
                          <a:solidFill>
                            <a:srgbClr val="FF00FF"/>
                          </a:solidFill>
                          <a:effectLst/>
                          <a:latin typeface="宋体" pitchFamily="2" charset="-122"/>
                          <a:ea typeface="宋体" pitchFamily="2" charset="-122"/>
                          <a:cs typeface="Times New Roman"/>
                        </a:rPr>
                        <a:t>●</a:t>
                      </a:r>
                      <a:r>
                        <a:rPr lang="zh-CN" sz="2400" dirty="0">
                          <a:solidFill>
                            <a:srgbClr val="FF00FF"/>
                          </a:solidFill>
                          <a:effectLst/>
                          <a:latin typeface="黑体" pitchFamily="49" charset="-122"/>
                          <a:ea typeface="黑体" pitchFamily="49" charset="-122"/>
                          <a:cs typeface="Times New Roman"/>
                        </a:rPr>
                        <a:t>生命是可贵</a:t>
                      </a:r>
                      <a:r>
                        <a:rPr lang="zh-CN" sz="2400" dirty="0" smtClean="0">
                          <a:solidFill>
                            <a:srgbClr val="FF00FF"/>
                          </a:solidFill>
                          <a:effectLst/>
                          <a:latin typeface="黑体" pitchFamily="49" charset="-122"/>
                          <a:ea typeface="黑体" pitchFamily="49" charset="-122"/>
                          <a:cs typeface="Times New Roman"/>
                        </a:rPr>
                        <a:t>的</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珍爱</a:t>
                      </a:r>
                      <a:r>
                        <a:rPr lang="zh-CN" sz="2400" dirty="0">
                          <a:solidFill>
                            <a:srgbClr val="FF00FF"/>
                          </a:solidFill>
                          <a:effectLst/>
                          <a:latin typeface="黑体" pitchFamily="49" charset="-122"/>
                          <a:ea typeface="黑体" pitchFamily="49" charset="-122"/>
                          <a:cs typeface="Times New Roman"/>
                        </a:rPr>
                        <a:t>自己和他人的生命</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b="0" dirty="0">
                          <a:solidFill>
                            <a:srgbClr val="000000"/>
                          </a:solidFill>
                          <a:effectLst/>
                          <a:latin typeface="宋体" pitchFamily="2" charset="-122"/>
                          <a:ea typeface="宋体" pitchFamily="2" charset="-122"/>
                          <a:cs typeface="Times New Roman"/>
                        </a:rPr>
                        <a:t>*</a:t>
                      </a:r>
                      <a:r>
                        <a:rPr lang="zh-CN" sz="2400" b="0" dirty="0">
                          <a:solidFill>
                            <a:srgbClr val="000000"/>
                          </a:solidFill>
                          <a:effectLst/>
                          <a:latin typeface="宋体" pitchFamily="2" charset="-122"/>
                          <a:ea typeface="宋体" pitchFamily="2" charset="-122"/>
                          <a:cs typeface="Times New Roman"/>
                        </a:rPr>
                        <a:t>为什么要敬畏</a:t>
                      </a:r>
                      <a:r>
                        <a:rPr lang="zh-CN" sz="2400" b="0" dirty="0" smtClean="0">
                          <a:solidFill>
                            <a:srgbClr val="000000"/>
                          </a:solidFill>
                          <a:effectLst/>
                          <a:latin typeface="宋体" pitchFamily="2" charset="-122"/>
                          <a:ea typeface="宋体" pitchFamily="2" charset="-122"/>
                          <a:cs typeface="Times New Roman"/>
                        </a:rPr>
                        <a:t>生命</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如何</a:t>
                      </a:r>
                      <a:r>
                        <a:rPr lang="zh-CN" sz="2400" b="0" dirty="0">
                          <a:solidFill>
                            <a:srgbClr val="000000"/>
                          </a:solidFill>
                          <a:effectLst/>
                          <a:latin typeface="宋体" pitchFamily="2" charset="-122"/>
                          <a:ea typeface="宋体" pitchFamily="2" charset="-122"/>
                          <a:cs typeface="Times New Roman"/>
                        </a:rPr>
                        <a:t>理解生命</a:t>
                      </a:r>
                      <a:r>
                        <a:rPr lang="zh-CN" sz="2400" b="0" dirty="0" smtClean="0">
                          <a:solidFill>
                            <a:srgbClr val="000000"/>
                          </a:solidFill>
                          <a:effectLst/>
                          <a:latin typeface="宋体" pitchFamily="2" charset="-122"/>
                          <a:ea typeface="宋体" pitchFamily="2" charset="-122"/>
                          <a:cs typeface="Times New Roman"/>
                        </a:rPr>
                        <a:t>至上</a:t>
                      </a:r>
                      <a:r>
                        <a:rPr lang="en-US" sz="2400" b="0" dirty="0" smtClean="0">
                          <a:solidFill>
                            <a:srgbClr val="000000"/>
                          </a:solidFill>
                          <a:effectLst/>
                          <a:latin typeface="宋体" pitchFamily="2" charset="-122"/>
                          <a:ea typeface="宋体" pitchFamily="2" charset="-122"/>
                          <a:cs typeface="Times New Roman"/>
                        </a:rPr>
                        <a:t>）</a:t>
                      </a:r>
                      <a:endParaRPr lang="zh-CN" sz="2400" b="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（1）</a:t>
                      </a:r>
                      <a:r>
                        <a:rPr lang="zh-CN" sz="2400" b="0" dirty="0" smtClean="0">
                          <a:solidFill>
                            <a:srgbClr val="000000"/>
                          </a:solidFill>
                          <a:effectLst/>
                          <a:latin typeface="宋体" pitchFamily="2" charset="-122"/>
                          <a:ea typeface="宋体" pitchFamily="2" charset="-122"/>
                          <a:cs typeface="Times New Roman"/>
                        </a:rPr>
                        <a:t>当</a:t>
                      </a:r>
                      <a:r>
                        <a:rPr lang="zh-CN" sz="2400" b="0" dirty="0">
                          <a:solidFill>
                            <a:srgbClr val="000000"/>
                          </a:solidFill>
                          <a:effectLst/>
                          <a:latin typeface="宋体" pitchFamily="2" charset="-122"/>
                          <a:ea typeface="宋体" pitchFamily="2" charset="-122"/>
                          <a:cs typeface="Times New Roman"/>
                        </a:rPr>
                        <a:t>我们对生命怀有敬畏之心</a:t>
                      </a:r>
                      <a:r>
                        <a:rPr lang="zh-CN" sz="2400" b="0" dirty="0" smtClean="0">
                          <a:solidFill>
                            <a:srgbClr val="000000"/>
                          </a:solidFill>
                          <a:effectLst/>
                          <a:latin typeface="宋体" pitchFamily="2" charset="-122"/>
                          <a:ea typeface="宋体" pitchFamily="2" charset="-122"/>
                          <a:cs typeface="Times New Roman"/>
                        </a:rPr>
                        <a:t>时</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我们</a:t>
                      </a:r>
                      <a:r>
                        <a:rPr lang="zh-CN" sz="2400" b="0" dirty="0">
                          <a:solidFill>
                            <a:srgbClr val="000000"/>
                          </a:solidFill>
                          <a:effectLst/>
                          <a:latin typeface="宋体" pitchFamily="2" charset="-122"/>
                          <a:ea typeface="宋体" pitchFamily="2" charset="-122"/>
                          <a:cs typeface="Times New Roman"/>
                        </a:rPr>
                        <a:t>就会珍视它</a:t>
                      </a:r>
                    </a:p>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（2）</a:t>
                      </a:r>
                      <a:r>
                        <a:rPr lang="zh-CN" sz="2400" b="0" dirty="0" smtClean="0">
                          <a:solidFill>
                            <a:srgbClr val="000000"/>
                          </a:solidFill>
                          <a:effectLst/>
                          <a:latin typeface="宋体" pitchFamily="2" charset="-122"/>
                          <a:ea typeface="宋体" pitchFamily="2" charset="-122"/>
                          <a:cs typeface="Times New Roman"/>
                        </a:rPr>
                        <a:t>生命</a:t>
                      </a:r>
                      <a:r>
                        <a:rPr lang="zh-CN" sz="2400" b="0" dirty="0">
                          <a:solidFill>
                            <a:srgbClr val="000000"/>
                          </a:solidFill>
                          <a:effectLst/>
                          <a:latin typeface="宋体" pitchFamily="2" charset="-122"/>
                          <a:ea typeface="宋体" pitchFamily="2" charset="-122"/>
                          <a:cs typeface="Times New Roman"/>
                        </a:rPr>
                        <a:t>是脆弱的、艰难的、坚强的、有力量</a:t>
                      </a:r>
                      <a:r>
                        <a:rPr lang="zh-CN" sz="2400" b="0" dirty="0" smtClean="0">
                          <a:solidFill>
                            <a:srgbClr val="000000"/>
                          </a:solidFill>
                          <a:effectLst/>
                          <a:latin typeface="宋体" pitchFamily="2" charset="-122"/>
                          <a:ea typeface="宋体" pitchFamily="2" charset="-122"/>
                          <a:cs typeface="Times New Roman"/>
                        </a:rPr>
                        <a:t>的</a:t>
                      </a:r>
                      <a:r>
                        <a:rPr lang="zh-CN" alt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也</a:t>
                      </a:r>
                      <a:r>
                        <a:rPr lang="zh-CN" sz="2400" b="0" dirty="0">
                          <a:solidFill>
                            <a:srgbClr val="000000"/>
                          </a:solidFill>
                          <a:effectLst/>
                          <a:latin typeface="宋体" pitchFamily="2" charset="-122"/>
                          <a:ea typeface="宋体" pitchFamily="2" charset="-122"/>
                          <a:cs typeface="Times New Roman"/>
                        </a:rPr>
                        <a:t>是崇高的、神圣的</a:t>
                      </a:r>
                    </a:p>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（3）</a:t>
                      </a:r>
                      <a:r>
                        <a:rPr lang="zh-CN" sz="2400" b="0" dirty="0" smtClean="0">
                          <a:solidFill>
                            <a:srgbClr val="000000"/>
                          </a:solidFill>
                          <a:effectLst/>
                          <a:latin typeface="宋体" pitchFamily="2" charset="-122"/>
                          <a:ea typeface="宋体" pitchFamily="2" charset="-122"/>
                          <a:cs typeface="Times New Roman"/>
                        </a:rPr>
                        <a:t>生命</a:t>
                      </a:r>
                      <a:r>
                        <a:rPr lang="zh-CN" sz="2400" b="0" dirty="0">
                          <a:solidFill>
                            <a:srgbClr val="000000"/>
                          </a:solidFill>
                          <a:effectLst/>
                          <a:latin typeface="宋体" pitchFamily="2" charset="-122"/>
                          <a:ea typeface="宋体" pitchFamily="2" charset="-122"/>
                          <a:cs typeface="Times New Roman"/>
                        </a:rPr>
                        <a:t>是宝贵</a:t>
                      </a:r>
                      <a:r>
                        <a:rPr lang="zh-CN" sz="2400" b="0" dirty="0" smtClean="0">
                          <a:solidFill>
                            <a:srgbClr val="000000"/>
                          </a:solidFill>
                          <a:effectLst/>
                          <a:latin typeface="宋体" pitchFamily="2" charset="-122"/>
                          <a:ea typeface="宋体" pitchFamily="2" charset="-122"/>
                          <a:cs typeface="Times New Roman"/>
                        </a:rPr>
                        <a:t>的</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生命</a:t>
                      </a:r>
                      <a:r>
                        <a:rPr lang="zh-CN" sz="2400" b="0" dirty="0">
                          <a:solidFill>
                            <a:srgbClr val="000000"/>
                          </a:solidFill>
                          <a:effectLst/>
                          <a:latin typeface="宋体" pitchFamily="2" charset="-122"/>
                          <a:ea typeface="宋体" pitchFamily="2" charset="-122"/>
                          <a:cs typeface="Times New Roman"/>
                        </a:rPr>
                        <a:t>价值高于</a:t>
                      </a:r>
                      <a:r>
                        <a:rPr lang="zh-CN" sz="2400" b="0" dirty="0" smtClean="0">
                          <a:solidFill>
                            <a:srgbClr val="000000"/>
                          </a:solidFill>
                          <a:effectLst/>
                          <a:latin typeface="宋体" pitchFamily="2" charset="-122"/>
                          <a:ea typeface="宋体" pitchFamily="2" charset="-122"/>
                          <a:cs typeface="Times New Roman"/>
                        </a:rPr>
                        <a:t>一切</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生命来之不易</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是</a:t>
                      </a:r>
                      <a:r>
                        <a:rPr lang="zh-CN" sz="2400" b="0" dirty="0">
                          <a:solidFill>
                            <a:srgbClr val="000000"/>
                          </a:solidFill>
                          <a:effectLst/>
                          <a:latin typeface="宋体" pitchFamily="2" charset="-122"/>
                          <a:ea typeface="宋体" pitchFamily="2" charset="-122"/>
                          <a:cs typeface="Times New Roman"/>
                        </a:rPr>
                        <a:t>独特的、短暂的</a:t>
                      </a:r>
                    </a:p>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（4）</a:t>
                      </a:r>
                      <a:r>
                        <a:rPr lang="zh-CN" sz="2400" b="0" dirty="0" smtClean="0">
                          <a:solidFill>
                            <a:srgbClr val="000000"/>
                          </a:solidFill>
                          <a:effectLst/>
                          <a:latin typeface="宋体" pitchFamily="2" charset="-122"/>
                          <a:ea typeface="宋体" pitchFamily="2" charset="-122"/>
                          <a:cs typeface="Times New Roman"/>
                        </a:rPr>
                        <a:t>不仅</a:t>
                      </a:r>
                      <a:r>
                        <a:rPr lang="zh-CN" sz="2400" b="0" dirty="0">
                          <a:solidFill>
                            <a:srgbClr val="000000"/>
                          </a:solidFill>
                          <a:effectLst/>
                          <a:latin typeface="宋体" pitchFamily="2" charset="-122"/>
                          <a:ea typeface="宋体" pitchFamily="2" charset="-122"/>
                          <a:cs typeface="Times New Roman"/>
                        </a:rPr>
                        <a:t>看到自己生命的</a:t>
                      </a:r>
                      <a:r>
                        <a:rPr lang="zh-CN" sz="2400" b="0" dirty="0" smtClean="0">
                          <a:solidFill>
                            <a:srgbClr val="000000"/>
                          </a:solidFill>
                          <a:effectLst/>
                          <a:latin typeface="宋体" pitchFamily="2" charset="-122"/>
                          <a:ea typeface="宋体" pitchFamily="2" charset="-122"/>
                          <a:cs typeface="Times New Roman"/>
                        </a:rPr>
                        <a:t>重要</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也</a:t>
                      </a:r>
                      <a:r>
                        <a:rPr lang="zh-CN" sz="2400" b="0" dirty="0">
                          <a:solidFill>
                            <a:srgbClr val="000000"/>
                          </a:solidFill>
                          <a:effectLst/>
                          <a:latin typeface="宋体" pitchFamily="2" charset="-122"/>
                          <a:ea typeface="宋体" pitchFamily="2" charset="-122"/>
                          <a:cs typeface="Times New Roman"/>
                        </a:rPr>
                        <a:t>必须承认别人的生命同样重要。</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3" name="组合 2"/>
          <p:cNvGrpSpPr/>
          <p:nvPr/>
        </p:nvGrpSpPr>
        <p:grpSpPr>
          <a:xfrm>
            <a:off x="8071557" y="824822"/>
            <a:ext cx="1746910" cy="457900"/>
            <a:chOff x="8480182" y="1575737"/>
            <a:chExt cx="1678579" cy="520692"/>
          </a:xfrm>
        </p:grpSpPr>
        <p:sp>
          <p:nvSpPr>
            <p:cNvPr id="4" name="圆角矩形 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39199803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 xmlns:p14="http://schemas.microsoft.com/office/powerpoint/2010/main" val="4294193865"/>
              </p:ext>
            </p:extLst>
          </p:nvPr>
        </p:nvGraphicFramePr>
        <p:xfrm>
          <a:off x="902065" y="1527605"/>
          <a:ext cx="10410445" cy="4952217"/>
        </p:xfrm>
        <a:graphic>
          <a:graphicData uri="http://schemas.openxmlformats.org/drawingml/2006/table">
            <a:tbl>
              <a:tblPr firstRow="1" firstCol="1" bandRow="1"/>
              <a:tblGrid>
                <a:gridCol w="1784690"/>
                <a:gridCol w="1986845"/>
                <a:gridCol w="6638910"/>
              </a:tblGrid>
              <a:tr h="559968">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92249">
                <a:tc>
                  <a:txBody>
                    <a:bodyPr/>
                    <a:lstStyle/>
                    <a:p>
                      <a:pPr>
                        <a:lnSpc>
                          <a:spcPct val="150000"/>
                        </a:lnSpc>
                        <a:spcAft>
                          <a:spcPts val="0"/>
                        </a:spcAft>
                      </a:pPr>
                      <a:r>
                        <a:rPr lang="zh-CN" sz="2400" b="1" dirty="0">
                          <a:solidFill>
                            <a:srgbClr val="FF00FF"/>
                          </a:solidFill>
                          <a:effectLst/>
                          <a:latin typeface="宋体" pitchFamily="2" charset="-122"/>
                          <a:ea typeface="宋体" pitchFamily="2" charset="-122"/>
                          <a:cs typeface="Times New Roman"/>
                        </a:rPr>
                        <a:t>●</a:t>
                      </a:r>
                      <a:r>
                        <a:rPr lang="zh-CN" sz="2400" b="0" dirty="0">
                          <a:solidFill>
                            <a:srgbClr val="FF00FF"/>
                          </a:solidFill>
                          <a:effectLst/>
                          <a:latin typeface="黑体" pitchFamily="49" charset="-122"/>
                          <a:ea typeface="黑体" pitchFamily="49" charset="-122"/>
                          <a:cs typeface="Times New Roman"/>
                        </a:rPr>
                        <a:t>生命是可贵</a:t>
                      </a:r>
                      <a:r>
                        <a:rPr lang="zh-CN" sz="2400" b="0" dirty="0" smtClean="0">
                          <a:solidFill>
                            <a:srgbClr val="FF00FF"/>
                          </a:solidFill>
                          <a:effectLst/>
                          <a:latin typeface="黑体" pitchFamily="49" charset="-122"/>
                          <a:ea typeface="黑体" pitchFamily="49" charset="-122"/>
                          <a:cs typeface="Times New Roman"/>
                        </a:rPr>
                        <a:t>的</a:t>
                      </a:r>
                      <a:r>
                        <a:rPr lang="en-US" sz="2400" b="0" dirty="0" smtClean="0">
                          <a:solidFill>
                            <a:srgbClr val="FF00FF"/>
                          </a:solidFill>
                          <a:effectLst/>
                          <a:latin typeface="黑体" pitchFamily="49" charset="-122"/>
                          <a:ea typeface="黑体" pitchFamily="49" charset="-122"/>
                          <a:cs typeface="Times New Roman"/>
                        </a:rPr>
                        <a:t>，</a:t>
                      </a:r>
                      <a:r>
                        <a:rPr lang="zh-CN" sz="2400" b="0" dirty="0" smtClean="0">
                          <a:solidFill>
                            <a:srgbClr val="FF00FF"/>
                          </a:solidFill>
                          <a:effectLst/>
                          <a:latin typeface="黑体" pitchFamily="49" charset="-122"/>
                          <a:ea typeface="黑体" pitchFamily="49" charset="-122"/>
                          <a:cs typeface="Times New Roman"/>
                        </a:rPr>
                        <a:t>珍爱</a:t>
                      </a:r>
                      <a:r>
                        <a:rPr lang="zh-CN" sz="2400" b="0" dirty="0">
                          <a:solidFill>
                            <a:srgbClr val="FF00FF"/>
                          </a:solidFill>
                          <a:effectLst/>
                          <a:latin typeface="黑体" pitchFamily="49" charset="-122"/>
                          <a:ea typeface="黑体" pitchFamily="49" charset="-122"/>
                          <a:cs typeface="Times New Roman"/>
                        </a:rPr>
                        <a:t>自己和他人的生命</a:t>
                      </a:r>
                      <a:endParaRPr lang="zh-CN" sz="2400" b="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b="0" dirty="0">
                          <a:solidFill>
                            <a:srgbClr val="000000"/>
                          </a:solidFill>
                          <a:effectLst/>
                          <a:latin typeface="宋体" pitchFamily="2" charset="-122"/>
                          <a:ea typeface="宋体" pitchFamily="2" charset="-122"/>
                          <a:cs typeface="Times New Roman"/>
                        </a:rPr>
                        <a:t>如何敬畏</a:t>
                      </a:r>
                      <a:r>
                        <a:rPr lang="zh-CN" sz="2400" b="0" dirty="0" smtClean="0">
                          <a:solidFill>
                            <a:srgbClr val="000000"/>
                          </a:solidFill>
                          <a:effectLst/>
                          <a:latin typeface="宋体" pitchFamily="2" charset="-122"/>
                          <a:ea typeface="宋体" pitchFamily="2" charset="-122"/>
                          <a:cs typeface="Times New Roman"/>
                        </a:rPr>
                        <a:t>生命</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如何</a:t>
                      </a:r>
                      <a:r>
                        <a:rPr lang="zh-CN" sz="2400" b="0" dirty="0">
                          <a:solidFill>
                            <a:srgbClr val="000000"/>
                          </a:solidFill>
                          <a:effectLst/>
                          <a:latin typeface="宋体" pitchFamily="2" charset="-122"/>
                          <a:ea typeface="宋体" pitchFamily="2" charset="-122"/>
                          <a:cs typeface="Times New Roman"/>
                        </a:rPr>
                        <a:t>做到与其他生命</a:t>
                      </a:r>
                      <a:r>
                        <a:rPr lang="zh-CN" sz="2400" b="0" dirty="0" smtClean="0">
                          <a:solidFill>
                            <a:srgbClr val="000000"/>
                          </a:solidFill>
                          <a:effectLst/>
                          <a:latin typeface="宋体" pitchFamily="2" charset="-122"/>
                          <a:ea typeface="宋体" pitchFamily="2" charset="-122"/>
                          <a:cs typeface="Times New Roman"/>
                        </a:rPr>
                        <a:t>休戚与共</a:t>
                      </a:r>
                      <a:r>
                        <a:rPr lang="en-US" sz="2400" b="0" dirty="0" smtClean="0">
                          <a:solidFill>
                            <a:srgbClr val="000000"/>
                          </a:solidFill>
                          <a:effectLst/>
                          <a:latin typeface="宋体" pitchFamily="2" charset="-122"/>
                          <a:ea typeface="宋体" pitchFamily="2" charset="-122"/>
                          <a:cs typeface="Times New Roman"/>
                        </a:rPr>
                        <a:t>）</a:t>
                      </a:r>
                      <a:endParaRPr lang="zh-CN" sz="2400" b="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（1）</a:t>
                      </a:r>
                      <a:r>
                        <a:rPr lang="zh-CN" sz="2400" b="0" dirty="0" smtClean="0">
                          <a:solidFill>
                            <a:srgbClr val="000000"/>
                          </a:solidFill>
                          <a:effectLst/>
                          <a:latin typeface="宋体" pitchFamily="2" charset="-122"/>
                          <a:ea typeface="宋体" pitchFamily="2" charset="-122"/>
                          <a:cs typeface="Times New Roman"/>
                        </a:rPr>
                        <a:t>敬畏生命</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让</a:t>
                      </a:r>
                      <a:r>
                        <a:rPr lang="zh-CN" sz="2400" b="0" dirty="0">
                          <a:solidFill>
                            <a:srgbClr val="000000"/>
                          </a:solidFill>
                          <a:effectLst/>
                          <a:latin typeface="宋体" pitchFamily="2" charset="-122"/>
                          <a:ea typeface="宋体" pitchFamily="2" charset="-122"/>
                          <a:cs typeface="Times New Roman"/>
                        </a:rPr>
                        <a:t>我们从对自己生命的珍惜走向对他人生命的</a:t>
                      </a:r>
                      <a:r>
                        <a:rPr lang="zh-CN" sz="2400" b="0" dirty="0" smtClean="0">
                          <a:solidFill>
                            <a:srgbClr val="000000"/>
                          </a:solidFill>
                          <a:effectLst/>
                          <a:latin typeface="宋体" pitchFamily="2" charset="-122"/>
                          <a:ea typeface="宋体" pitchFamily="2" charset="-122"/>
                          <a:cs typeface="Times New Roman"/>
                        </a:rPr>
                        <a:t>关怀</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使</a:t>
                      </a:r>
                      <a:r>
                        <a:rPr lang="zh-CN" sz="2400" b="0" dirty="0">
                          <a:solidFill>
                            <a:srgbClr val="000000"/>
                          </a:solidFill>
                          <a:effectLst/>
                          <a:latin typeface="宋体" pitchFamily="2" charset="-122"/>
                          <a:ea typeface="宋体" pitchFamily="2" charset="-122"/>
                          <a:cs typeface="Times New Roman"/>
                        </a:rPr>
                        <a:t>我们意识到每个人都需要与他人共同生活</a:t>
                      </a:r>
                    </a:p>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（2）</a:t>
                      </a:r>
                      <a:r>
                        <a:rPr lang="zh-CN" sz="2400" b="0" dirty="0" smtClean="0">
                          <a:solidFill>
                            <a:srgbClr val="000000"/>
                          </a:solidFill>
                          <a:effectLst/>
                          <a:latin typeface="宋体" pitchFamily="2" charset="-122"/>
                          <a:ea typeface="宋体" pitchFamily="2" charset="-122"/>
                          <a:cs typeface="Times New Roman"/>
                        </a:rPr>
                        <a:t>不</a:t>
                      </a:r>
                      <a:r>
                        <a:rPr lang="zh-CN" sz="2400" b="0" dirty="0">
                          <a:solidFill>
                            <a:srgbClr val="000000"/>
                          </a:solidFill>
                          <a:effectLst/>
                          <a:latin typeface="宋体" pitchFamily="2" charset="-122"/>
                          <a:ea typeface="宋体" pitchFamily="2" charset="-122"/>
                          <a:cs typeface="Times New Roman"/>
                        </a:rPr>
                        <a:t>漠视自己的</a:t>
                      </a:r>
                      <a:r>
                        <a:rPr lang="zh-CN" sz="2400" b="0" dirty="0" smtClean="0">
                          <a:solidFill>
                            <a:srgbClr val="000000"/>
                          </a:solidFill>
                          <a:effectLst/>
                          <a:latin typeface="宋体" pitchFamily="2" charset="-122"/>
                          <a:ea typeface="宋体" pitchFamily="2" charset="-122"/>
                          <a:cs typeface="Times New Roman"/>
                        </a:rPr>
                        <a:t>生命</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也</a:t>
                      </a:r>
                      <a:r>
                        <a:rPr lang="zh-CN" sz="2400" b="0" dirty="0">
                          <a:solidFill>
                            <a:srgbClr val="000000"/>
                          </a:solidFill>
                          <a:effectLst/>
                          <a:latin typeface="宋体" pitchFamily="2" charset="-122"/>
                          <a:ea typeface="宋体" pitchFamily="2" charset="-122"/>
                          <a:cs typeface="Times New Roman"/>
                        </a:rPr>
                        <a:t>不漠视他人的</a:t>
                      </a:r>
                      <a:r>
                        <a:rPr lang="zh-CN" sz="2400" b="0" dirty="0" smtClean="0">
                          <a:solidFill>
                            <a:srgbClr val="000000"/>
                          </a:solidFill>
                          <a:effectLst/>
                          <a:latin typeface="宋体" pitchFamily="2" charset="-122"/>
                          <a:ea typeface="宋体" pitchFamily="2" charset="-122"/>
                          <a:cs typeface="Times New Roman"/>
                        </a:rPr>
                        <a:t>生命</a:t>
                      </a:r>
                      <a:r>
                        <a:rPr lang="zh-CN" alt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谨慎</a:t>
                      </a:r>
                      <a:r>
                        <a:rPr lang="zh-CN" sz="2400" b="0" dirty="0">
                          <a:solidFill>
                            <a:srgbClr val="000000"/>
                          </a:solidFill>
                          <a:effectLst/>
                          <a:latin typeface="宋体" pitchFamily="2" charset="-122"/>
                          <a:ea typeface="宋体" pitchFamily="2" charset="-122"/>
                          <a:cs typeface="Times New Roman"/>
                        </a:rPr>
                        <a:t>对待生命关系、处理生命</a:t>
                      </a:r>
                      <a:r>
                        <a:rPr lang="zh-CN" sz="2400" b="0" dirty="0" smtClean="0">
                          <a:solidFill>
                            <a:srgbClr val="000000"/>
                          </a:solidFill>
                          <a:effectLst/>
                          <a:latin typeface="宋体" pitchFamily="2" charset="-122"/>
                          <a:ea typeface="宋体" pitchFamily="2" charset="-122"/>
                          <a:cs typeface="Times New Roman"/>
                        </a:rPr>
                        <a:t>问题</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尊重</a:t>
                      </a:r>
                      <a:r>
                        <a:rPr lang="zh-CN" sz="2400" b="0" dirty="0">
                          <a:solidFill>
                            <a:srgbClr val="000000"/>
                          </a:solidFill>
                          <a:effectLst/>
                          <a:latin typeface="宋体" pitchFamily="2" charset="-122"/>
                          <a:ea typeface="宋体" pitchFamily="2" charset="-122"/>
                          <a:cs typeface="Times New Roman"/>
                        </a:rPr>
                        <a:t>、关注、关怀和善待身边的每一个人</a:t>
                      </a:r>
                    </a:p>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（3）</a:t>
                      </a:r>
                      <a:r>
                        <a:rPr lang="zh-CN" sz="2400" b="0" dirty="0" smtClean="0">
                          <a:solidFill>
                            <a:srgbClr val="000000"/>
                          </a:solidFill>
                          <a:effectLst/>
                          <a:latin typeface="宋体" pitchFamily="2" charset="-122"/>
                          <a:ea typeface="宋体" pitchFamily="2" charset="-122"/>
                          <a:cs typeface="Times New Roman"/>
                        </a:rPr>
                        <a:t>我们</a:t>
                      </a:r>
                      <a:r>
                        <a:rPr lang="zh-CN" sz="2400" b="0" dirty="0">
                          <a:solidFill>
                            <a:srgbClr val="000000"/>
                          </a:solidFill>
                          <a:effectLst/>
                          <a:latin typeface="宋体" pitchFamily="2" charset="-122"/>
                          <a:ea typeface="宋体" pitchFamily="2" charset="-122"/>
                          <a:cs typeface="Times New Roman"/>
                        </a:rPr>
                        <a:t>对生命的敬畏是内心的自愿</a:t>
                      </a:r>
                      <a:r>
                        <a:rPr lang="zh-CN" sz="2400" b="0" dirty="0" smtClean="0">
                          <a:solidFill>
                            <a:srgbClr val="000000"/>
                          </a:solidFill>
                          <a:effectLst/>
                          <a:latin typeface="宋体" pitchFamily="2" charset="-122"/>
                          <a:ea typeface="宋体" pitchFamily="2" charset="-122"/>
                          <a:cs typeface="Times New Roman"/>
                        </a:rPr>
                        <a:t>选择</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要</a:t>
                      </a:r>
                      <a:r>
                        <a:rPr lang="zh-CN" sz="2400" b="0" dirty="0">
                          <a:solidFill>
                            <a:srgbClr val="000000"/>
                          </a:solidFill>
                          <a:effectLst/>
                          <a:latin typeface="宋体" pitchFamily="2" charset="-122"/>
                          <a:ea typeface="宋体" pitchFamily="2" charset="-122"/>
                          <a:cs typeface="Times New Roman"/>
                        </a:rPr>
                        <a:t>与周围的生命</a:t>
                      </a:r>
                      <a:r>
                        <a:rPr lang="zh-CN" sz="2400" b="0" dirty="0" smtClean="0">
                          <a:solidFill>
                            <a:srgbClr val="000000"/>
                          </a:solidFill>
                          <a:effectLst/>
                          <a:latin typeface="宋体" pitchFamily="2" charset="-122"/>
                          <a:ea typeface="宋体" pitchFamily="2" charset="-122"/>
                          <a:cs typeface="Times New Roman"/>
                        </a:rPr>
                        <a:t>休戚与共</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走向</a:t>
                      </a:r>
                      <a:r>
                        <a:rPr lang="zh-CN" sz="2400" b="0" dirty="0">
                          <a:solidFill>
                            <a:srgbClr val="000000"/>
                          </a:solidFill>
                          <a:effectLst/>
                          <a:latin typeface="宋体" pitchFamily="2" charset="-122"/>
                          <a:ea typeface="宋体" pitchFamily="2" charset="-122"/>
                          <a:cs typeface="Times New Roman"/>
                        </a:rPr>
                        <a:t>道德的生活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3" name="组合 2"/>
          <p:cNvGrpSpPr/>
          <p:nvPr/>
        </p:nvGrpSpPr>
        <p:grpSpPr>
          <a:xfrm>
            <a:off x="8071557" y="824822"/>
            <a:ext cx="1746910" cy="457900"/>
            <a:chOff x="8480182" y="1575737"/>
            <a:chExt cx="1678579" cy="520692"/>
          </a:xfrm>
        </p:grpSpPr>
        <p:sp>
          <p:nvSpPr>
            <p:cNvPr id="4" name="圆角矩形 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221670019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 xmlns:p14="http://schemas.microsoft.com/office/powerpoint/2010/main" val="4108235813"/>
              </p:ext>
            </p:extLst>
          </p:nvPr>
        </p:nvGraphicFramePr>
        <p:xfrm>
          <a:off x="1071399" y="1614312"/>
          <a:ext cx="10410445" cy="4481688"/>
        </p:xfrm>
        <a:graphic>
          <a:graphicData uri="http://schemas.openxmlformats.org/drawingml/2006/table">
            <a:tbl>
              <a:tblPr firstRow="1" firstCol="1" bandRow="1"/>
              <a:tblGrid>
                <a:gridCol w="1716956"/>
                <a:gridCol w="1546578"/>
                <a:gridCol w="7146911"/>
              </a:tblGrid>
              <a:tr h="661423">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20265">
                <a:tc>
                  <a:txBody>
                    <a:bodyPr/>
                    <a:lstStyle/>
                    <a:p>
                      <a:pPr>
                        <a:lnSpc>
                          <a:spcPct val="150000"/>
                        </a:lnSpc>
                        <a:spcAft>
                          <a:spcPts val="0"/>
                        </a:spcAft>
                      </a:pPr>
                      <a:r>
                        <a:rPr lang="zh-CN" sz="2400" dirty="0">
                          <a:solidFill>
                            <a:srgbClr val="FF00FF"/>
                          </a:solidFill>
                          <a:effectLst/>
                          <a:latin typeface="宋体" pitchFamily="2" charset="-122"/>
                          <a:ea typeface="宋体" pitchFamily="2" charset="-122"/>
                          <a:cs typeface="Times New Roman"/>
                        </a:rPr>
                        <a:t>●</a:t>
                      </a:r>
                      <a:r>
                        <a:rPr lang="zh-CN" sz="2400" dirty="0">
                          <a:solidFill>
                            <a:srgbClr val="FF00FF"/>
                          </a:solidFill>
                          <a:effectLst/>
                          <a:latin typeface="黑体" pitchFamily="49" charset="-122"/>
                          <a:ea typeface="黑体" pitchFamily="49" charset="-122"/>
                          <a:cs typeface="Times New Roman"/>
                        </a:rPr>
                        <a:t>生命是可贵</a:t>
                      </a:r>
                      <a:r>
                        <a:rPr lang="zh-CN" sz="2400" dirty="0" smtClean="0">
                          <a:solidFill>
                            <a:srgbClr val="FF00FF"/>
                          </a:solidFill>
                          <a:effectLst/>
                          <a:latin typeface="黑体" pitchFamily="49" charset="-122"/>
                          <a:ea typeface="黑体" pitchFamily="49" charset="-122"/>
                          <a:cs typeface="Times New Roman"/>
                        </a:rPr>
                        <a:t>的</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珍爱</a:t>
                      </a:r>
                      <a:r>
                        <a:rPr lang="zh-CN" sz="2400" dirty="0">
                          <a:solidFill>
                            <a:srgbClr val="FF00FF"/>
                          </a:solidFill>
                          <a:effectLst/>
                          <a:latin typeface="黑体" pitchFamily="49" charset="-122"/>
                          <a:ea typeface="黑体" pitchFamily="49" charset="-122"/>
                          <a:cs typeface="Times New Roman"/>
                        </a:rPr>
                        <a:t>自己和他人的生命</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b="0" dirty="0">
                          <a:solidFill>
                            <a:srgbClr val="000000"/>
                          </a:solidFill>
                          <a:effectLst/>
                          <a:latin typeface="宋体" pitchFamily="2" charset="-122"/>
                          <a:ea typeface="宋体" pitchFamily="2" charset="-122"/>
                          <a:cs typeface="Times New Roman"/>
                        </a:rPr>
                        <a:t>怎样爱护身体</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en-US" sz="2400" b="0" dirty="0" smtClean="0">
                          <a:solidFill>
                            <a:srgbClr val="000000"/>
                          </a:solidFill>
                          <a:effectLst/>
                          <a:latin typeface="宋体" pitchFamily="2" charset="-122"/>
                          <a:ea typeface="宋体" pitchFamily="2" charset="-122"/>
                          <a:cs typeface="Times New Roman"/>
                        </a:rPr>
                        <a:t>（1）</a:t>
                      </a:r>
                      <a:r>
                        <a:rPr lang="zh-CN" sz="2400" b="0" dirty="0" smtClean="0">
                          <a:solidFill>
                            <a:srgbClr val="000000"/>
                          </a:solidFill>
                          <a:effectLst/>
                          <a:latin typeface="宋体" pitchFamily="2" charset="-122"/>
                          <a:ea typeface="宋体" pitchFamily="2" charset="-122"/>
                          <a:cs typeface="Times New Roman"/>
                        </a:rPr>
                        <a:t>关注</a:t>
                      </a:r>
                      <a:r>
                        <a:rPr lang="zh-CN" sz="2400" b="0" dirty="0">
                          <a:solidFill>
                            <a:srgbClr val="000000"/>
                          </a:solidFill>
                          <a:effectLst/>
                          <a:latin typeface="宋体" pitchFamily="2" charset="-122"/>
                          <a:ea typeface="宋体" pitchFamily="2" charset="-122"/>
                          <a:cs typeface="Times New Roman"/>
                        </a:rPr>
                        <a:t>自己的身体。关心身体的</a:t>
                      </a:r>
                      <a:r>
                        <a:rPr lang="zh-CN" sz="2400" b="0" dirty="0" smtClean="0">
                          <a:solidFill>
                            <a:srgbClr val="000000"/>
                          </a:solidFill>
                          <a:effectLst/>
                          <a:latin typeface="宋体" pitchFamily="2" charset="-122"/>
                          <a:ea typeface="宋体" pitchFamily="2" charset="-122"/>
                          <a:cs typeface="Times New Roman"/>
                        </a:rPr>
                        <a:t>状况</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养成</a:t>
                      </a:r>
                      <a:r>
                        <a:rPr lang="zh-CN" sz="2400" b="0" dirty="0">
                          <a:solidFill>
                            <a:srgbClr val="000000"/>
                          </a:solidFill>
                          <a:effectLst/>
                          <a:latin typeface="宋体" pitchFamily="2" charset="-122"/>
                          <a:ea typeface="宋体" pitchFamily="2" charset="-122"/>
                          <a:cs typeface="Times New Roman"/>
                        </a:rPr>
                        <a:t>健康的</a:t>
                      </a:r>
                      <a:r>
                        <a:rPr lang="zh-CN" sz="2400" b="0" dirty="0" smtClean="0">
                          <a:solidFill>
                            <a:srgbClr val="000000"/>
                          </a:solidFill>
                          <a:effectLst/>
                          <a:latin typeface="宋体" pitchFamily="2" charset="-122"/>
                          <a:ea typeface="宋体" pitchFamily="2" charset="-122"/>
                          <a:cs typeface="Times New Roman"/>
                        </a:rPr>
                        <a:t>生活方式</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是</a:t>
                      </a:r>
                      <a:r>
                        <a:rPr lang="zh-CN" sz="2400" b="0" dirty="0">
                          <a:solidFill>
                            <a:srgbClr val="000000"/>
                          </a:solidFill>
                          <a:effectLst/>
                          <a:latin typeface="宋体" pitchFamily="2" charset="-122"/>
                          <a:ea typeface="宋体" pitchFamily="2" charset="-122"/>
                          <a:cs typeface="Times New Roman"/>
                        </a:rPr>
                        <a:t>一种对生命负责任的态度</a:t>
                      </a:r>
                    </a:p>
                    <a:p>
                      <a:pPr>
                        <a:lnSpc>
                          <a:spcPct val="200000"/>
                        </a:lnSpc>
                        <a:spcAft>
                          <a:spcPts val="0"/>
                        </a:spcAft>
                      </a:pPr>
                      <a:r>
                        <a:rPr lang="en-US" sz="2400" b="0" dirty="0" smtClean="0">
                          <a:solidFill>
                            <a:srgbClr val="000000"/>
                          </a:solidFill>
                          <a:effectLst/>
                          <a:latin typeface="宋体" pitchFamily="2" charset="-122"/>
                          <a:ea typeface="宋体" pitchFamily="2" charset="-122"/>
                          <a:cs typeface="Times New Roman"/>
                        </a:rPr>
                        <a:t>（2）</a:t>
                      </a:r>
                      <a:r>
                        <a:rPr lang="zh-CN" sz="2400" b="0" dirty="0" smtClean="0">
                          <a:solidFill>
                            <a:srgbClr val="000000"/>
                          </a:solidFill>
                          <a:effectLst/>
                          <a:latin typeface="宋体" pitchFamily="2" charset="-122"/>
                          <a:ea typeface="宋体" pitchFamily="2" charset="-122"/>
                          <a:cs typeface="Times New Roman"/>
                        </a:rPr>
                        <a:t>学会</a:t>
                      </a:r>
                      <a:r>
                        <a:rPr lang="zh-CN" sz="2400" b="0" dirty="0">
                          <a:solidFill>
                            <a:srgbClr val="000000"/>
                          </a:solidFill>
                          <a:effectLst/>
                          <a:latin typeface="宋体" pitchFamily="2" charset="-122"/>
                          <a:ea typeface="宋体" pitchFamily="2" charset="-122"/>
                          <a:cs typeface="Times New Roman"/>
                        </a:rPr>
                        <a:t>爱惜自己的身体</a:t>
                      </a:r>
                    </a:p>
                    <a:p>
                      <a:pPr>
                        <a:lnSpc>
                          <a:spcPct val="200000"/>
                        </a:lnSpc>
                        <a:spcAft>
                          <a:spcPts val="0"/>
                        </a:spcAft>
                      </a:pPr>
                      <a:r>
                        <a:rPr lang="en-US" sz="2400" b="0" dirty="0" smtClean="0">
                          <a:solidFill>
                            <a:srgbClr val="000000"/>
                          </a:solidFill>
                          <a:effectLst/>
                          <a:latin typeface="宋体" pitchFamily="2" charset="-122"/>
                          <a:ea typeface="宋体" pitchFamily="2" charset="-122"/>
                          <a:cs typeface="Times New Roman"/>
                        </a:rPr>
                        <a:t>（3）</a:t>
                      </a:r>
                      <a:r>
                        <a:rPr lang="zh-CN" sz="2400" b="0" dirty="0" smtClean="0">
                          <a:solidFill>
                            <a:srgbClr val="000000"/>
                          </a:solidFill>
                          <a:effectLst/>
                          <a:latin typeface="宋体" pitchFamily="2" charset="-122"/>
                          <a:ea typeface="宋体" pitchFamily="2" charset="-122"/>
                          <a:cs typeface="Times New Roman"/>
                        </a:rPr>
                        <a:t>增强</a:t>
                      </a:r>
                      <a:r>
                        <a:rPr lang="zh-CN" sz="2400" b="0" dirty="0">
                          <a:solidFill>
                            <a:srgbClr val="000000"/>
                          </a:solidFill>
                          <a:effectLst/>
                          <a:latin typeface="宋体" pitchFamily="2" charset="-122"/>
                          <a:ea typeface="宋体" pitchFamily="2" charset="-122"/>
                          <a:cs typeface="Times New Roman"/>
                        </a:rPr>
                        <a:t>安全意识、自我保护</a:t>
                      </a:r>
                      <a:r>
                        <a:rPr lang="zh-CN" sz="2400" b="0" dirty="0" smtClean="0">
                          <a:solidFill>
                            <a:srgbClr val="000000"/>
                          </a:solidFill>
                          <a:effectLst/>
                          <a:latin typeface="宋体" pitchFamily="2" charset="-122"/>
                          <a:ea typeface="宋体" pitchFamily="2" charset="-122"/>
                          <a:cs typeface="Times New Roman"/>
                        </a:rPr>
                        <a:t>意识</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提高</a:t>
                      </a:r>
                      <a:r>
                        <a:rPr lang="zh-CN" sz="2400" b="0" dirty="0">
                          <a:solidFill>
                            <a:srgbClr val="000000"/>
                          </a:solidFill>
                          <a:effectLst/>
                          <a:latin typeface="宋体" pitchFamily="2" charset="-122"/>
                          <a:ea typeface="宋体" pitchFamily="2" charset="-122"/>
                          <a:cs typeface="Times New Roman"/>
                        </a:rPr>
                        <a:t>安全防范</a:t>
                      </a:r>
                      <a:r>
                        <a:rPr lang="zh-CN" sz="2400" b="0" dirty="0" smtClean="0">
                          <a:solidFill>
                            <a:srgbClr val="000000"/>
                          </a:solidFill>
                          <a:effectLst/>
                          <a:latin typeface="宋体" pitchFamily="2" charset="-122"/>
                          <a:ea typeface="宋体" pitchFamily="2" charset="-122"/>
                          <a:cs typeface="Times New Roman"/>
                        </a:rPr>
                        <a:t>能力</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掌握</a:t>
                      </a:r>
                      <a:r>
                        <a:rPr lang="zh-CN" sz="2400" b="0" dirty="0">
                          <a:solidFill>
                            <a:srgbClr val="000000"/>
                          </a:solidFill>
                          <a:effectLst/>
                          <a:latin typeface="宋体" pitchFamily="2" charset="-122"/>
                          <a:ea typeface="宋体" pitchFamily="2" charset="-122"/>
                          <a:cs typeface="Times New Roman"/>
                        </a:rPr>
                        <a:t>一些基本的自救自护方法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3" name="组合 2"/>
          <p:cNvGrpSpPr/>
          <p:nvPr/>
        </p:nvGrpSpPr>
        <p:grpSpPr>
          <a:xfrm>
            <a:off x="8071557" y="824822"/>
            <a:ext cx="1746910" cy="457900"/>
            <a:chOff x="8480182" y="1575737"/>
            <a:chExt cx="1678579" cy="520692"/>
          </a:xfrm>
        </p:grpSpPr>
        <p:sp>
          <p:nvSpPr>
            <p:cNvPr id="4" name="圆角矩形 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15504705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 xmlns:p14="http://schemas.microsoft.com/office/powerpoint/2010/main" val="4079140208"/>
              </p:ext>
            </p:extLst>
          </p:nvPr>
        </p:nvGraphicFramePr>
        <p:xfrm>
          <a:off x="530577" y="1632040"/>
          <a:ext cx="11142133" cy="4272048"/>
        </p:xfrm>
        <a:graphic>
          <a:graphicData uri="http://schemas.openxmlformats.org/drawingml/2006/table">
            <a:tbl>
              <a:tblPr firstRow="1" firstCol="1" bandRow="1"/>
              <a:tblGrid>
                <a:gridCol w="1580445"/>
                <a:gridCol w="1185334"/>
                <a:gridCol w="2472266"/>
                <a:gridCol w="1998134"/>
                <a:gridCol w="1998133"/>
                <a:gridCol w="1907821"/>
              </a:tblGrid>
              <a:tr h="712008">
                <a:tc>
                  <a:txBody>
                    <a:bodyPr/>
                    <a:lstStyle/>
                    <a:p>
                      <a:pPr algn="ctr">
                        <a:lnSpc>
                          <a:spcPct val="150000"/>
                        </a:lnSpc>
                        <a:spcAft>
                          <a:spcPts val="0"/>
                        </a:spcAft>
                      </a:pPr>
                      <a:r>
                        <a:rPr lang="zh-CN" sz="2800" b="0" dirty="0">
                          <a:solidFill>
                            <a:srgbClr val="000000"/>
                          </a:solidFill>
                          <a:effectLst/>
                          <a:latin typeface="黑体" pitchFamily="49" charset="-122"/>
                          <a:ea typeface="黑体" pitchFamily="49" charset="-122"/>
                          <a:cs typeface="Times New Roman"/>
                        </a:rPr>
                        <a:t>知识点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b="0" dirty="0">
                          <a:solidFill>
                            <a:srgbClr val="000000"/>
                          </a:solidFill>
                          <a:effectLst/>
                          <a:latin typeface="黑体" pitchFamily="49" charset="-122"/>
                          <a:ea typeface="黑体" pitchFamily="49" charset="-122"/>
                          <a:cs typeface="Times New Roman"/>
                        </a:rPr>
                        <a:t>年份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b="0" dirty="0">
                          <a:solidFill>
                            <a:srgbClr val="000000"/>
                          </a:solidFill>
                          <a:effectLst/>
                          <a:latin typeface="黑体" pitchFamily="49" charset="-122"/>
                          <a:ea typeface="黑体" pitchFamily="49" charset="-122"/>
                          <a:cs typeface="Times New Roman"/>
                        </a:rPr>
                        <a:t>题号、分值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b="0">
                          <a:solidFill>
                            <a:srgbClr val="000000"/>
                          </a:solidFill>
                          <a:effectLst/>
                          <a:latin typeface="黑体" pitchFamily="49" charset="-122"/>
                          <a:ea typeface="黑体" pitchFamily="49" charset="-122"/>
                          <a:cs typeface="Times New Roman"/>
                        </a:rPr>
                        <a:t>考查点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b="0" dirty="0">
                          <a:solidFill>
                            <a:srgbClr val="000000"/>
                          </a:solidFill>
                          <a:effectLst/>
                          <a:latin typeface="黑体" pitchFamily="49" charset="-122"/>
                          <a:ea typeface="黑体" pitchFamily="49" charset="-122"/>
                          <a:cs typeface="Times New Roman"/>
                        </a:rPr>
                        <a:t>题型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b="0" dirty="0">
                          <a:solidFill>
                            <a:srgbClr val="000000"/>
                          </a:solidFill>
                          <a:effectLst/>
                          <a:latin typeface="黑体" pitchFamily="49" charset="-122"/>
                          <a:ea typeface="黑体" pitchFamily="49" charset="-122"/>
                          <a:cs typeface="Times New Roman"/>
                        </a:rPr>
                        <a:t>设问类型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2008">
                <a:tc rowSpan="2">
                  <a:txBody>
                    <a:bodyPr/>
                    <a:lstStyle/>
                    <a:p>
                      <a:pPr algn="ctr">
                        <a:lnSpc>
                          <a:spcPct val="150000"/>
                        </a:lnSpc>
                        <a:spcAft>
                          <a:spcPts val="0"/>
                        </a:spcAft>
                      </a:pPr>
                      <a:r>
                        <a:rPr lang="zh-CN" sz="2800" dirty="0">
                          <a:solidFill>
                            <a:srgbClr val="FF00FF"/>
                          </a:solidFill>
                          <a:effectLst/>
                          <a:latin typeface="黑体" pitchFamily="49" charset="-122"/>
                          <a:ea typeface="黑体" pitchFamily="49" charset="-122"/>
                          <a:cs typeface="Times New Roman"/>
                        </a:rPr>
                        <a:t>珍视生命</a:t>
                      </a:r>
                      <a:endParaRPr lang="zh-CN" sz="28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dirty="0">
                          <a:solidFill>
                            <a:srgbClr val="000000"/>
                          </a:solidFill>
                          <a:effectLst/>
                          <a:latin typeface="宋体" pitchFamily="2" charset="-122"/>
                          <a:ea typeface="宋体" pitchFamily="2" charset="-122"/>
                          <a:cs typeface="Times New Roman"/>
                        </a:rPr>
                        <a:t>2020</a:t>
                      </a:r>
                      <a:endParaRPr lang="zh-CN" sz="28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dirty="0" smtClean="0">
                          <a:solidFill>
                            <a:srgbClr val="000000"/>
                          </a:solidFill>
                          <a:effectLst/>
                          <a:latin typeface="宋体" pitchFamily="2" charset="-122"/>
                          <a:ea typeface="宋体" pitchFamily="2" charset="-122"/>
                          <a:cs typeface="Times New Roman"/>
                        </a:rPr>
                        <a:t>4，2</a:t>
                      </a:r>
                      <a:r>
                        <a:rPr lang="zh-CN" sz="28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dirty="0">
                          <a:solidFill>
                            <a:srgbClr val="000000"/>
                          </a:solidFill>
                          <a:effectLst/>
                          <a:latin typeface="宋体" pitchFamily="2" charset="-122"/>
                          <a:ea typeface="宋体" pitchFamily="2" charset="-122"/>
                          <a:cs typeface="Times New Roman"/>
                        </a:rPr>
                        <a:t>生命至上</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dirty="0">
                          <a:solidFill>
                            <a:srgbClr val="000000"/>
                          </a:solidFill>
                          <a:effectLst/>
                          <a:latin typeface="宋体" pitchFamily="2" charset="-122"/>
                          <a:ea typeface="宋体" pitchFamily="2" charset="-122"/>
                          <a:cs typeface="Times New Roman"/>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dirty="0">
                          <a:solidFill>
                            <a:srgbClr val="000000"/>
                          </a:solidFill>
                          <a:effectLst/>
                          <a:latin typeface="宋体" pitchFamily="2" charset="-122"/>
                          <a:ea typeface="宋体" pitchFamily="2" charset="-122"/>
                          <a:cs typeface="Times New Roman"/>
                        </a:rPr>
                        <a:t>知识类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2008">
                <a:tc vMerge="1">
                  <a:txBody>
                    <a:bodyPr/>
                    <a:lstStyle/>
                    <a:p>
                      <a:endParaRPr lang="zh-CN" altLang="en-US"/>
                    </a:p>
                  </a:txBody>
                  <a:tcPr/>
                </a:tc>
                <a:tc>
                  <a:txBody>
                    <a:bodyPr/>
                    <a:lstStyle/>
                    <a:p>
                      <a:pPr algn="ctr">
                        <a:lnSpc>
                          <a:spcPct val="150000"/>
                        </a:lnSpc>
                        <a:spcAft>
                          <a:spcPts val="0"/>
                        </a:spcAft>
                      </a:pPr>
                      <a:r>
                        <a:rPr lang="en-US" sz="2800">
                          <a:solidFill>
                            <a:srgbClr val="000000"/>
                          </a:solidFill>
                          <a:effectLst/>
                          <a:latin typeface="宋体" pitchFamily="2" charset="-122"/>
                          <a:ea typeface="宋体" pitchFamily="2" charset="-122"/>
                          <a:cs typeface="Times New Roman"/>
                        </a:rPr>
                        <a:t>2018</a:t>
                      </a:r>
                      <a:endParaRPr lang="zh-CN" sz="28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dirty="0" smtClean="0">
                          <a:solidFill>
                            <a:srgbClr val="000000"/>
                          </a:solidFill>
                          <a:effectLst/>
                          <a:latin typeface="宋体" pitchFamily="2" charset="-122"/>
                          <a:ea typeface="宋体" pitchFamily="2" charset="-122"/>
                          <a:cs typeface="Times New Roman"/>
                        </a:rPr>
                        <a:t>24（2），4</a:t>
                      </a:r>
                      <a:r>
                        <a:rPr lang="zh-CN" sz="28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dirty="0">
                          <a:solidFill>
                            <a:srgbClr val="000000"/>
                          </a:solidFill>
                          <a:effectLst/>
                          <a:latin typeface="宋体" pitchFamily="2" charset="-122"/>
                          <a:ea typeface="宋体" pitchFamily="2" charset="-122"/>
                          <a:cs typeface="Times New Roman"/>
                        </a:rPr>
                        <a:t>珍爱生命</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a:solidFill>
                            <a:srgbClr val="000000"/>
                          </a:solidFill>
                          <a:effectLst/>
                          <a:latin typeface="宋体" pitchFamily="2" charset="-122"/>
                          <a:ea typeface="宋体" pitchFamily="2" charset="-122"/>
                          <a:cs typeface="Times New Roman"/>
                        </a:rPr>
                        <a:t>简答题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a:solidFill>
                            <a:srgbClr val="000000"/>
                          </a:solidFill>
                          <a:effectLst/>
                          <a:latin typeface="宋体" pitchFamily="2" charset="-122"/>
                          <a:ea typeface="宋体" pitchFamily="2" charset="-122"/>
                          <a:cs typeface="Times New Roman"/>
                        </a:rPr>
                        <a:t>做法类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2008">
                <a:tc rowSpan="3">
                  <a:txBody>
                    <a:bodyPr/>
                    <a:lstStyle/>
                    <a:p>
                      <a:pPr algn="ctr">
                        <a:lnSpc>
                          <a:spcPct val="150000"/>
                        </a:lnSpc>
                        <a:spcAft>
                          <a:spcPts val="0"/>
                        </a:spcAft>
                      </a:pPr>
                      <a:r>
                        <a:rPr lang="zh-CN" sz="2800" dirty="0">
                          <a:solidFill>
                            <a:srgbClr val="FF00FF"/>
                          </a:solidFill>
                          <a:effectLst/>
                          <a:latin typeface="黑体" pitchFamily="49" charset="-122"/>
                          <a:ea typeface="黑体" pitchFamily="49" charset="-122"/>
                          <a:cs typeface="Times New Roman"/>
                        </a:rPr>
                        <a:t>生命价值</a:t>
                      </a:r>
                      <a:endParaRPr lang="zh-CN" sz="28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dirty="0">
                          <a:solidFill>
                            <a:srgbClr val="000000"/>
                          </a:solidFill>
                          <a:effectLst/>
                          <a:latin typeface="宋体" pitchFamily="2" charset="-122"/>
                          <a:ea typeface="宋体" pitchFamily="2" charset="-122"/>
                          <a:cs typeface="Times New Roman"/>
                        </a:rPr>
                        <a:t>2019</a:t>
                      </a:r>
                      <a:endParaRPr lang="zh-CN" sz="28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dirty="0" smtClean="0">
                          <a:solidFill>
                            <a:srgbClr val="000000"/>
                          </a:solidFill>
                          <a:effectLst/>
                          <a:latin typeface="宋体" pitchFamily="2" charset="-122"/>
                          <a:ea typeface="宋体" pitchFamily="2" charset="-122"/>
                          <a:cs typeface="Times New Roman"/>
                        </a:rPr>
                        <a:t>28（3），6</a:t>
                      </a:r>
                      <a:r>
                        <a:rPr lang="zh-CN" sz="28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a:solidFill>
                            <a:srgbClr val="000000"/>
                          </a:solidFill>
                          <a:effectLst/>
                          <a:latin typeface="宋体" pitchFamily="2" charset="-122"/>
                          <a:ea typeface="宋体" pitchFamily="2" charset="-122"/>
                          <a:cs typeface="Times New Roman"/>
                        </a:rPr>
                        <a:t>生命的意义</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dirty="0">
                          <a:solidFill>
                            <a:srgbClr val="000000"/>
                          </a:solidFill>
                          <a:effectLst/>
                          <a:latin typeface="宋体" pitchFamily="2" charset="-122"/>
                          <a:ea typeface="宋体" pitchFamily="2" charset="-122"/>
                          <a:cs typeface="Times New Roman"/>
                        </a:rPr>
                        <a:t>综合题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a:solidFill>
                            <a:srgbClr val="000000"/>
                          </a:solidFill>
                          <a:effectLst/>
                          <a:latin typeface="宋体" pitchFamily="2" charset="-122"/>
                          <a:ea typeface="宋体" pitchFamily="2" charset="-122"/>
                          <a:cs typeface="Times New Roman"/>
                        </a:rPr>
                        <a:t>原因类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2008">
                <a:tc vMerge="1">
                  <a:txBody>
                    <a:bodyPr/>
                    <a:lstStyle/>
                    <a:p>
                      <a:endParaRPr lang="zh-CN" altLang="en-US"/>
                    </a:p>
                  </a:txBody>
                  <a:tcPr/>
                </a:tc>
                <a:tc>
                  <a:txBody>
                    <a:bodyPr/>
                    <a:lstStyle/>
                    <a:p>
                      <a:pPr algn="ctr">
                        <a:lnSpc>
                          <a:spcPct val="150000"/>
                        </a:lnSpc>
                        <a:spcAft>
                          <a:spcPts val="0"/>
                        </a:spcAft>
                      </a:pPr>
                      <a:r>
                        <a:rPr lang="en-US" sz="2800">
                          <a:solidFill>
                            <a:srgbClr val="000000"/>
                          </a:solidFill>
                          <a:effectLst/>
                          <a:latin typeface="宋体" pitchFamily="2" charset="-122"/>
                          <a:ea typeface="宋体" pitchFamily="2" charset="-122"/>
                          <a:cs typeface="Times New Roman"/>
                        </a:rPr>
                        <a:t>2017</a:t>
                      </a:r>
                      <a:endParaRPr lang="zh-CN" sz="280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dirty="0" smtClean="0">
                          <a:solidFill>
                            <a:srgbClr val="000000"/>
                          </a:solidFill>
                          <a:effectLst/>
                          <a:latin typeface="宋体" pitchFamily="2" charset="-122"/>
                          <a:ea typeface="宋体" pitchFamily="2" charset="-122"/>
                          <a:cs typeface="Times New Roman"/>
                        </a:rPr>
                        <a:t>25（3），2</a:t>
                      </a:r>
                      <a:r>
                        <a:rPr lang="zh-CN" sz="28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dirty="0">
                          <a:solidFill>
                            <a:srgbClr val="000000"/>
                          </a:solidFill>
                          <a:effectLst/>
                          <a:latin typeface="宋体" pitchFamily="2" charset="-122"/>
                          <a:ea typeface="宋体" pitchFamily="2" charset="-122"/>
                          <a:cs typeface="Times New Roman"/>
                        </a:rPr>
                        <a:t>人生价值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dirty="0">
                          <a:solidFill>
                            <a:srgbClr val="000000"/>
                          </a:solidFill>
                          <a:effectLst/>
                          <a:latin typeface="宋体" pitchFamily="2" charset="-122"/>
                          <a:ea typeface="宋体" pitchFamily="2" charset="-122"/>
                          <a:cs typeface="Times New Roman"/>
                        </a:rPr>
                        <a:t>分析说明题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a:solidFill>
                            <a:srgbClr val="000000"/>
                          </a:solidFill>
                          <a:effectLst/>
                          <a:latin typeface="宋体" pitchFamily="2" charset="-122"/>
                          <a:ea typeface="宋体" pitchFamily="2" charset="-122"/>
                          <a:cs typeface="Times New Roman"/>
                        </a:rPr>
                        <a:t>启示类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2008">
                <a:tc vMerge="1">
                  <a:txBody>
                    <a:bodyPr/>
                    <a:lstStyle/>
                    <a:p>
                      <a:endParaRPr lang="zh-CN" altLang="en-US"/>
                    </a:p>
                  </a:txBody>
                  <a:tcPr/>
                </a:tc>
                <a:tc>
                  <a:txBody>
                    <a:bodyPr/>
                    <a:lstStyle/>
                    <a:p>
                      <a:pPr algn="ctr">
                        <a:lnSpc>
                          <a:spcPct val="150000"/>
                        </a:lnSpc>
                        <a:spcAft>
                          <a:spcPts val="0"/>
                        </a:spcAft>
                      </a:pPr>
                      <a:r>
                        <a:rPr lang="en-US" sz="2800" dirty="0">
                          <a:solidFill>
                            <a:srgbClr val="000000"/>
                          </a:solidFill>
                          <a:effectLst/>
                          <a:latin typeface="宋体" pitchFamily="2" charset="-122"/>
                          <a:ea typeface="宋体" pitchFamily="2" charset="-122"/>
                          <a:cs typeface="Times New Roman"/>
                        </a:rPr>
                        <a:t>2016</a:t>
                      </a:r>
                      <a:endParaRPr lang="zh-CN" sz="28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dirty="0" smtClean="0">
                          <a:solidFill>
                            <a:srgbClr val="000000"/>
                          </a:solidFill>
                          <a:effectLst/>
                          <a:latin typeface="宋体" pitchFamily="2" charset="-122"/>
                          <a:ea typeface="宋体" pitchFamily="2" charset="-122"/>
                          <a:cs typeface="Times New Roman"/>
                        </a:rPr>
                        <a:t>30（3），2</a:t>
                      </a:r>
                      <a:r>
                        <a:rPr lang="zh-CN" sz="2800" dirty="0">
                          <a:solidFill>
                            <a:srgbClr val="000000"/>
                          </a:solidFill>
                          <a:effectLst/>
                          <a:latin typeface="宋体" pitchFamily="2" charset="-122"/>
                          <a:ea typeface="宋体" pitchFamily="2" charset="-122"/>
                          <a:cs typeface="Times New Roman"/>
                        </a:rPr>
                        <a:t>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a:solidFill>
                            <a:srgbClr val="000000"/>
                          </a:solidFill>
                          <a:effectLst/>
                          <a:latin typeface="宋体" pitchFamily="2" charset="-122"/>
                          <a:ea typeface="宋体" pitchFamily="2" charset="-122"/>
                          <a:cs typeface="Times New Roman"/>
                        </a:rPr>
                        <a:t>生命价值</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dirty="0">
                          <a:solidFill>
                            <a:srgbClr val="000000"/>
                          </a:solidFill>
                          <a:effectLst/>
                          <a:latin typeface="宋体" pitchFamily="2" charset="-122"/>
                          <a:ea typeface="宋体" pitchFamily="2" charset="-122"/>
                          <a:cs typeface="Times New Roman"/>
                        </a:rPr>
                        <a:t>综合论述题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dirty="0">
                          <a:solidFill>
                            <a:srgbClr val="000000"/>
                          </a:solidFill>
                          <a:effectLst/>
                          <a:latin typeface="宋体" pitchFamily="2" charset="-122"/>
                          <a:ea typeface="宋体" pitchFamily="2" charset="-122"/>
                          <a:cs typeface="Times New Roman"/>
                        </a:rPr>
                        <a:t>归纳概括类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 xmlns:p14="http://schemas.microsoft.com/office/powerpoint/2010/main" val="3425655247"/>
              </p:ext>
            </p:extLst>
          </p:nvPr>
        </p:nvGraphicFramePr>
        <p:xfrm>
          <a:off x="812801" y="1486686"/>
          <a:ext cx="10803466" cy="4990684"/>
        </p:xfrm>
        <a:graphic>
          <a:graphicData uri="http://schemas.openxmlformats.org/drawingml/2006/table">
            <a:tbl>
              <a:tblPr firstRow="1" firstCol="1" bandRow="1"/>
              <a:tblGrid>
                <a:gridCol w="1682044"/>
                <a:gridCol w="1411111"/>
                <a:gridCol w="7710311"/>
              </a:tblGrid>
              <a:tr h="601564">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10950">
                <a:tc>
                  <a:txBody>
                    <a:bodyPr/>
                    <a:lstStyle/>
                    <a:p>
                      <a:pPr>
                        <a:lnSpc>
                          <a:spcPct val="150000"/>
                        </a:lnSpc>
                        <a:spcAft>
                          <a:spcPts val="0"/>
                        </a:spcAft>
                      </a:pPr>
                      <a:r>
                        <a:rPr lang="zh-CN" sz="2400" dirty="0">
                          <a:solidFill>
                            <a:srgbClr val="FF00FF"/>
                          </a:solidFill>
                          <a:effectLst/>
                          <a:latin typeface="宋体" pitchFamily="2" charset="-122"/>
                          <a:ea typeface="宋体" pitchFamily="2" charset="-122"/>
                          <a:cs typeface="Times New Roman"/>
                        </a:rPr>
                        <a:t>●</a:t>
                      </a:r>
                      <a:r>
                        <a:rPr lang="zh-CN" sz="2400" dirty="0">
                          <a:solidFill>
                            <a:srgbClr val="FF00FF"/>
                          </a:solidFill>
                          <a:effectLst/>
                          <a:latin typeface="黑体" pitchFamily="49" charset="-122"/>
                          <a:ea typeface="黑体" pitchFamily="49" charset="-122"/>
                          <a:cs typeface="Times New Roman"/>
                        </a:rPr>
                        <a:t>生命是可贵</a:t>
                      </a:r>
                      <a:r>
                        <a:rPr lang="zh-CN" sz="2400" dirty="0" smtClean="0">
                          <a:solidFill>
                            <a:srgbClr val="FF00FF"/>
                          </a:solidFill>
                          <a:effectLst/>
                          <a:latin typeface="黑体" pitchFamily="49" charset="-122"/>
                          <a:ea typeface="黑体" pitchFamily="49" charset="-122"/>
                          <a:cs typeface="Times New Roman"/>
                        </a:rPr>
                        <a:t>的</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珍爱</a:t>
                      </a:r>
                      <a:r>
                        <a:rPr lang="zh-CN" sz="2400" dirty="0">
                          <a:solidFill>
                            <a:srgbClr val="FF00FF"/>
                          </a:solidFill>
                          <a:effectLst/>
                          <a:latin typeface="黑体" pitchFamily="49" charset="-122"/>
                          <a:ea typeface="黑体" pitchFamily="49" charset="-122"/>
                          <a:cs typeface="Times New Roman"/>
                        </a:rPr>
                        <a:t>自己和他人的生命</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b="0" dirty="0">
                          <a:solidFill>
                            <a:srgbClr val="000000"/>
                          </a:solidFill>
                          <a:effectLst/>
                          <a:latin typeface="宋体" pitchFamily="2" charset="-122"/>
                          <a:ea typeface="宋体" pitchFamily="2" charset="-122"/>
                          <a:cs typeface="Times New Roman"/>
                        </a:rPr>
                        <a:t>怎样认识养护精神</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（1）</a:t>
                      </a:r>
                      <a:r>
                        <a:rPr lang="zh-CN" sz="2400" b="0" dirty="0" smtClean="0">
                          <a:solidFill>
                            <a:srgbClr val="000000"/>
                          </a:solidFill>
                          <a:effectLst/>
                          <a:latin typeface="宋体" pitchFamily="2" charset="-122"/>
                          <a:ea typeface="宋体" pitchFamily="2" charset="-122"/>
                          <a:cs typeface="Times New Roman"/>
                        </a:rPr>
                        <a:t>原因</a:t>
                      </a:r>
                      <a:r>
                        <a:rPr lang="en-US" sz="2400" b="0" dirty="0" smtClean="0">
                          <a:solidFill>
                            <a:srgbClr val="000000"/>
                          </a:solidFill>
                          <a:effectLst/>
                          <a:latin typeface="宋体" pitchFamily="2" charset="-122"/>
                          <a:ea typeface="宋体" pitchFamily="2" charset="-122"/>
                          <a:cs typeface="Times New Roman"/>
                        </a:rPr>
                        <a:t>：①</a:t>
                      </a:r>
                      <a:r>
                        <a:rPr lang="zh-CN" sz="2400" b="0" dirty="0">
                          <a:solidFill>
                            <a:srgbClr val="000000"/>
                          </a:solidFill>
                          <a:effectLst/>
                          <a:latin typeface="宋体" pitchFamily="2" charset="-122"/>
                          <a:ea typeface="宋体" pitchFamily="2" charset="-122"/>
                          <a:cs typeface="Times New Roman"/>
                        </a:rPr>
                        <a:t>我们每个人</a:t>
                      </a:r>
                      <a:r>
                        <a:rPr lang="zh-CN" sz="2400" b="0" dirty="0" smtClean="0">
                          <a:solidFill>
                            <a:srgbClr val="000000"/>
                          </a:solidFill>
                          <a:effectLst/>
                          <a:latin typeface="宋体" pitchFamily="2" charset="-122"/>
                          <a:ea typeface="宋体" pitchFamily="2" charset="-122"/>
                          <a:cs typeface="Times New Roman"/>
                        </a:rPr>
                        <a:t>活着</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除了</a:t>
                      </a:r>
                      <a:r>
                        <a:rPr lang="zh-CN" sz="2400" b="0" dirty="0">
                          <a:solidFill>
                            <a:srgbClr val="000000"/>
                          </a:solidFill>
                          <a:effectLst/>
                          <a:latin typeface="宋体" pitchFamily="2" charset="-122"/>
                          <a:ea typeface="宋体" pitchFamily="2" charset="-122"/>
                          <a:cs typeface="Times New Roman"/>
                        </a:rPr>
                        <a:t>要关注生理需要和身体</a:t>
                      </a:r>
                      <a:r>
                        <a:rPr lang="zh-CN" sz="2400" b="0" dirty="0" smtClean="0">
                          <a:solidFill>
                            <a:srgbClr val="000000"/>
                          </a:solidFill>
                          <a:effectLst/>
                          <a:latin typeface="宋体" pitchFamily="2" charset="-122"/>
                          <a:ea typeface="宋体" pitchFamily="2" charset="-122"/>
                          <a:cs typeface="Times New Roman"/>
                        </a:rPr>
                        <a:t>健康</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还要</a:t>
                      </a:r>
                      <a:r>
                        <a:rPr lang="zh-CN" sz="2400" b="0" dirty="0">
                          <a:solidFill>
                            <a:srgbClr val="000000"/>
                          </a:solidFill>
                          <a:effectLst/>
                          <a:latin typeface="宋体" pitchFamily="2" charset="-122"/>
                          <a:ea typeface="宋体" pitchFamily="2" charset="-122"/>
                          <a:cs typeface="Times New Roman"/>
                        </a:rPr>
                        <a:t>过</a:t>
                      </a:r>
                      <a:r>
                        <a:rPr lang="zh-CN" sz="2400" b="0" dirty="0" smtClean="0">
                          <a:solidFill>
                            <a:srgbClr val="000000"/>
                          </a:solidFill>
                          <a:effectLst/>
                          <a:latin typeface="宋体" pitchFamily="2" charset="-122"/>
                          <a:ea typeface="宋体" pitchFamily="2" charset="-122"/>
                          <a:cs typeface="Times New Roman"/>
                        </a:rPr>
                        <a:t>精神生活</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满足</a:t>
                      </a:r>
                      <a:r>
                        <a:rPr lang="zh-CN" sz="2400" b="0" dirty="0">
                          <a:solidFill>
                            <a:srgbClr val="000000"/>
                          </a:solidFill>
                          <a:effectLst/>
                          <a:latin typeface="宋体" pitchFamily="2" charset="-122"/>
                          <a:ea typeface="宋体" pitchFamily="2" charset="-122"/>
                          <a:cs typeface="Times New Roman"/>
                        </a:rPr>
                        <a:t>精神需求。</a:t>
                      </a:r>
                      <a:r>
                        <a:rPr lang="en-US" sz="2400" b="0" dirty="0">
                          <a:solidFill>
                            <a:srgbClr val="000000"/>
                          </a:solidFill>
                          <a:effectLst/>
                          <a:latin typeface="宋体" pitchFamily="2" charset="-122"/>
                          <a:ea typeface="宋体" pitchFamily="2" charset="-122"/>
                          <a:cs typeface="Times New Roman"/>
                        </a:rPr>
                        <a:t>②</a:t>
                      </a:r>
                      <a:r>
                        <a:rPr lang="zh-CN" sz="2400" b="0" dirty="0">
                          <a:solidFill>
                            <a:srgbClr val="000000"/>
                          </a:solidFill>
                          <a:effectLst/>
                          <a:latin typeface="宋体" pitchFamily="2" charset="-122"/>
                          <a:ea typeface="宋体" pitchFamily="2" charset="-122"/>
                          <a:cs typeface="Times New Roman"/>
                        </a:rPr>
                        <a:t>精神风貌反映着我们的生命</a:t>
                      </a:r>
                      <a:r>
                        <a:rPr lang="zh-CN" sz="2400" b="0" dirty="0" smtClean="0">
                          <a:solidFill>
                            <a:srgbClr val="000000"/>
                          </a:solidFill>
                          <a:effectLst/>
                          <a:latin typeface="宋体" pitchFamily="2" charset="-122"/>
                          <a:ea typeface="宋体" pitchFamily="2" charset="-122"/>
                          <a:cs typeface="Times New Roman"/>
                        </a:rPr>
                        <a:t>状态</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守护</a:t>
                      </a:r>
                      <a:r>
                        <a:rPr lang="zh-CN" sz="2400" b="0" dirty="0">
                          <a:solidFill>
                            <a:srgbClr val="000000"/>
                          </a:solidFill>
                          <a:effectLst/>
                          <a:latin typeface="宋体" pitchFamily="2" charset="-122"/>
                          <a:ea typeface="宋体" pitchFamily="2" charset="-122"/>
                          <a:cs typeface="Times New Roman"/>
                        </a:rPr>
                        <a:t>生命需要关注并养护我们的精神</a:t>
                      </a:r>
                    </a:p>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（2）</a:t>
                      </a:r>
                      <a:r>
                        <a:rPr lang="zh-CN" sz="2400" b="0" dirty="0" smtClean="0">
                          <a:solidFill>
                            <a:srgbClr val="000000"/>
                          </a:solidFill>
                          <a:effectLst/>
                          <a:latin typeface="宋体" pitchFamily="2" charset="-122"/>
                          <a:ea typeface="宋体" pitchFamily="2" charset="-122"/>
                          <a:cs typeface="Times New Roman"/>
                        </a:rPr>
                        <a:t>做法</a:t>
                      </a:r>
                      <a:r>
                        <a:rPr lang="en-US" sz="2400" b="0" dirty="0" smtClean="0">
                          <a:solidFill>
                            <a:srgbClr val="000000"/>
                          </a:solidFill>
                          <a:effectLst/>
                          <a:latin typeface="宋体" pitchFamily="2" charset="-122"/>
                          <a:ea typeface="宋体" pitchFamily="2" charset="-122"/>
                          <a:cs typeface="Times New Roman"/>
                        </a:rPr>
                        <a:t>：①</a:t>
                      </a:r>
                      <a:r>
                        <a:rPr lang="zh-CN" sz="2400" b="0" dirty="0">
                          <a:solidFill>
                            <a:srgbClr val="000000"/>
                          </a:solidFill>
                          <a:effectLst/>
                          <a:latin typeface="宋体" pitchFamily="2" charset="-122"/>
                          <a:ea typeface="宋体" pitchFamily="2" charset="-122"/>
                          <a:cs typeface="Times New Roman"/>
                        </a:rPr>
                        <a:t>精神</a:t>
                      </a:r>
                      <a:r>
                        <a:rPr lang="zh-CN" sz="2400" b="0" dirty="0" smtClean="0">
                          <a:solidFill>
                            <a:srgbClr val="000000"/>
                          </a:solidFill>
                          <a:effectLst/>
                          <a:latin typeface="宋体" pitchFamily="2" charset="-122"/>
                          <a:ea typeface="宋体" pitchFamily="2" charset="-122"/>
                          <a:cs typeface="Times New Roman"/>
                        </a:rPr>
                        <a:t>发育</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需要</a:t>
                      </a:r>
                      <a:r>
                        <a:rPr lang="zh-CN" sz="2400" b="0" dirty="0">
                          <a:solidFill>
                            <a:srgbClr val="000000"/>
                          </a:solidFill>
                          <a:effectLst/>
                          <a:latin typeface="宋体" pitchFamily="2" charset="-122"/>
                          <a:ea typeface="宋体" pitchFamily="2" charset="-122"/>
                          <a:cs typeface="Times New Roman"/>
                        </a:rPr>
                        <a:t>物质的</a:t>
                      </a:r>
                      <a:r>
                        <a:rPr lang="zh-CN" sz="2400" b="0" dirty="0" smtClean="0">
                          <a:solidFill>
                            <a:srgbClr val="000000"/>
                          </a:solidFill>
                          <a:effectLst/>
                          <a:latin typeface="宋体" pitchFamily="2" charset="-122"/>
                          <a:ea typeface="宋体" pitchFamily="2" charset="-122"/>
                          <a:cs typeface="Times New Roman"/>
                        </a:rPr>
                        <a:t>支持</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但</a:t>
                      </a:r>
                      <a:r>
                        <a:rPr lang="zh-CN" sz="2400" b="0" dirty="0">
                          <a:solidFill>
                            <a:srgbClr val="000000"/>
                          </a:solidFill>
                          <a:effectLst/>
                          <a:latin typeface="宋体" pitchFamily="2" charset="-122"/>
                          <a:ea typeface="宋体" pitchFamily="2" charset="-122"/>
                          <a:cs typeface="Times New Roman"/>
                        </a:rPr>
                        <a:t>不完全受物质生活条件和外部环境的制约。</a:t>
                      </a:r>
                      <a:r>
                        <a:rPr lang="en-US" sz="2400" b="0" dirty="0">
                          <a:solidFill>
                            <a:srgbClr val="000000"/>
                          </a:solidFill>
                          <a:effectLst/>
                          <a:latin typeface="宋体" pitchFamily="2" charset="-122"/>
                          <a:ea typeface="宋体" pitchFamily="2" charset="-122"/>
                          <a:cs typeface="Times New Roman"/>
                        </a:rPr>
                        <a:t>②</a:t>
                      </a:r>
                      <a:r>
                        <a:rPr lang="zh-CN" sz="2400" b="0" dirty="0">
                          <a:solidFill>
                            <a:srgbClr val="000000"/>
                          </a:solidFill>
                          <a:effectLst/>
                          <a:latin typeface="宋体" pitchFamily="2" charset="-122"/>
                          <a:ea typeface="宋体" pitchFamily="2" charset="-122"/>
                          <a:cs typeface="Times New Roman"/>
                        </a:rPr>
                        <a:t>守护精神</a:t>
                      </a:r>
                      <a:r>
                        <a:rPr lang="zh-CN" sz="2400" b="0" dirty="0" smtClean="0">
                          <a:solidFill>
                            <a:srgbClr val="000000"/>
                          </a:solidFill>
                          <a:effectLst/>
                          <a:latin typeface="宋体" pitchFamily="2" charset="-122"/>
                          <a:ea typeface="宋体" pitchFamily="2" charset="-122"/>
                          <a:cs typeface="Times New Roman"/>
                        </a:rPr>
                        <a:t>家园</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传承</a:t>
                      </a:r>
                      <a:r>
                        <a:rPr lang="zh-CN" sz="2400" b="0" dirty="0">
                          <a:solidFill>
                            <a:srgbClr val="000000"/>
                          </a:solidFill>
                          <a:effectLst/>
                          <a:latin typeface="宋体" pitchFamily="2" charset="-122"/>
                          <a:ea typeface="宋体" pitchFamily="2" charset="-122"/>
                          <a:cs typeface="Times New Roman"/>
                        </a:rPr>
                        <a:t>民族文化。养护精神离不开优秀传统文化的</a:t>
                      </a:r>
                      <a:r>
                        <a:rPr lang="zh-CN" sz="2400" b="0" dirty="0" smtClean="0">
                          <a:solidFill>
                            <a:srgbClr val="000000"/>
                          </a:solidFill>
                          <a:effectLst/>
                          <a:latin typeface="宋体" pitchFamily="2" charset="-122"/>
                          <a:ea typeface="宋体" pitchFamily="2" charset="-122"/>
                          <a:cs typeface="Times New Roman"/>
                        </a:rPr>
                        <a:t>滋养</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也</a:t>
                      </a:r>
                      <a:r>
                        <a:rPr lang="zh-CN" sz="2400" b="0" dirty="0">
                          <a:solidFill>
                            <a:srgbClr val="000000"/>
                          </a:solidFill>
                          <a:effectLst/>
                          <a:latin typeface="宋体" pitchFamily="2" charset="-122"/>
                          <a:ea typeface="宋体" pitchFamily="2" charset="-122"/>
                          <a:cs typeface="Times New Roman"/>
                        </a:rPr>
                        <a:t>需要在个人精神世界的充盈中发扬民族精神</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3" name="组合 2"/>
          <p:cNvGrpSpPr/>
          <p:nvPr/>
        </p:nvGrpSpPr>
        <p:grpSpPr>
          <a:xfrm>
            <a:off x="8071557" y="824822"/>
            <a:ext cx="1746910" cy="457900"/>
            <a:chOff x="8480182" y="1575737"/>
            <a:chExt cx="1678579" cy="520692"/>
          </a:xfrm>
        </p:grpSpPr>
        <p:sp>
          <p:nvSpPr>
            <p:cNvPr id="4" name="圆角矩形 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158153349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 xmlns:p14="http://schemas.microsoft.com/office/powerpoint/2010/main" val="334686502"/>
              </p:ext>
            </p:extLst>
          </p:nvPr>
        </p:nvGraphicFramePr>
        <p:xfrm>
          <a:off x="800466" y="1441530"/>
          <a:ext cx="10759356" cy="4963727"/>
        </p:xfrm>
        <a:graphic>
          <a:graphicData uri="http://schemas.openxmlformats.org/drawingml/2006/table">
            <a:tbl>
              <a:tblPr firstRow="1" firstCol="1" bandRow="1"/>
              <a:tblGrid>
                <a:gridCol w="1367001"/>
                <a:gridCol w="1749778"/>
                <a:gridCol w="7642577"/>
              </a:tblGrid>
              <a:tr h="556603">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72828">
                <a:tc rowSpan="2">
                  <a:txBody>
                    <a:bodyPr/>
                    <a:lstStyle/>
                    <a:p>
                      <a:pPr>
                        <a:lnSpc>
                          <a:spcPct val="150000"/>
                        </a:lnSpc>
                        <a:spcAft>
                          <a:spcPts val="0"/>
                        </a:spcAft>
                      </a:pPr>
                      <a:r>
                        <a:rPr lang="zh-CN" sz="2400" dirty="0">
                          <a:solidFill>
                            <a:srgbClr val="FF00FF"/>
                          </a:solidFill>
                          <a:effectLst/>
                          <a:latin typeface="宋体" pitchFamily="2" charset="-122"/>
                          <a:ea typeface="宋体" pitchFamily="2" charset="-122"/>
                          <a:cs typeface="Times New Roman"/>
                        </a:rPr>
                        <a:t>●</a:t>
                      </a:r>
                      <a:r>
                        <a:rPr lang="zh-CN" sz="2400" dirty="0">
                          <a:solidFill>
                            <a:srgbClr val="FF00FF"/>
                          </a:solidFill>
                          <a:effectLst/>
                          <a:latin typeface="黑体" pitchFamily="49" charset="-122"/>
                          <a:ea typeface="黑体" pitchFamily="49" charset="-122"/>
                          <a:cs typeface="Times New Roman"/>
                        </a:rPr>
                        <a:t>生命是可贵</a:t>
                      </a:r>
                      <a:r>
                        <a:rPr lang="zh-CN" sz="2400" dirty="0" smtClean="0">
                          <a:solidFill>
                            <a:srgbClr val="FF00FF"/>
                          </a:solidFill>
                          <a:effectLst/>
                          <a:latin typeface="黑体" pitchFamily="49" charset="-122"/>
                          <a:ea typeface="黑体" pitchFamily="49" charset="-122"/>
                          <a:cs typeface="Times New Roman"/>
                        </a:rPr>
                        <a:t>的</a:t>
                      </a:r>
                      <a:r>
                        <a:rPr 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珍爱</a:t>
                      </a:r>
                      <a:r>
                        <a:rPr lang="zh-CN" sz="2400" dirty="0">
                          <a:solidFill>
                            <a:srgbClr val="FF00FF"/>
                          </a:solidFill>
                          <a:effectLst/>
                          <a:latin typeface="黑体" pitchFamily="49" charset="-122"/>
                          <a:ea typeface="黑体" pitchFamily="49" charset="-122"/>
                          <a:cs typeface="Times New Roman"/>
                        </a:rPr>
                        <a:t>自己和他人的生命</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b="0" dirty="0">
                          <a:solidFill>
                            <a:srgbClr val="000000"/>
                          </a:solidFill>
                          <a:effectLst/>
                          <a:latin typeface="宋体" pitchFamily="2" charset="-122"/>
                          <a:ea typeface="宋体" pitchFamily="2" charset="-122"/>
                          <a:cs typeface="Times New Roman"/>
                        </a:rPr>
                        <a:t>精神发育和物质生活有什么关系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（1）</a:t>
                      </a:r>
                      <a:r>
                        <a:rPr lang="zh-CN" sz="2400" b="0" dirty="0" smtClean="0">
                          <a:solidFill>
                            <a:srgbClr val="000000"/>
                          </a:solidFill>
                          <a:effectLst/>
                          <a:latin typeface="宋体" pitchFamily="2" charset="-122"/>
                          <a:ea typeface="宋体" pitchFamily="2" charset="-122"/>
                          <a:cs typeface="Times New Roman"/>
                        </a:rPr>
                        <a:t>精神</a:t>
                      </a:r>
                      <a:r>
                        <a:rPr lang="zh-CN" sz="2400" b="0" dirty="0">
                          <a:solidFill>
                            <a:srgbClr val="000000"/>
                          </a:solidFill>
                          <a:effectLst/>
                          <a:latin typeface="宋体" pitchFamily="2" charset="-122"/>
                          <a:ea typeface="宋体" pitchFamily="2" charset="-122"/>
                          <a:cs typeface="Times New Roman"/>
                        </a:rPr>
                        <a:t>发育需要物质的</a:t>
                      </a:r>
                      <a:r>
                        <a:rPr lang="zh-CN" sz="2400" b="0" dirty="0" smtClean="0">
                          <a:solidFill>
                            <a:srgbClr val="000000"/>
                          </a:solidFill>
                          <a:effectLst/>
                          <a:latin typeface="宋体" pitchFamily="2" charset="-122"/>
                          <a:ea typeface="宋体" pitchFamily="2" charset="-122"/>
                          <a:cs typeface="Times New Roman"/>
                        </a:rPr>
                        <a:t>支持</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但</a:t>
                      </a:r>
                      <a:r>
                        <a:rPr lang="zh-CN" sz="2400" b="0" dirty="0">
                          <a:solidFill>
                            <a:srgbClr val="000000"/>
                          </a:solidFill>
                          <a:effectLst/>
                          <a:latin typeface="宋体" pitchFamily="2" charset="-122"/>
                          <a:ea typeface="宋体" pitchFamily="2" charset="-122"/>
                          <a:cs typeface="Times New Roman"/>
                        </a:rPr>
                        <a:t>不完全受物质生活条件和外部环境的制约</a:t>
                      </a:r>
                    </a:p>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（2）</a:t>
                      </a:r>
                      <a:r>
                        <a:rPr lang="zh-CN" sz="2400" b="0" dirty="0" smtClean="0">
                          <a:solidFill>
                            <a:srgbClr val="000000"/>
                          </a:solidFill>
                          <a:effectLst/>
                          <a:latin typeface="宋体" pitchFamily="2" charset="-122"/>
                          <a:ea typeface="宋体" pitchFamily="2" charset="-122"/>
                          <a:cs typeface="Times New Roman"/>
                        </a:rPr>
                        <a:t>在</a:t>
                      </a:r>
                      <a:r>
                        <a:rPr lang="zh-CN" sz="2400" b="0" dirty="0">
                          <a:solidFill>
                            <a:srgbClr val="000000"/>
                          </a:solidFill>
                          <a:effectLst/>
                          <a:latin typeface="宋体" pitchFamily="2" charset="-122"/>
                          <a:ea typeface="宋体" pitchFamily="2" charset="-122"/>
                          <a:cs typeface="Times New Roman"/>
                        </a:rPr>
                        <a:t>物质贫乏、外部环境艰苦的情况</a:t>
                      </a:r>
                      <a:r>
                        <a:rPr lang="zh-CN" sz="2400" b="0" dirty="0" smtClean="0">
                          <a:solidFill>
                            <a:srgbClr val="000000"/>
                          </a:solidFill>
                          <a:effectLst/>
                          <a:latin typeface="宋体" pitchFamily="2" charset="-122"/>
                          <a:ea typeface="宋体" pitchFamily="2" charset="-122"/>
                          <a:cs typeface="Times New Roman"/>
                        </a:rPr>
                        <a:t>下</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只要</a:t>
                      </a:r>
                      <a:r>
                        <a:rPr lang="zh-CN" sz="2400" b="0" dirty="0">
                          <a:solidFill>
                            <a:srgbClr val="000000"/>
                          </a:solidFill>
                          <a:effectLst/>
                          <a:latin typeface="宋体" pitchFamily="2" charset="-122"/>
                          <a:ea typeface="宋体" pitchFamily="2" charset="-122"/>
                          <a:cs typeface="Times New Roman"/>
                        </a:rPr>
                        <a:t>我们守住自己的</a:t>
                      </a:r>
                      <a:r>
                        <a:rPr lang="zh-CN" sz="2400" b="0" dirty="0" smtClean="0">
                          <a:solidFill>
                            <a:srgbClr val="000000"/>
                          </a:solidFill>
                          <a:effectLst/>
                          <a:latin typeface="宋体" pitchFamily="2" charset="-122"/>
                          <a:ea typeface="宋体" pitchFamily="2" charset="-122"/>
                          <a:cs typeface="Times New Roman"/>
                        </a:rPr>
                        <a:t>心灵</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仍然</a:t>
                      </a:r>
                      <a:r>
                        <a:rPr lang="zh-CN" sz="2400" b="0" dirty="0">
                          <a:solidFill>
                            <a:srgbClr val="000000"/>
                          </a:solidFill>
                          <a:effectLst/>
                          <a:latin typeface="宋体" pitchFamily="2" charset="-122"/>
                          <a:ea typeface="宋体" pitchFamily="2" charset="-122"/>
                          <a:cs typeface="Times New Roman"/>
                        </a:rPr>
                        <a:t>可以看到真、善、美</a:t>
                      </a:r>
                    </a:p>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（3）</a:t>
                      </a:r>
                      <a:r>
                        <a:rPr lang="zh-CN" sz="2400" b="0" dirty="0" smtClean="0">
                          <a:solidFill>
                            <a:srgbClr val="000000"/>
                          </a:solidFill>
                          <a:effectLst/>
                          <a:latin typeface="宋体" pitchFamily="2" charset="-122"/>
                          <a:ea typeface="宋体" pitchFamily="2" charset="-122"/>
                          <a:cs typeface="Times New Roman"/>
                        </a:rPr>
                        <a:t>过度</a:t>
                      </a:r>
                      <a:r>
                        <a:rPr lang="zh-CN" sz="2400" b="0" dirty="0">
                          <a:solidFill>
                            <a:srgbClr val="000000"/>
                          </a:solidFill>
                          <a:effectLst/>
                          <a:latin typeface="宋体" pitchFamily="2" charset="-122"/>
                          <a:ea typeface="宋体" pitchFamily="2" charset="-122"/>
                          <a:cs typeface="Times New Roman"/>
                        </a:rPr>
                        <a:t>的物质追求、物质攀比容易使我们丧失对真、善、美的</a:t>
                      </a:r>
                      <a:r>
                        <a:rPr lang="zh-CN" sz="2400" b="0" dirty="0" smtClean="0">
                          <a:solidFill>
                            <a:srgbClr val="000000"/>
                          </a:solidFill>
                          <a:effectLst/>
                          <a:latin typeface="宋体" pitchFamily="2" charset="-122"/>
                          <a:ea typeface="宋体" pitchFamily="2" charset="-122"/>
                          <a:cs typeface="Times New Roman"/>
                        </a:rPr>
                        <a:t>体验</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丢失</a:t>
                      </a:r>
                      <a:r>
                        <a:rPr lang="zh-CN" sz="2400" b="0" dirty="0">
                          <a:solidFill>
                            <a:srgbClr val="000000"/>
                          </a:solidFill>
                          <a:effectLst/>
                          <a:latin typeface="宋体" pitchFamily="2" charset="-122"/>
                          <a:ea typeface="宋体" pitchFamily="2" charset="-122"/>
                          <a:cs typeface="Times New Roman"/>
                        </a:rPr>
                        <a:t>精神世界的财富</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4296">
                <a:tc vMerge="1">
                  <a:txBody>
                    <a:bodyPr/>
                    <a:lstStyle/>
                    <a:p>
                      <a:endParaRPr lang="zh-CN" altLang="en-US"/>
                    </a:p>
                  </a:txBody>
                  <a:tcPr/>
                </a:tc>
                <a:tc>
                  <a:txBody>
                    <a:bodyPr/>
                    <a:lstStyle/>
                    <a:p>
                      <a:pPr>
                        <a:lnSpc>
                          <a:spcPct val="150000"/>
                        </a:lnSpc>
                        <a:spcAft>
                          <a:spcPts val="0"/>
                        </a:spcAft>
                      </a:pPr>
                      <a:r>
                        <a:rPr lang="en-US" sz="2400" b="0" dirty="0">
                          <a:solidFill>
                            <a:srgbClr val="000000"/>
                          </a:solidFill>
                          <a:effectLst/>
                          <a:latin typeface="宋体" pitchFamily="2" charset="-122"/>
                          <a:ea typeface="宋体" pitchFamily="2" charset="-122"/>
                          <a:cs typeface="Times New Roman"/>
                        </a:rPr>
                        <a:t>*</a:t>
                      </a:r>
                      <a:r>
                        <a:rPr lang="zh-CN" sz="2400" b="0" dirty="0">
                          <a:solidFill>
                            <a:srgbClr val="000000"/>
                          </a:solidFill>
                          <a:effectLst/>
                          <a:latin typeface="宋体" pitchFamily="2" charset="-122"/>
                          <a:ea typeface="宋体" pitchFamily="2" charset="-122"/>
                          <a:cs typeface="Times New Roman"/>
                        </a:rPr>
                        <a:t>如何做到珍视生命</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b="0" dirty="0">
                          <a:solidFill>
                            <a:srgbClr val="000000"/>
                          </a:solidFill>
                          <a:effectLst/>
                          <a:latin typeface="宋体" pitchFamily="2" charset="-122"/>
                          <a:ea typeface="宋体" pitchFamily="2" charset="-122"/>
                          <a:cs typeface="Times New Roman"/>
                        </a:rPr>
                        <a:t>要敬畏</a:t>
                      </a:r>
                      <a:r>
                        <a:rPr lang="zh-CN" sz="2400" b="0" dirty="0" smtClean="0">
                          <a:solidFill>
                            <a:srgbClr val="000000"/>
                          </a:solidFill>
                          <a:effectLst/>
                          <a:latin typeface="宋体" pitchFamily="2" charset="-122"/>
                          <a:ea typeface="宋体" pitchFamily="2" charset="-122"/>
                          <a:cs typeface="Times New Roman"/>
                        </a:rPr>
                        <a:t>生命</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要</a:t>
                      </a:r>
                      <a:r>
                        <a:rPr lang="zh-CN" sz="2400" b="0" dirty="0">
                          <a:solidFill>
                            <a:srgbClr val="000000"/>
                          </a:solidFill>
                          <a:effectLst/>
                          <a:latin typeface="宋体" pitchFamily="2" charset="-122"/>
                          <a:ea typeface="宋体" pitchFamily="2" charset="-122"/>
                          <a:cs typeface="Times New Roman"/>
                        </a:rPr>
                        <a:t>守护</a:t>
                      </a:r>
                      <a:r>
                        <a:rPr lang="zh-CN" sz="2400" b="0" dirty="0" smtClean="0">
                          <a:solidFill>
                            <a:srgbClr val="000000"/>
                          </a:solidFill>
                          <a:effectLst/>
                          <a:latin typeface="宋体" pitchFamily="2" charset="-122"/>
                          <a:ea typeface="宋体" pitchFamily="2" charset="-122"/>
                          <a:cs typeface="Times New Roman"/>
                        </a:rPr>
                        <a:t>生命</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关注</a:t>
                      </a:r>
                      <a:r>
                        <a:rPr lang="zh-CN" sz="2400" b="0" dirty="0">
                          <a:solidFill>
                            <a:srgbClr val="000000"/>
                          </a:solidFill>
                          <a:effectLst/>
                          <a:latin typeface="宋体" pitchFamily="2" charset="-122"/>
                          <a:ea typeface="宋体" pitchFamily="2" charset="-122"/>
                          <a:cs typeface="Times New Roman"/>
                        </a:rPr>
                        <a:t>和养护我们的</a:t>
                      </a:r>
                      <a:r>
                        <a:rPr lang="zh-CN" sz="2400" b="0" dirty="0" smtClean="0">
                          <a:solidFill>
                            <a:srgbClr val="000000"/>
                          </a:solidFill>
                          <a:effectLst/>
                          <a:latin typeface="宋体" pitchFamily="2" charset="-122"/>
                          <a:ea typeface="宋体" pitchFamily="2" charset="-122"/>
                          <a:cs typeface="Times New Roman"/>
                        </a:rPr>
                        <a:t>精神</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爱护</a:t>
                      </a:r>
                      <a:r>
                        <a:rPr lang="zh-CN" sz="2400" b="0" dirty="0">
                          <a:solidFill>
                            <a:srgbClr val="000000"/>
                          </a:solidFill>
                          <a:effectLst/>
                          <a:latin typeface="宋体" pitchFamily="2" charset="-122"/>
                          <a:ea typeface="宋体" pitchFamily="2" charset="-122"/>
                          <a:cs typeface="Times New Roman"/>
                        </a:rPr>
                        <a:t>和尊重、善待他人的生命</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3" name="组合 2"/>
          <p:cNvGrpSpPr/>
          <p:nvPr/>
        </p:nvGrpSpPr>
        <p:grpSpPr>
          <a:xfrm>
            <a:off x="8071557" y="824822"/>
            <a:ext cx="1746910" cy="457900"/>
            <a:chOff x="8480182" y="1575737"/>
            <a:chExt cx="1678579" cy="520692"/>
          </a:xfrm>
        </p:grpSpPr>
        <p:sp>
          <p:nvSpPr>
            <p:cNvPr id="4" name="圆角矩形 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121001352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 xmlns:p14="http://schemas.microsoft.com/office/powerpoint/2010/main" val="1167026420"/>
              </p:ext>
            </p:extLst>
          </p:nvPr>
        </p:nvGraphicFramePr>
        <p:xfrm>
          <a:off x="1140178" y="1690799"/>
          <a:ext cx="10092434" cy="4292312"/>
        </p:xfrm>
        <a:graphic>
          <a:graphicData uri="http://schemas.openxmlformats.org/drawingml/2006/table">
            <a:tbl>
              <a:tblPr firstRow="1" firstCol="1" bandRow="1"/>
              <a:tblGrid>
                <a:gridCol w="1640459"/>
                <a:gridCol w="2316417"/>
                <a:gridCol w="6135558"/>
              </a:tblGrid>
              <a:tr h="627187">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5125">
                <a:tc>
                  <a:txBody>
                    <a:bodyPr/>
                    <a:lstStyle/>
                    <a:p>
                      <a:pPr>
                        <a:lnSpc>
                          <a:spcPct val="150000"/>
                        </a:lnSpc>
                        <a:spcAft>
                          <a:spcPts val="0"/>
                        </a:spcAft>
                      </a:pPr>
                      <a:r>
                        <a:rPr lang="zh-CN" sz="2400" b="1" dirty="0">
                          <a:solidFill>
                            <a:srgbClr val="FF00FF"/>
                          </a:solidFill>
                          <a:effectLst/>
                          <a:latin typeface="宋体" pitchFamily="2" charset="-122"/>
                          <a:ea typeface="宋体" pitchFamily="2" charset="-122"/>
                          <a:cs typeface="Times New Roman"/>
                        </a:rPr>
                        <a:t>●</a:t>
                      </a:r>
                      <a:r>
                        <a:rPr lang="zh-CN" sz="2400" b="0" dirty="0">
                          <a:solidFill>
                            <a:srgbClr val="FF00FF"/>
                          </a:solidFill>
                          <a:effectLst/>
                          <a:latin typeface="黑体" pitchFamily="49" charset="-122"/>
                          <a:ea typeface="黑体" pitchFamily="49" charset="-122"/>
                          <a:cs typeface="Times New Roman"/>
                        </a:rPr>
                        <a:t>让生命更有价值</a:t>
                      </a:r>
                      <a:endParaRPr lang="zh-CN" sz="2400" b="0" dirty="0">
                        <a:solidFill>
                          <a:srgbClr val="000000"/>
                        </a:solidFill>
                        <a:effectLst/>
                        <a:latin typeface="黑体" pitchFamily="49" charset="-122"/>
                        <a:ea typeface="黑体" pitchFamily="49" charset="-122"/>
                        <a:cs typeface="Times New Roman"/>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b="0" dirty="0">
                          <a:solidFill>
                            <a:srgbClr val="000000"/>
                          </a:solidFill>
                          <a:effectLst/>
                          <a:latin typeface="宋体" pitchFamily="2" charset="-122"/>
                          <a:ea typeface="宋体" pitchFamily="2" charset="-122"/>
                          <a:cs typeface="Times New Roman"/>
                        </a:rPr>
                        <a:t>怎样的一生是值得过</a:t>
                      </a:r>
                      <a:r>
                        <a:rPr lang="zh-CN" sz="2400" b="0" dirty="0" smtClean="0">
                          <a:solidFill>
                            <a:srgbClr val="000000"/>
                          </a:solidFill>
                          <a:effectLst/>
                          <a:latin typeface="宋体" pitchFamily="2" charset="-122"/>
                          <a:ea typeface="宋体" pitchFamily="2" charset="-122"/>
                          <a:cs typeface="Times New Roman"/>
                        </a:rPr>
                        <a:t>的</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什么样</a:t>
                      </a:r>
                      <a:r>
                        <a:rPr lang="zh-CN" sz="2400" b="0" dirty="0">
                          <a:solidFill>
                            <a:srgbClr val="000000"/>
                          </a:solidFill>
                          <a:effectLst/>
                          <a:latin typeface="宋体" pitchFamily="2" charset="-122"/>
                          <a:ea typeface="宋体" pitchFamily="2" charset="-122"/>
                          <a:cs typeface="Times New Roman"/>
                        </a:rPr>
                        <a:t>的人生才是有意义</a:t>
                      </a:r>
                      <a:r>
                        <a:rPr lang="zh-CN" sz="2400" b="0" dirty="0" smtClean="0">
                          <a:solidFill>
                            <a:srgbClr val="000000"/>
                          </a:solidFill>
                          <a:effectLst/>
                          <a:latin typeface="宋体" pitchFamily="2" charset="-122"/>
                          <a:ea typeface="宋体" pitchFamily="2" charset="-122"/>
                          <a:cs typeface="Times New Roman"/>
                        </a:rPr>
                        <a:t>的</a:t>
                      </a:r>
                      <a:r>
                        <a:rPr lang="en-US" sz="2400" b="0" dirty="0" smtClean="0">
                          <a:solidFill>
                            <a:srgbClr val="000000"/>
                          </a:solidFill>
                          <a:effectLst/>
                          <a:latin typeface="宋体" pitchFamily="2" charset="-122"/>
                          <a:ea typeface="宋体" pitchFamily="2" charset="-122"/>
                          <a:cs typeface="Times New Roman"/>
                        </a:rPr>
                        <a:t>）</a:t>
                      </a:r>
                      <a:endParaRPr lang="zh-CN" sz="2400" b="0" dirty="0">
                        <a:solidFill>
                          <a:srgbClr val="000000"/>
                        </a:solidFill>
                        <a:effectLst/>
                        <a:latin typeface="宋体" pitchFamily="2" charset="-122"/>
                        <a:ea typeface="宋体" pitchFamily="2" charset="-122"/>
                        <a:cs typeface="Times New Roman"/>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（1）</a:t>
                      </a:r>
                      <a:r>
                        <a:rPr lang="zh-CN" sz="2400" b="0" dirty="0" smtClean="0">
                          <a:solidFill>
                            <a:srgbClr val="000000"/>
                          </a:solidFill>
                          <a:effectLst/>
                          <a:latin typeface="宋体" pitchFamily="2" charset="-122"/>
                          <a:ea typeface="宋体" pitchFamily="2" charset="-122"/>
                          <a:cs typeface="Times New Roman"/>
                        </a:rPr>
                        <a:t>对自己</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能够</a:t>
                      </a:r>
                      <a:r>
                        <a:rPr lang="zh-CN" sz="2400" b="0" dirty="0">
                          <a:solidFill>
                            <a:srgbClr val="000000"/>
                          </a:solidFill>
                          <a:effectLst/>
                          <a:latin typeface="宋体" pitchFamily="2" charset="-122"/>
                          <a:ea typeface="宋体" pitchFamily="2" charset="-122"/>
                          <a:cs typeface="Times New Roman"/>
                        </a:rPr>
                        <a:t>活出自己的</a:t>
                      </a:r>
                      <a:r>
                        <a:rPr lang="zh-CN" sz="2400" b="0" dirty="0" smtClean="0">
                          <a:solidFill>
                            <a:srgbClr val="000000"/>
                          </a:solidFill>
                          <a:effectLst/>
                          <a:latin typeface="宋体" pitchFamily="2" charset="-122"/>
                          <a:ea typeface="宋体" pitchFamily="2" charset="-122"/>
                          <a:cs typeface="Times New Roman"/>
                        </a:rPr>
                        <a:t>人生</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自食其力</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实现</a:t>
                      </a:r>
                      <a:r>
                        <a:rPr lang="zh-CN" sz="2400" b="0" dirty="0">
                          <a:solidFill>
                            <a:srgbClr val="000000"/>
                          </a:solidFill>
                          <a:effectLst/>
                          <a:latin typeface="宋体" pitchFamily="2" charset="-122"/>
                          <a:ea typeface="宋体" pitchFamily="2" charset="-122"/>
                          <a:cs typeface="Times New Roman"/>
                        </a:rPr>
                        <a:t>自我价值</a:t>
                      </a:r>
                    </a:p>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（2）</a:t>
                      </a:r>
                      <a:r>
                        <a:rPr lang="zh-CN" sz="2400" b="0" dirty="0" smtClean="0">
                          <a:solidFill>
                            <a:srgbClr val="000000"/>
                          </a:solidFill>
                          <a:effectLst/>
                          <a:latin typeface="宋体" pitchFamily="2" charset="-122"/>
                          <a:ea typeface="宋体" pitchFamily="2" charset="-122"/>
                          <a:cs typeface="Times New Roman"/>
                        </a:rPr>
                        <a:t>对他人</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当</a:t>
                      </a:r>
                      <a:r>
                        <a:rPr lang="zh-CN" sz="2400" b="0" dirty="0">
                          <a:solidFill>
                            <a:srgbClr val="000000"/>
                          </a:solidFill>
                          <a:effectLst/>
                          <a:latin typeface="宋体" pitchFamily="2" charset="-122"/>
                          <a:ea typeface="宋体" pitchFamily="2" charset="-122"/>
                          <a:cs typeface="Times New Roman"/>
                        </a:rPr>
                        <a:t>别人需要帮助</a:t>
                      </a:r>
                      <a:r>
                        <a:rPr lang="zh-CN" sz="2400" b="0" dirty="0" smtClean="0">
                          <a:solidFill>
                            <a:srgbClr val="000000"/>
                          </a:solidFill>
                          <a:effectLst/>
                          <a:latin typeface="宋体" pitchFamily="2" charset="-122"/>
                          <a:ea typeface="宋体" pitchFamily="2" charset="-122"/>
                          <a:cs typeface="Times New Roman"/>
                        </a:rPr>
                        <a:t>时</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付出</a:t>
                      </a:r>
                      <a:r>
                        <a:rPr lang="zh-CN" sz="2400" b="0" dirty="0">
                          <a:solidFill>
                            <a:srgbClr val="000000"/>
                          </a:solidFill>
                          <a:effectLst/>
                          <a:latin typeface="宋体" pitchFamily="2" charset="-122"/>
                          <a:ea typeface="宋体" pitchFamily="2" charset="-122"/>
                          <a:cs typeface="Times New Roman"/>
                        </a:rPr>
                        <a:t>自己的</a:t>
                      </a:r>
                      <a:r>
                        <a:rPr lang="zh-CN" sz="2400" b="0" dirty="0" smtClean="0">
                          <a:solidFill>
                            <a:srgbClr val="000000"/>
                          </a:solidFill>
                          <a:effectLst/>
                          <a:latin typeface="宋体" pitchFamily="2" charset="-122"/>
                          <a:ea typeface="宋体" pitchFamily="2" charset="-122"/>
                          <a:cs typeface="Times New Roman"/>
                        </a:rPr>
                        <a:t>爱心</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无论大小</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自愿</a:t>
                      </a:r>
                      <a:r>
                        <a:rPr lang="zh-CN" sz="2400" b="0" dirty="0">
                          <a:solidFill>
                            <a:srgbClr val="000000"/>
                          </a:solidFill>
                          <a:effectLst/>
                          <a:latin typeface="宋体" pitchFamily="2" charset="-122"/>
                          <a:ea typeface="宋体" pitchFamily="2" charset="-122"/>
                          <a:cs typeface="Times New Roman"/>
                        </a:rPr>
                        <a:t>承担责任</a:t>
                      </a:r>
                    </a:p>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（3）</a:t>
                      </a:r>
                      <a:r>
                        <a:rPr lang="zh-CN" sz="2400" b="0" dirty="0" smtClean="0">
                          <a:solidFill>
                            <a:srgbClr val="000000"/>
                          </a:solidFill>
                          <a:effectLst/>
                          <a:latin typeface="宋体" pitchFamily="2" charset="-122"/>
                          <a:ea typeface="宋体" pitchFamily="2" charset="-122"/>
                          <a:cs typeface="Times New Roman"/>
                        </a:rPr>
                        <a:t>对社会</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能够</a:t>
                      </a:r>
                      <a:r>
                        <a:rPr lang="zh-CN" sz="2400" b="0" dirty="0">
                          <a:solidFill>
                            <a:srgbClr val="000000"/>
                          </a:solidFill>
                          <a:effectLst/>
                          <a:latin typeface="宋体" pitchFamily="2" charset="-122"/>
                          <a:ea typeface="宋体" pitchFamily="2" charset="-122"/>
                          <a:cs typeface="Times New Roman"/>
                        </a:rPr>
                        <a:t>将个人理想与国家发展、民族复兴和人类命运共同体结合起来</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3" name="组合 2"/>
          <p:cNvGrpSpPr/>
          <p:nvPr/>
        </p:nvGrpSpPr>
        <p:grpSpPr>
          <a:xfrm>
            <a:off x="8071557" y="824822"/>
            <a:ext cx="1746910" cy="457900"/>
            <a:chOff x="8480182" y="1575737"/>
            <a:chExt cx="1678579" cy="520692"/>
          </a:xfrm>
        </p:grpSpPr>
        <p:sp>
          <p:nvSpPr>
            <p:cNvPr id="4" name="圆角矩形 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295671869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 xmlns:p14="http://schemas.microsoft.com/office/powerpoint/2010/main" val="634389492"/>
              </p:ext>
            </p:extLst>
          </p:nvPr>
        </p:nvGraphicFramePr>
        <p:xfrm>
          <a:off x="1309342" y="1850760"/>
          <a:ext cx="9645694" cy="3658217"/>
        </p:xfrm>
        <a:graphic>
          <a:graphicData uri="http://schemas.openxmlformats.org/drawingml/2006/table">
            <a:tbl>
              <a:tblPr firstRow="1" firstCol="1" bandRow="1"/>
              <a:tblGrid>
                <a:gridCol w="1670925"/>
                <a:gridCol w="1947772"/>
                <a:gridCol w="6026997"/>
              </a:tblGrid>
              <a:tr h="733251">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24966">
                <a:tc>
                  <a:txBody>
                    <a:bodyPr/>
                    <a:lstStyle/>
                    <a:p>
                      <a:pPr>
                        <a:lnSpc>
                          <a:spcPct val="150000"/>
                        </a:lnSpc>
                        <a:spcAft>
                          <a:spcPts val="0"/>
                        </a:spcAft>
                      </a:pPr>
                      <a:r>
                        <a:rPr lang="zh-CN" sz="2400" dirty="0">
                          <a:solidFill>
                            <a:srgbClr val="FF00FF"/>
                          </a:solidFill>
                          <a:effectLst/>
                          <a:latin typeface="宋体" pitchFamily="2" charset="-122"/>
                          <a:ea typeface="宋体" pitchFamily="2" charset="-122"/>
                          <a:cs typeface="Times New Roman"/>
                        </a:rPr>
                        <a:t>●</a:t>
                      </a:r>
                      <a:r>
                        <a:rPr lang="zh-CN" sz="2400" dirty="0">
                          <a:solidFill>
                            <a:srgbClr val="FF00FF"/>
                          </a:solidFill>
                          <a:effectLst/>
                          <a:latin typeface="黑体" pitchFamily="49" charset="-122"/>
                          <a:ea typeface="黑体" pitchFamily="49" charset="-122"/>
                          <a:cs typeface="Times New Roman"/>
                        </a:rPr>
                        <a:t>让生命更有价值</a:t>
                      </a:r>
                      <a:endParaRPr lang="zh-CN" sz="2400" dirty="0">
                        <a:solidFill>
                          <a:srgbClr val="000000"/>
                        </a:solidFill>
                        <a:effectLst/>
                        <a:latin typeface="黑体" pitchFamily="49" charset="-122"/>
                        <a:ea typeface="黑体" pitchFamily="49" charset="-122"/>
                        <a:cs typeface="Times New Roman"/>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b="0" dirty="0">
                          <a:solidFill>
                            <a:srgbClr val="000000"/>
                          </a:solidFill>
                          <a:effectLst/>
                          <a:latin typeface="宋体" pitchFamily="2" charset="-122"/>
                          <a:ea typeface="宋体" pitchFamily="2" charset="-122"/>
                          <a:cs typeface="Times New Roman"/>
                        </a:rPr>
                        <a:t>为什么要探索生命的意义</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（1）</a:t>
                      </a:r>
                      <a:r>
                        <a:rPr lang="zh-CN" sz="2400" b="0" dirty="0" smtClean="0">
                          <a:solidFill>
                            <a:srgbClr val="000000"/>
                          </a:solidFill>
                          <a:effectLst/>
                          <a:latin typeface="宋体" pitchFamily="2" charset="-122"/>
                          <a:ea typeface="宋体" pitchFamily="2" charset="-122"/>
                          <a:cs typeface="Times New Roman"/>
                        </a:rPr>
                        <a:t>探索</a:t>
                      </a:r>
                      <a:r>
                        <a:rPr lang="zh-CN" sz="2400" b="0" dirty="0">
                          <a:solidFill>
                            <a:srgbClr val="000000"/>
                          </a:solidFill>
                          <a:effectLst/>
                          <a:latin typeface="宋体" pitchFamily="2" charset="-122"/>
                          <a:ea typeface="宋体" pitchFamily="2" charset="-122"/>
                          <a:cs typeface="Times New Roman"/>
                        </a:rPr>
                        <a:t>生命</a:t>
                      </a:r>
                      <a:r>
                        <a:rPr lang="zh-CN" sz="2400" b="0" dirty="0" smtClean="0">
                          <a:solidFill>
                            <a:srgbClr val="000000"/>
                          </a:solidFill>
                          <a:effectLst/>
                          <a:latin typeface="宋体" pitchFamily="2" charset="-122"/>
                          <a:ea typeface="宋体" pitchFamily="2" charset="-122"/>
                          <a:cs typeface="Times New Roman"/>
                        </a:rPr>
                        <a:t>意义</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是</a:t>
                      </a:r>
                      <a:r>
                        <a:rPr lang="zh-CN" sz="2400" b="0" dirty="0">
                          <a:solidFill>
                            <a:srgbClr val="000000"/>
                          </a:solidFill>
                          <a:effectLst/>
                          <a:latin typeface="宋体" pitchFamily="2" charset="-122"/>
                          <a:ea typeface="宋体" pitchFamily="2" charset="-122"/>
                          <a:cs typeface="Times New Roman"/>
                        </a:rPr>
                        <a:t>人类生命的原动力之一</a:t>
                      </a:r>
                    </a:p>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（2）</a:t>
                      </a:r>
                      <a:r>
                        <a:rPr lang="zh-CN" sz="2400" b="0" dirty="0" smtClean="0">
                          <a:solidFill>
                            <a:srgbClr val="000000"/>
                          </a:solidFill>
                          <a:effectLst/>
                          <a:latin typeface="宋体" pitchFamily="2" charset="-122"/>
                          <a:ea typeface="宋体" pitchFamily="2" charset="-122"/>
                          <a:cs typeface="Times New Roman"/>
                        </a:rPr>
                        <a:t>生命</a:t>
                      </a:r>
                      <a:r>
                        <a:rPr lang="zh-CN" sz="2400" b="0" dirty="0">
                          <a:solidFill>
                            <a:srgbClr val="000000"/>
                          </a:solidFill>
                          <a:effectLst/>
                          <a:latin typeface="宋体" pitchFamily="2" charset="-122"/>
                          <a:ea typeface="宋体" pitchFamily="2" charset="-122"/>
                          <a:cs typeface="Times New Roman"/>
                        </a:rPr>
                        <a:t>是独特</a:t>
                      </a:r>
                      <a:r>
                        <a:rPr lang="zh-CN" sz="2400" b="0" dirty="0" smtClean="0">
                          <a:solidFill>
                            <a:srgbClr val="000000"/>
                          </a:solidFill>
                          <a:effectLst/>
                          <a:latin typeface="宋体" pitchFamily="2" charset="-122"/>
                          <a:ea typeface="宋体" pitchFamily="2" charset="-122"/>
                          <a:cs typeface="Times New Roman"/>
                        </a:rPr>
                        <a:t>的</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生命</a:t>
                      </a:r>
                      <a:r>
                        <a:rPr lang="zh-CN" sz="2400" b="0" dirty="0">
                          <a:solidFill>
                            <a:srgbClr val="000000"/>
                          </a:solidFill>
                          <a:effectLst/>
                          <a:latin typeface="宋体" pitchFamily="2" charset="-122"/>
                          <a:ea typeface="宋体" pitchFamily="2" charset="-122"/>
                          <a:cs typeface="Times New Roman"/>
                        </a:rPr>
                        <a:t>的意义是具体的</a:t>
                      </a:r>
                    </a:p>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（3）</a:t>
                      </a:r>
                      <a:r>
                        <a:rPr lang="zh-CN" sz="2400" b="0" dirty="0" smtClean="0">
                          <a:solidFill>
                            <a:srgbClr val="000000"/>
                          </a:solidFill>
                          <a:effectLst/>
                          <a:latin typeface="宋体" pitchFamily="2" charset="-122"/>
                          <a:ea typeface="宋体" pitchFamily="2" charset="-122"/>
                          <a:cs typeface="Times New Roman"/>
                        </a:rPr>
                        <a:t>生命</a:t>
                      </a:r>
                      <a:r>
                        <a:rPr lang="zh-CN" sz="2400" b="0" dirty="0">
                          <a:solidFill>
                            <a:srgbClr val="000000"/>
                          </a:solidFill>
                          <a:effectLst/>
                          <a:latin typeface="宋体" pitchFamily="2" charset="-122"/>
                          <a:ea typeface="宋体" pitchFamily="2" charset="-122"/>
                          <a:cs typeface="Times New Roman"/>
                        </a:rPr>
                        <a:t>的意义需要自己发现和创造</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3" name="组合 2"/>
          <p:cNvGrpSpPr/>
          <p:nvPr/>
        </p:nvGrpSpPr>
        <p:grpSpPr>
          <a:xfrm>
            <a:off x="8071557" y="824822"/>
            <a:ext cx="1746910" cy="457900"/>
            <a:chOff x="8480182" y="1575737"/>
            <a:chExt cx="1678579" cy="520692"/>
          </a:xfrm>
        </p:grpSpPr>
        <p:sp>
          <p:nvSpPr>
            <p:cNvPr id="4" name="圆角矩形 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132579950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 xmlns:p14="http://schemas.microsoft.com/office/powerpoint/2010/main" val="2894973128"/>
              </p:ext>
            </p:extLst>
          </p:nvPr>
        </p:nvGraphicFramePr>
        <p:xfrm>
          <a:off x="1061155" y="1709639"/>
          <a:ext cx="10250312" cy="4725028"/>
        </p:xfrm>
        <a:graphic>
          <a:graphicData uri="http://schemas.openxmlformats.org/drawingml/2006/table">
            <a:tbl>
              <a:tblPr firstRow="1" firstCol="1" bandRow="1"/>
              <a:tblGrid>
                <a:gridCol w="1721093"/>
                <a:gridCol w="2365485"/>
                <a:gridCol w="6163734"/>
              </a:tblGrid>
              <a:tr h="806243">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18785">
                <a:tc>
                  <a:txBody>
                    <a:bodyPr/>
                    <a:lstStyle/>
                    <a:p>
                      <a:pPr>
                        <a:lnSpc>
                          <a:spcPct val="150000"/>
                        </a:lnSpc>
                        <a:spcAft>
                          <a:spcPts val="0"/>
                        </a:spcAft>
                      </a:pPr>
                      <a:r>
                        <a:rPr lang="zh-CN" sz="2400" dirty="0">
                          <a:solidFill>
                            <a:srgbClr val="FF00FF"/>
                          </a:solidFill>
                          <a:effectLst/>
                          <a:latin typeface="宋体" pitchFamily="2" charset="-122"/>
                          <a:ea typeface="宋体" pitchFamily="2" charset="-122"/>
                          <a:cs typeface="Times New Roman"/>
                        </a:rPr>
                        <a:t>●</a:t>
                      </a:r>
                      <a:r>
                        <a:rPr lang="zh-CN" sz="2400" dirty="0">
                          <a:solidFill>
                            <a:srgbClr val="FF00FF"/>
                          </a:solidFill>
                          <a:effectLst/>
                          <a:latin typeface="黑体" pitchFamily="49" charset="-122"/>
                          <a:ea typeface="黑体" pitchFamily="49" charset="-122"/>
                          <a:cs typeface="Times New Roman"/>
                        </a:rPr>
                        <a:t>让生命更有价值</a:t>
                      </a:r>
                      <a:endParaRPr lang="zh-CN" sz="2400" dirty="0">
                        <a:solidFill>
                          <a:srgbClr val="000000"/>
                        </a:solidFill>
                        <a:effectLst/>
                        <a:latin typeface="黑体" pitchFamily="49" charset="-122"/>
                        <a:ea typeface="黑体" pitchFamily="49" charset="-122"/>
                        <a:cs typeface="Times New Roman"/>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b="0" dirty="0">
                          <a:solidFill>
                            <a:srgbClr val="000000"/>
                          </a:solidFill>
                          <a:effectLst/>
                          <a:latin typeface="宋体" pitchFamily="2" charset="-122"/>
                          <a:ea typeface="宋体" pitchFamily="2" charset="-122"/>
                          <a:cs typeface="Times New Roman"/>
                        </a:rPr>
                        <a:t>不同的人对待生活的态度及结果有哪些不同</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（1）</a:t>
                      </a:r>
                      <a:r>
                        <a:rPr lang="zh-CN" sz="2400" b="0" dirty="0" smtClean="0">
                          <a:solidFill>
                            <a:srgbClr val="000000"/>
                          </a:solidFill>
                          <a:effectLst/>
                          <a:latin typeface="宋体" pitchFamily="2" charset="-122"/>
                          <a:ea typeface="宋体" pitchFamily="2" charset="-122"/>
                          <a:cs typeface="Times New Roman"/>
                        </a:rPr>
                        <a:t>有</a:t>
                      </a:r>
                      <a:r>
                        <a:rPr lang="zh-CN" sz="2400" b="0" dirty="0">
                          <a:solidFill>
                            <a:srgbClr val="000000"/>
                          </a:solidFill>
                          <a:effectLst/>
                          <a:latin typeface="宋体" pitchFamily="2" charset="-122"/>
                          <a:ea typeface="宋体" pitchFamily="2" charset="-122"/>
                          <a:cs typeface="Times New Roman"/>
                        </a:rPr>
                        <a:t>的人封闭</a:t>
                      </a:r>
                      <a:r>
                        <a:rPr lang="zh-CN" sz="2400" b="0" dirty="0" smtClean="0">
                          <a:solidFill>
                            <a:srgbClr val="000000"/>
                          </a:solidFill>
                          <a:effectLst/>
                          <a:latin typeface="宋体" pitchFamily="2" charset="-122"/>
                          <a:ea typeface="宋体" pitchFamily="2" charset="-122"/>
                          <a:cs typeface="Times New Roman"/>
                        </a:rPr>
                        <a:t>自己</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不愿</a:t>
                      </a:r>
                      <a:r>
                        <a:rPr lang="zh-CN" sz="2400" b="0" dirty="0">
                          <a:solidFill>
                            <a:srgbClr val="000000"/>
                          </a:solidFill>
                          <a:effectLst/>
                          <a:latin typeface="宋体" pitchFamily="2" charset="-122"/>
                          <a:ea typeface="宋体" pitchFamily="2" charset="-122"/>
                          <a:cs typeface="Times New Roman"/>
                        </a:rPr>
                        <a:t>也不善于感受生活中的</a:t>
                      </a:r>
                      <a:r>
                        <a:rPr lang="zh-CN" sz="2400" b="0" dirty="0" smtClean="0">
                          <a:solidFill>
                            <a:srgbClr val="000000"/>
                          </a:solidFill>
                          <a:effectLst/>
                          <a:latin typeface="宋体" pitchFamily="2" charset="-122"/>
                          <a:ea typeface="宋体" pitchFamily="2" charset="-122"/>
                          <a:cs typeface="Times New Roman"/>
                        </a:rPr>
                        <a:t>美好</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不敢</a:t>
                      </a:r>
                      <a:r>
                        <a:rPr lang="zh-CN" sz="2400" b="0" dirty="0">
                          <a:solidFill>
                            <a:srgbClr val="000000"/>
                          </a:solidFill>
                          <a:effectLst/>
                          <a:latin typeface="宋体" pitchFamily="2" charset="-122"/>
                          <a:ea typeface="宋体" pitchFamily="2" charset="-122"/>
                          <a:cs typeface="Times New Roman"/>
                        </a:rPr>
                        <a:t>也无力面对生活的困境和难题</a:t>
                      </a:r>
                    </a:p>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（2）</a:t>
                      </a:r>
                      <a:r>
                        <a:rPr lang="zh-CN" sz="2400" b="0" dirty="0" smtClean="0">
                          <a:solidFill>
                            <a:srgbClr val="000000"/>
                          </a:solidFill>
                          <a:effectLst/>
                          <a:latin typeface="宋体" pitchFamily="2" charset="-122"/>
                          <a:ea typeface="宋体" pitchFamily="2" charset="-122"/>
                          <a:cs typeface="Times New Roman"/>
                        </a:rPr>
                        <a:t>有</a:t>
                      </a:r>
                      <a:r>
                        <a:rPr lang="zh-CN" sz="2400" b="0" dirty="0">
                          <a:solidFill>
                            <a:srgbClr val="000000"/>
                          </a:solidFill>
                          <a:effectLst/>
                          <a:latin typeface="宋体" pitchFamily="2" charset="-122"/>
                          <a:ea typeface="宋体" pitchFamily="2" charset="-122"/>
                          <a:cs typeface="Times New Roman"/>
                        </a:rPr>
                        <a:t>的人缺乏生活</a:t>
                      </a:r>
                      <a:r>
                        <a:rPr lang="zh-CN" sz="2400" b="0" dirty="0" smtClean="0">
                          <a:solidFill>
                            <a:srgbClr val="000000"/>
                          </a:solidFill>
                          <a:effectLst/>
                          <a:latin typeface="宋体" pitchFamily="2" charset="-122"/>
                          <a:ea typeface="宋体" pitchFamily="2" charset="-122"/>
                          <a:cs typeface="Times New Roman"/>
                        </a:rPr>
                        <a:t>目标</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无所事事</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在</a:t>
                      </a:r>
                      <a:r>
                        <a:rPr lang="zh-CN" sz="2400" b="0" dirty="0">
                          <a:solidFill>
                            <a:srgbClr val="000000"/>
                          </a:solidFill>
                          <a:effectLst/>
                          <a:latin typeface="宋体" pitchFamily="2" charset="-122"/>
                          <a:ea typeface="宋体" pitchFamily="2" charset="-122"/>
                          <a:cs typeface="Times New Roman"/>
                        </a:rPr>
                        <a:t>时光流逝中生命日益</a:t>
                      </a:r>
                      <a:r>
                        <a:rPr lang="zh-CN" sz="2400" b="0" dirty="0" smtClean="0">
                          <a:solidFill>
                            <a:srgbClr val="000000"/>
                          </a:solidFill>
                          <a:effectLst/>
                          <a:latin typeface="宋体" pitchFamily="2" charset="-122"/>
                          <a:ea typeface="宋体" pitchFamily="2" charset="-122"/>
                          <a:cs typeface="Times New Roman"/>
                        </a:rPr>
                        <a:t>空虚</a:t>
                      </a:r>
                      <a:endParaRPr lang="zh-CN" sz="2400" b="0" dirty="0">
                        <a:solidFill>
                          <a:srgbClr val="000000"/>
                        </a:solidFill>
                        <a:effectLst/>
                        <a:latin typeface="宋体" pitchFamily="2" charset="-122"/>
                        <a:ea typeface="宋体" pitchFamily="2" charset="-122"/>
                        <a:cs typeface="Times New Roman"/>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3" name="组合 2"/>
          <p:cNvGrpSpPr/>
          <p:nvPr/>
        </p:nvGrpSpPr>
        <p:grpSpPr>
          <a:xfrm>
            <a:off x="8071557" y="824822"/>
            <a:ext cx="1746910" cy="457900"/>
            <a:chOff x="8480182" y="1575737"/>
            <a:chExt cx="1678579" cy="520692"/>
          </a:xfrm>
        </p:grpSpPr>
        <p:sp>
          <p:nvSpPr>
            <p:cNvPr id="4" name="圆角矩形 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205438537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 xmlns:p14="http://schemas.microsoft.com/office/powerpoint/2010/main" val="2261823263"/>
              </p:ext>
            </p:extLst>
          </p:nvPr>
        </p:nvGraphicFramePr>
        <p:xfrm>
          <a:off x="1199445" y="1814337"/>
          <a:ext cx="10078156" cy="4173085"/>
        </p:xfrm>
        <a:graphic>
          <a:graphicData uri="http://schemas.openxmlformats.org/drawingml/2006/table">
            <a:tbl>
              <a:tblPr firstRow="1" firstCol="1" bandRow="1"/>
              <a:tblGrid>
                <a:gridCol w="1343233"/>
                <a:gridCol w="1724522"/>
                <a:gridCol w="7010401"/>
              </a:tblGrid>
              <a:tr h="881245">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18250">
                <a:tc>
                  <a:txBody>
                    <a:bodyPr/>
                    <a:lstStyle/>
                    <a:p>
                      <a:pPr>
                        <a:lnSpc>
                          <a:spcPct val="150000"/>
                        </a:lnSpc>
                        <a:spcAft>
                          <a:spcPts val="0"/>
                        </a:spcAft>
                      </a:pPr>
                      <a:r>
                        <a:rPr lang="zh-CN" sz="2400" dirty="0">
                          <a:solidFill>
                            <a:srgbClr val="FF00FF"/>
                          </a:solidFill>
                          <a:effectLst/>
                          <a:latin typeface="宋体" pitchFamily="2" charset="-122"/>
                          <a:ea typeface="宋体" pitchFamily="2" charset="-122"/>
                          <a:cs typeface="Times New Roman"/>
                        </a:rPr>
                        <a:t>●</a:t>
                      </a:r>
                      <a:r>
                        <a:rPr lang="zh-CN" sz="2400" dirty="0">
                          <a:solidFill>
                            <a:srgbClr val="FF00FF"/>
                          </a:solidFill>
                          <a:effectLst/>
                          <a:latin typeface="黑体" pitchFamily="49" charset="-122"/>
                          <a:ea typeface="黑体" pitchFamily="49" charset="-122"/>
                          <a:cs typeface="Times New Roman"/>
                        </a:rPr>
                        <a:t>让生命更有价值</a:t>
                      </a:r>
                      <a:endParaRPr lang="zh-CN" sz="2400" dirty="0">
                        <a:solidFill>
                          <a:srgbClr val="000000"/>
                        </a:solidFill>
                        <a:effectLst/>
                        <a:latin typeface="黑体" pitchFamily="49" charset="-122"/>
                        <a:ea typeface="黑体" pitchFamily="49" charset="-122"/>
                        <a:cs typeface="Times New Roman"/>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b="0" dirty="0">
                          <a:solidFill>
                            <a:srgbClr val="000000"/>
                          </a:solidFill>
                          <a:effectLst/>
                          <a:latin typeface="宋体" pitchFamily="2" charset="-122"/>
                          <a:ea typeface="宋体" pitchFamily="2" charset="-122"/>
                          <a:cs typeface="Times New Roman"/>
                        </a:rPr>
                        <a:t>不同的人对待生活的态度及结果有哪些不同</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（3）</a:t>
                      </a:r>
                      <a:r>
                        <a:rPr lang="zh-CN" sz="2400" b="0" dirty="0" smtClean="0">
                          <a:solidFill>
                            <a:srgbClr val="000000"/>
                          </a:solidFill>
                          <a:effectLst/>
                          <a:latin typeface="宋体" pitchFamily="2" charset="-122"/>
                          <a:ea typeface="宋体" pitchFamily="2" charset="-122"/>
                          <a:cs typeface="Times New Roman"/>
                        </a:rPr>
                        <a:t>有</a:t>
                      </a:r>
                      <a:r>
                        <a:rPr lang="zh-CN" sz="2400" b="0" dirty="0">
                          <a:solidFill>
                            <a:srgbClr val="000000"/>
                          </a:solidFill>
                          <a:effectLst/>
                          <a:latin typeface="宋体" pitchFamily="2" charset="-122"/>
                          <a:ea typeface="宋体" pitchFamily="2" charset="-122"/>
                          <a:cs typeface="Times New Roman"/>
                        </a:rPr>
                        <a:t>的人热爱学习、乐于</a:t>
                      </a:r>
                      <a:r>
                        <a:rPr lang="zh-CN" sz="2400" b="0" dirty="0" smtClean="0">
                          <a:solidFill>
                            <a:srgbClr val="000000"/>
                          </a:solidFill>
                          <a:effectLst/>
                          <a:latin typeface="宋体" pitchFamily="2" charset="-122"/>
                          <a:ea typeface="宋体" pitchFamily="2" charset="-122"/>
                          <a:cs typeface="Times New Roman"/>
                        </a:rPr>
                        <a:t>实践</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在</a:t>
                      </a:r>
                      <a:r>
                        <a:rPr lang="zh-CN" sz="2400" b="0" dirty="0">
                          <a:solidFill>
                            <a:srgbClr val="000000"/>
                          </a:solidFill>
                          <a:effectLst/>
                          <a:latin typeface="宋体" pitchFamily="2" charset="-122"/>
                          <a:ea typeface="宋体" pitchFamily="2" charset="-122"/>
                          <a:cs typeface="Times New Roman"/>
                        </a:rPr>
                        <a:t>探索中扩展生活的</a:t>
                      </a:r>
                      <a:r>
                        <a:rPr lang="zh-CN" sz="2400" b="0" dirty="0" smtClean="0">
                          <a:solidFill>
                            <a:srgbClr val="000000"/>
                          </a:solidFill>
                          <a:effectLst/>
                          <a:latin typeface="宋体" pitchFamily="2" charset="-122"/>
                          <a:ea typeface="宋体" pitchFamily="2" charset="-122"/>
                          <a:cs typeface="Times New Roman"/>
                        </a:rPr>
                        <a:t>阅历</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让</a:t>
                      </a:r>
                      <a:r>
                        <a:rPr lang="zh-CN" sz="2400" b="0" dirty="0">
                          <a:solidFill>
                            <a:srgbClr val="000000"/>
                          </a:solidFill>
                          <a:effectLst/>
                          <a:latin typeface="宋体" pitchFamily="2" charset="-122"/>
                          <a:ea typeface="宋体" pitchFamily="2" charset="-122"/>
                          <a:cs typeface="Times New Roman"/>
                        </a:rPr>
                        <a:t>生命充满色彩与活力。当我们敞开自己的</a:t>
                      </a:r>
                      <a:r>
                        <a:rPr lang="zh-CN" sz="2400" b="0" dirty="0" smtClean="0">
                          <a:solidFill>
                            <a:srgbClr val="000000"/>
                          </a:solidFill>
                          <a:effectLst/>
                          <a:latin typeface="宋体" pitchFamily="2" charset="-122"/>
                          <a:ea typeface="宋体" pitchFamily="2" charset="-122"/>
                          <a:cs typeface="Times New Roman"/>
                        </a:rPr>
                        <a:t>胸怀</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不断</a:t>
                      </a:r>
                      <a:r>
                        <a:rPr lang="zh-CN" sz="2400" b="0" dirty="0">
                          <a:solidFill>
                            <a:srgbClr val="000000"/>
                          </a:solidFill>
                          <a:effectLst/>
                          <a:latin typeface="宋体" pitchFamily="2" charset="-122"/>
                          <a:ea typeface="宋体" pitchFamily="2" charset="-122"/>
                          <a:cs typeface="Times New Roman"/>
                        </a:rPr>
                        <a:t>尝试与他人、与社会、与自然建立联系</a:t>
                      </a:r>
                      <a:r>
                        <a:rPr lang="zh-CN" sz="2400" b="0" dirty="0" smtClean="0">
                          <a:solidFill>
                            <a:srgbClr val="000000"/>
                          </a:solidFill>
                          <a:effectLst/>
                          <a:latin typeface="宋体" pitchFamily="2" charset="-122"/>
                          <a:ea typeface="宋体" pitchFamily="2" charset="-122"/>
                          <a:cs typeface="Times New Roman"/>
                        </a:rPr>
                        <a:t>时</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生命</a:t>
                      </a:r>
                      <a:r>
                        <a:rPr lang="zh-CN" sz="2400" b="0" dirty="0">
                          <a:solidFill>
                            <a:srgbClr val="000000"/>
                          </a:solidFill>
                          <a:effectLst/>
                          <a:latin typeface="宋体" pitchFamily="2" charset="-122"/>
                          <a:ea typeface="宋体" pitchFamily="2" charset="-122"/>
                          <a:cs typeface="Times New Roman"/>
                        </a:rPr>
                        <a:t>中的道德体验就会不断</a:t>
                      </a:r>
                      <a:r>
                        <a:rPr lang="zh-CN" sz="2400" b="0" dirty="0" smtClean="0">
                          <a:solidFill>
                            <a:srgbClr val="000000"/>
                          </a:solidFill>
                          <a:effectLst/>
                          <a:latin typeface="宋体" pitchFamily="2" charset="-122"/>
                          <a:ea typeface="宋体" pitchFamily="2" charset="-122"/>
                          <a:cs typeface="Times New Roman"/>
                        </a:rPr>
                        <a:t>丰富</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对</a:t>
                      </a:r>
                      <a:r>
                        <a:rPr lang="zh-CN" sz="2400" b="0" dirty="0">
                          <a:solidFill>
                            <a:srgbClr val="000000"/>
                          </a:solidFill>
                          <a:effectLst/>
                          <a:latin typeface="宋体" pitchFamily="2" charset="-122"/>
                          <a:ea typeface="宋体" pitchFamily="2" charset="-122"/>
                          <a:cs typeface="Times New Roman"/>
                        </a:rPr>
                        <a:t>生命的感受力、理解力就会不断增强。生命得到</a:t>
                      </a:r>
                      <a:r>
                        <a:rPr lang="zh-CN" sz="2400" b="0" dirty="0" smtClean="0">
                          <a:solidFill>
                            <a:srgbClr val="000000"/>
                          </a:solidFill>
                          <a:effectLst/>
                          <a:latin typeface="宋体" pitchFamily="2" charset="-122"/>
                          <a:ea typeface="宋体" pitchFamily="2" charset="-122"/>
                          <a:cs typeface="Times New Roman"/>
                        </a:rPr>
                        <a:t>滋养</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也</a:t>
                      </a:r>
                      <a:r>
                        <a:rPr lang="zh-CN" sz="2400" b="0" dirty="0">
                          <a:solidFill>
                            <a:srgbClr val="000000"/>
                          </a:solidFill>
                          <a:effectLst/>
                          <a:latin typeface="宋体" pitchFamily="2" charset="-122"/>
                          <a:ea typeface="宋体" pitchFamily="2" charset="-122"/>
                          <a:cs typeface="Times New Roman"/>
                        </a:rPr>
                        <a:t>因此而一点点充盈起来</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3" name="组合 2"/>
          <p:cNvGrpSpPr/>
          <p:nvPr/>
        </p:nvGrpSpPr>
        <p:grpSpPr>
          <a:xfrm>
            <a:off x="8071557" y="824822"/>
            <a:ext cx="1746910" cy="457900"/>
            <a:chOff x="8480182" y="1575737"/>
            <a:chExt cx="1678579" cy="520692"/>
          </a:xfrm>
        </p:grpSpPr>
        <p:sp>
          <p:nvSpPr>
            <p:cNvPr id="4" name="圆角矩形 3">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258410570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 xmlns:p14="http://schemas.microsoft.com/office/powerpoint/2010/main" val="2991690948"/>
              </p:ext>
            </p:extLst>
          </p:nvPr>
        </p:nvGraphicFramePr>
        <p:xfrm>
          <a:off x="1682044" y="2008805"/>
          <a:ext cx="9437680" cy="3895284"/>
        </p:xfrm>
        <a:graphic>
          <a:graphicData uri="http://schemas.openxmlformats.org/drawingml/2006/table">
            <a:tbl>
              <a:tblPr firstRow="1" firstCol="1" bandRow="1"/>
              <a:tblGrid>
                <a:gridCol w="1639413"/>
                <a:gridCol w="2311699"/>
                <a:gridCol w="5486568"/>
              </a:tblGrid>
              <a:tr h="666573">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28711">
                <a:tc>
                  <a:txBody>
                    <a:bodyPr/>
                    <a:lstStyle/>
                    <a:p>
                      <a:pPr>
                        <a:lnSpc>
                          <a:spcPct val="150000"/>
                        </a:lnSpc>
                        <a:spcAft>
                          <a:spcPts val="0"/>
                        </a:spcAft>
                      </a:pPr>
                      <a:r>
                        <a:rPr lang="zh-CN" sz="2400" b="1" dirty="0">
                          <a:solidFill>
                            <a:srgbClr val="FF00FF"/>
                          </a:solidFill>
                          <a:effectLst/>
                          <a:latin typeface="宋体" pitchFamily="2" charset="-122"/>
                          <a:ea typeface="宋体" pitchFamily="2" charset="-122"/>
                          <a:cs typeface="Times New Roman"/>
                        </a:rPr>
                        <a:t>●</a:t>
                      </a:r>
                      <a:r>
                        <a:rPr lang="zh-CN" sz="2400" b="0" dirty="0">
                          <a:solidFill>
                            <a:srgbClr val="FF00FF"/>
                          </a:solidFill>
                          <a:effectLst/>
                          <a:latin typeface="黑体" pitchFamily="49" charset="-122"/>
                          <a:ea typeface="黑体" pitchFamily="49" charset="-122"/>
                          <a:cs typeface="Times New Roman"/>
                        </a:rPr>
                        <a:t>让生命更有价值</a:t>
                      </a:r>
                      <a:endParaRPr lang="zh-CN" sz="2400" b="0" dirty="0">
                        <a:solidFill>
                          <a:srgbClr val="000000"/>
                        </a:solidFill>
                        <a:effectLst/>
                        <a:latin typeface="黑体" pitchFamily="49" charset="-122"/>
                        <a:ea typeface="黑体" pitchFamily="49" charset="-122"/>
                        <a:cs typeface="Times New Roman"/>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b="0" dirty="0">
                          <a:solidFill>
                            <a:srgbClr val="000000"/>
                          </a:solidFill>
                          <a:effectLst/>
                          <a:latin typeface="宋体" pitchFamily="2" charset="-122"/>
                          <a:ea typeface="宋体" pitchFamily="2" charset="-122"/>
                          <a:cs typeface="Times New Roman"/>
                        </a:rPr>
                        <a:t>如何让自己的生命</a:t>
                      </a:r>
                      <a:r>
                        <a:rPr lang="zh-CN" sz="2400" b="0" dirty="0" smtClean="0">
                          <a:solidFill>
                            <a:srgbClr val="000000"/>
                          </a:solidFill>
                          <a:effectLst/>
                          <a:latin typeface="宋体" pitchFamily="2" charset="-122"/>
                          <a:ea typeface="宋体" pitchFamily="2" charset="-122"/>
                          <a:cs typeface="Times New Roman"/>
                        </a:rPr>
                        <a:t>充盈</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丰富</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起来</a:t>
                      </a:r>
                      <a:endParaRPr lang="zh-CN" sz="2400" b="0" dirty="0">
                        <a:solidFill>
                          <a:srgbClr val="000000"/>
                        </a:solidFill>
                        <a:effectLst/>
                        <a:latin typeface="宋体" pitchFamily="2" charset="-122"/>
                        <a:ea typeface="宋体" pitchFamily="2" charset="-122"/>
                        <a:cs typeface="Times New Roman"/>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b="0" dirty="0">
                          <a:solidFill>
                            <a:srgbClr val="000000"/>
                          </a:solidFill>
                          <a:effectLst/>
                          <a:latin typeface="宋体" pitchFamily="2" charset="-122"/>
                          <a:ea typeface="宋体" pitchFamily="2" charset="-122"/>
                          <a:cs typeface="Times New Roman"/>
                        </a:rPr>
                        <a:t>热爱</a:t>
                      </a:r>
                      <a:r>
                        <a:rPr lang="zh-CN" sz="2400" b="0" dirty="0" smtClean="0">
                          <a:solidFill>
                            <a:srgbClr val="000000"/>
                          </a:solidFill>
                          <a:effectLst/>
                          <a:latin typeface="宋体" pitchFamily="2" charset="-122"/>
                          <a:ea typeface="宋体" pitchFamily="2" charset="-122"/>
                          <a:cs typeface="Times New Roman"/>
                        </a:rPr>
                        <a:t>学习</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乐于实践</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扩展</a:t>
                      </a:r>
                      <a:r>
                        <a:rPr lang="zh-CN" sz="2400" b="0" dirty="0">
                          <a:solidFill>
                            <a:srgbClr val="000000"/>
                          </a:solidFill>
                          <a:effectLst/>
                          <a:latin typeface="宋体" pitchFamily="2" charset="-122"/>
                          <a:ea typeface="宋体" pitchFamily="2" charset="-122"/>
                          <a:cs typeface="Times New Roman"/>
                        </a:rPr>
                        <a:t>生活的</a:t>
                      </a:r>
                      <a:r>
                        <a:rPr lang="zh-CN" sz="2400" b="0" dirty="0" smtClean="0">
                          <a:solidFill>
                            <a:srgbClr val="000000"/>
                          </a:solidFill>
                          <a:effectLst/>
                          <a:latin typeface="宋体" pitchFamily="2" charset="-122"/>
                          <a:ea typeface="宋体" pitchFamily="2" charset="-122"/>
                          <a:cs typeface="Times New Roman"/>
                        </a:rPr>
                        <a:t>阅历</a:t>
                      </a:r>
                      <a:r>
                        <a:rPr lang="zh-CN" alt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敞开</a:t>
                      </a:r>
                      <a:r>
                        <a:rPr lang="zh-CN" sz="2400" b="0" dirty="0">
                          <a:solidFill>
                            <a:srgbClr val="000000"/>
                          </a:solidFill>
                          <a:effectLst/>
                          <a:latin typeface="宋体" pitchFamily="2" charset="-122"/>
                          <a:ea typeface="宋体" pitchFamily="2" charset="-122"/>
                          <a:cs typeface="Times New Roman"/>
                        </a:rPr>
                        <a:t>自己的</a:t>
                      </a:r>
                      <a:r>
                        <a:rPr lang="zh-CN" sz="2400" b="0" dirty="0" smtClean="0">
                          <a:solidFill>
                            <a:srgbClr val="000000"/>
                          </a:solidFill>
                          <a:effectLst/>
                          <a:latin typeface="宋体" pitchFamily="2" charset="-122"/>
                          <a:ea typeface="宋体" pitchFamily="2" charset="-122"/>
                          <a:cs typeface="Times New Roman"/>
                        </a:rPr>
                        <a:t>胸怀</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不断</a:t>
                      </a:r>
                      <a:r>
                        <a:rPr lang="zh-CN" sz="2400" b="0" dirty="0">
                          <a:solidFill>
                            <a:srgbClr val="000000"/>
                          </a:solidFill>
                          <a:effectLst/>
                          <a:latin typeface="宋体" pitchFamily="2" charset="-122"/>
                          <a:ea typeface="宋体" pitchFamily="2" charset="-122"/>
                          <a:cs typeface="Times New Roman"/>
                        </a:rPr>
                        <a:t>尝试与他人、与社会、与自然建立</a:t>
                      </a:r>
                      <a:r>
                        <a:rPr lang="zh-CN" sz="2400" b="0" dirty="0" smtClean="0">
                          <a:solidFill>
                            <a:srgbClr val="000000"/>
                          </a:solidFill>
                          <a:effectLst/>
                          <a:latin typeface="宋体" pitchFamily="2" charset="-122"/>
                          <a:ea typeface="宋体" pitchFamily="2" charset="-122"/>
                          <a:cs typeface="Times New Roman"/>
                        </a:rPr>
                        <a:t>联系</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对</a:t>
                      </a:r>
                      <a:r>
                        <a:rPr lang="zh-CN" sz="2400" b="0" dirty="0">
                          <a:solidFill>
                            <a:srgbClr val="000000"/>
                          </a:solidFill>
                          <a:effectLst/>
                          <a:latin typeface="宋体" pitchFamily="2" charset="-122"/>
                          <a:ea typeface="宋体" pitchFamily="2" charset="-122"/>
                          <a:cs typeface="Times New Roman"/>
                        </a:rPr>
                        <a:t>生命的感受力、理解力不断</a:t>
                      </a:r>
                      <a:r>
                        <a:rPr lang="zh-CN" sz="2400" b="0" dirty="0" smtClean="0">
                          <a:solidFill>
                            <a:srgbClr val="000000"/>
                          </a:solidFill>
                          <a:effectLst/>
                          <a:latin typeface="宋体" pitchFamily="2" charset="-122"/>
                          <a:ea typeface="宋体" pitchFamily="2" charset="-122"/>
                          <a:cs typeface="Times New Roman"/>
                        </a:rPr>
                        <a:t>增强</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生命</a:t>
                      </a:r>
                      <a:r>
                        <a:rPr lang="zh-CN" sz="2400" b="0" dirty="0">
                          <a:solidFill>
                            <a:srgbClr val="000000"/>
                          </a:solidFill>
                          <a:effectLst/>
                          <a:latin typeface="宋体" pitchFamily="2" charset="-122"/>
                          <a:ea typeface="宋体" pitchFamily="2" charset="-122"/>
                          <a:cs typeface="Times New Roman"/>
                        </a:rPr>
                        <a:t>因此而充盈起来</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360167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 xmlns:p14="http://schemas.microsoft.com/office/powerpoint/2010/main" val="961398038"/>
              </p:ext>
            </p:extLst>
          </p:nvPr>
        </p:nvGraphicFramePr>
        <p:xfrm>
          <a:off x="801512" y="1568538"/>
          <a:ext cx="10351911" cy="4595195"/>
        </p:xfrm>
        <a:graphic>
          <a:graphicData uri="http://schemas.openxmlformats.org/drawingml/2006/table">
            <a:tbl>
              <a:tblPr firstRow="1" firstCol="1" bandRow="1"/>
              <a:tblGrid>
                <a:gridCol w="1467557"/>
                <a:gridCol w="1704620"/>
                <a:gridCol w="7179734"/>
              </a:tblGrid>
              <a:tr h="777025">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18170">
                <a:tc>
                  <a:txBody>
                    <a:bodyPr/>
                    <a:lstStyle/>
                    <a:p>
                      <a:pPr>
                        <a:lnSpc>
                          <a:spcPct val="150000"/>
                        </a:lnSpc>
                        <a:spcAft>
                          <a:spcPts val="0"/>
                        </a:spcAft>
                      </a:pPr>
                      <a:r>
                        <a:rPr lang="zh-CN" sz="2400" b="1" dirty="0">
                          <a:solidFill>
                            <a:srgbClr val="FF00FF"/>
                          </a:solidFill>
                          <a:effectLst/>
                          <a:latin typeface="宋体" pitchFamily="2" charset="-122"/>
                          <a:ea typeface="宋体" pitchFamily="2" charset="-122"/>
                          <a:cs typeface="Times New Roman"/>
                        </a:rPr>
                        <a:t>●</a:t>
                      </a:r>
                      <a:r>
                        <a:rPr lang="zh-CN" sz="2400" b="0" dirty="0">
                          <a:solidFill>
                            <a:srgbClr val="FF00FF"/>
                          </a:solidFill>
                          <a:effectLst/>
                          <a:latin typeface="黑体" pitchFamily="49" charset="-122"/>
                          <a:ea typeface="黑体" pitchFamily="49" charset="-122"/>
                          <a:cs typeface="Times New Roman"/>
                        </a:rPr>
                        <a:t>让生命更有价值</a:t>
                      </a:r>
                      <a:endParaRPr lang="zh-CN" sz="2400" b="0" dirty="0">
                        <a:solidFill>
                          <a:srgbClr val="000000"/>
                        </a:solidFill>
                        <a:effectLst/>
                        <a:latin typeface="黑体" pitchFamily="49" charset="-122"/>
                        <a:ea typeface="黑体" pitchFamily="49" charset="-122"/>
                        <a:cs typeface="Times New Roman"/>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b="0" dirty="0">
                          <a:solidFill>
                            <a:srgbClr val="000000"/>
                          </a:solidFill>
                          <a:effectLst/>
                          <a:latin typeface="宋体" pitchFamily="2" charset="-122"/>
                          <a:ea typeface="宋体" pitchFamily="2" charset="-122"/>
                          <a:cs typeface="Times New Roman"/>
                        </a:rPr>
                        <a:t>如何拒绝</a:t>
                      </a:r>
                      <a:r>
                        <a:rPr lang="zh-CN" sz="2400" b="0" dirty="0" smtClean="0">
                          <a:solidFill>
                            <a:srgbClr val="000000"/>
                          </a:solidFill>
                          <a:effectLst/>
                          <a:latin typeface="宋体" pitchFamily="2" charset="-122"/>
                          <a:ea typeface="宋体" pitchFamily="2" charset="-122"/>
                          <a:cs typeface="Times New Roman"/>
                        </a:rPr>
                        <a:t>冷漠</a:t>
                      </a:r>
                      <a:r>
                        <a:rPr lang="zh-CN" alt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传递</a:t>
                      </a:r>
                      <a:r>
                        <a:rPr lang="zh-CN" sz="2400" b="0" dirty="0">
                          <a:solidFill>
                            <a:srgbClr val="000000"/>
                          </a:solidFill>
                          <a:effectLst/>
                          <a:latin typeface="宋体" pitchFamily="2" charset="-122"/>
                          <a:ea typeface="宋体" pitchFamily="2" charset="-122"/>
                          <a:cs typeface="Times New Roman"/>
                        </a:rPr>
                        <a:t>生命的温暖</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（1）</a:t>
                      </a:r>
                      <a:r>
                        <a:rPr lang="zh-CN" sz="2400" b="0" dirty="0" smtClean="0">
                          <a:solidFill>
                            <a:srgbClr val="000000"/>
                          </a:solidFill>
                          <a:effectLst/>
                          <a:latin typeface="宋体" pitchFamily="2" charset="-122"/>
                          <a:ea typeface="宋体" pitchFamily="2" charset="-122"/>
                          <a:cs typeface="Times New Roman"/>
                        </a:rPr>
                        <a:t>人</a:t>
                      </a:r>
                      <a:r>
                        <a:rPr lang="zh-CN" sz="2400" b="0" dirty="0">
                          <a:solidFill>
                            <a:srgbClr val="000000"/>
                          </a:solidFill>
                          <a:effectLst/>
                          <a:latin typeface="宋体" pitchFamily="2" charset="-122"/>
                          <a:ea typeface="宋体" pitchFamily="2" charset="-122"/>
                          <a:cs typeface="Times New Roman"/>
                        </a:rPr>
                        <a:t>与人在相互依存和彼此关切中感受</a:t>
                      </a:r>
                      <a:r>
                        <a:rPr lang="zh-CN" sz="2400" b="0" dirty="0" smtClean="0">
                          <a:solidFill>
                            <a:srgbClr val="000000"/>
                          </a:solidFill>
                          <a:effectLst/>
                          <a:latin typeface="宋体" pitchFamily="2" charset="-122"/>
                          <a:ea typeface="宋体" pitchFamily="2" charset="-122"/>
                          <a:cs typeface="Times New Roman"/>
                        </a:rPr>
                        <a:t>温暖</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传递</a:t>
                      </a:r>
                      <a:r>
                        <a:rPr lang="zh-CN" sz="2400" b="0" dirty="0">
                          <a:solidFill>
                            <a:srgbClr val="000000"/>
                          </a:solidFill>
                          <a:effectLst/>
                          <a:latin typeface="宋体" pitchFamily="2" charset="-122"/>
                          <a:ea typeface="宋体" pitchFamily="2" charset="-122"/>
                          <a:cs typeface="Times New Roman"/>
                        </a:rPr>
                        <a:t>温暖。生命拒绝冷漠</a:t>
                      </a:r>
                    </a:p>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（2）</a:t>
                      </a:r>
                      <a:r>
                        <a:rPr lang="zh-CN" sz="2400" b="0" dirty="0" smtClean="0">
                          <a:solidFill>
                            <a:srgbClr val="000000"/>
                          </a:solidFill>
                          <a:effectLst/>
                          <a:latin typeface="宋体" pitchFamily="2" charset="-122"/>
                          <a:ea typeface="宋体" pitchFamily="2" charset="-122"/>
                          <a:cs typeface="Times New Roman"/>
                        </a:rPr>
                        <a:t>我们</a:t>
                      </a:r>
                      <a:r>
                        <a:rPr lang="zh-CN" sz="2400" b="0" dirty="0">
                          <a:solidFill>
                            <a:srgbClr val="000000"/>
                          </a:solidFill>
                          <a:effectLst/>
                          <a:latin typeface="宋体" pitchFamily="2" charset="-122"/>
                          <a:ea typeface="宋体" pitchFamily="2" charset="-122"/>
                          <a:cs typeface="Times New Roman"/>
                        </a:rPr>
                        <a:t>不仅要关注自身的</a:t>
                      </a:r>
                      <a:r>
                        <a:rPr lang="zh-CN" sz="2400" b="0" dirty="0" smtClean="0">
                          <a:solidFill>
                            <a:srgbClr val="000000"/>
                          </a:solidFill>
                          <a:effectLst/>
                          <a:latin typeface="宋体" pitchFamily="2" charset="-122"/>
                          <a:ea typeface="宋体" pitchFamily="2" charset="-122"/>
                          <a:cs typeface="Times New Roman"/>
                        </a:rPr>
                        <a:t>发展</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而且</a:t>
                      </a:r>
                      <a:r>
                        <a:rPr lang="zh-CN" sz="2400" b="0" dirty="0">
                          <a:solidFill>
                            <a:srgbClr val="000000"/>
                          </a:solidFill>
                          <a:effectLst/>
                          <a:latin typeface="宋体" pitchFamily="2" charset="-122"/>
                          <a:ea typeface="宋体" pitchFamily="2" charset="-122"/>
                          <a:cs typeface="Times New Roman"/>
                        </a:rPr>
                        <a:t>要关切他人的</a:t>
                      </a:r>
                      <a:r>
                        <a:rPr lang="zh-CN" sz="2400" b="0" dirty="0" smtClean="0">
                          <a:solidFill>
                            <a:srgbClr val="000000"/>
                          </a:solidFill>
                          <a:effectLst/>
                          <a:latin typeface="宋体" pitchFamily="2" charset="-122"/>
                          <a:ea typeface="宋体" pitchFamily="2" charset="-122"/>
                          <a:cs typeface="Times New Roman"/>
                        </a:rPr>
                        <a:t>生命</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设身处地</a:t>
                      </a:r>
                      <a:r>
                        <a:rPr lang="zh-CN" sz="2400" b="0" dirty="0">
                          <a:solidFill>
                            <a:srgbClr val="000000"/>
                          </a:solidFill>
                          <a:effectLst/>
                          <a:latin typeface="宋体" pitchFamily="2" charset="-122"/>
                          <a:ea typeface="宋体" pitchFamily="2" charset="-122"/>
                          <a:cs typeface="Times New Roman"/>
                        </a:rPr>
                        <a:t>地思考并善待他人</a:t>
                      </a:r>
                    </a:p>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（3）</a:t>
                      </a:r>
                      <a:r>
                        <a:rPr lang="zh-CN" sz="2400" b="0" dirty="0" smtClean="0">
                          <a:solidFill>
                            <a:srgbClr val="000000"/>
                          </a:solidFill>
                          <a:effectLst/>
                          <a:latin typeface="宋体" pitchFamily="2" charset="-122"/>
                          <a:ea typeface="宋体" pitchFamily="2" charset="-122"/>
                          <a:cs typeface="Times New Roman"/>
                        </a:rPr>
                        <a:t>用</a:t>
                      </a:r>
                      <a:r>
                        <a:rPr lang="zh-CN" sz="2400" b="0" dirty="0">
                          <a:solidFill>
                            <a:srgbClr val="000000"/>
                          </a:solidFill>
                          <a:effectLst/>
                          <a:latin typeface="宋体" pitchFamily="2" charset="-122"/>
                          <a:ea typeface="宋体" pitchFamily="2" charset="-122"/>
                          <a:cs typeface="Times New Roman"/>
                        </a:rPr>
                        <a:t>真诚、热情、给予去感动、改变</a:t>
                      </a:r>
                      <a:r>
                        <a:rPr lang="zh-CN" sz="2400" b="0" dirty="0" smtClean="0">
                          <a:solidFill>
                            <a:srgbClr val="000000"/>
                          </a:solidFill>
                          <a:effectLst/>
                          <a:latin typeface="宋体" pitchFamily="2" charset="-122"/>
                          <a:ea typeface="宋体" pitchFamily="2" charset="-122"/>
                          <a:cs typeface="Times New Roman"/>
                        </a:rPr>
                        <a:t>他人</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消融冷漠</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共同</a:t>
                      </a:r>
                      <a:r>
                        <a:rPr lang="zh-CN" sz="2400" b="0" dirty="0">
                          <a:solidFill>
                            <a:srgbClr val="000000"/>
                          </a:solidFill>
                          <a:effectLst/>
                          <a:latin typeface="宋体" pitchFamily="2" charset="-122"/>
                          <a:ea typeface="宋体" pitchFamily="2" charset="-122"/>
                          <a:cs typeface="Times New Roman"/>
                        </a:rPr>
                        <a:t>营造一个互信、友善、和谐的社会</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56007776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 xmlns:p14="http://schemas.microsoft.com/office/powerpoint/2010/main" val="3044151552"/>
              </p:ext>
            </p:extLst>
          </p:nvPr>
        </p:nvGraphicFramePr>
        <p:xfrm>
          <a:off x="722488" y="1760448"/>
          <a:ext cx="10758311" cy="4298864"/>
        </p:xfrm>
        <a:graphic>
          <a:graphicData uri="http://schemas.openxmlformats.org/drawingml/2006/table">
            <a:tbl>
              <a:tblPr firstRow="1" firstCol="1" bandRow="1"/>
              <a:tblGrid>
                <a:gridCol w="1406007"/>
                <a:gridCol w="1935505"/>
                <a:gridCol w="7416799"/>
              </a:tblGrid>
              <a:tr h="1027907">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70957">
                <a:tc>
                  <a:txBody>
                    <a:bodyPr/>
                    <a:lstStyle/>
                    <a:p>
                      <a:pPr>
                        <a:lnSpc>
                          <a:spcPct val="150000"/>
                        </a:lnSpc>
                        <a:spcAft>
                          <a:spcPts val="0"/>
                        </a:spcAft>
                      </a:pPr>
                      <a:r>
                        <a:rPr lang="zh-CN" sz="2400" b="1" dirty="0">
                          <a:solidFill>
                            <a:srgbClr val="FF00FF"/>
                          </a:solidFill>
                          <a:effectLst/>
                          <a:latin typeface="宋体" pitchFamily="2" charset="-122"/>
                          <a:ea typeface="宋体" pitchFamily="2" charset="-122"/>
                          <a:cs typeface="Times New Roman"/>
                        </a:rPr>
                        <a:t>●</a:t>
                      </a:r>
                      <a:r>
                        <a:rPr lang="zh-CN" sz="2400" b="0" dirty="0">
                          <a:solidFill>
                            <a:srgbClr val="FF00FF"/>
                          </a:solidFill>
                          <a:effectLst/>
                          <a:latin typeface="黑体" pitchFamily="49" charset="-122"/>
                          <a:ea typeface="黑体" pitchFamily="49" charset="-122"/>
                          <a:cs typeface="Times New Roman"/>
                        </a:rPr>
                        <a:t>让生命更有价值</a:t>
                      </a:r>
                      <a:endParaRPr lang="zh-CN" sz="2400" b="0" dirty="0">
                        <a:solidFill>
                          <a:srgbClr val="000000"/>
                        </a:solidFill>
                        <a:effectLst/>
                        <a:latin typeface="黑体" pitchFamily="49" charset="-122"/>
                        <a:ea typeface="黑体" pitchFamily="49" charset="-122"/>
                        <a:cs typeface="Times New Roman"/>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b="0" dirty="0">
                          <a:solidFill>
                            <a:srgbClr val="000000"/>
                          </a:solidFill>
                          <a:effectLst/>
                          <a:latin typeface="宋体" pitchFamily="2" charset="-122"/>
                          <a:ea typeface="宋体" pitchFamily="2" charset="-122"/>
                          <a:cs typeface="Times New Roman"/>
                        </a:rPr>
                        <a:t>*</a:t>
                      </a:r>
                      <a:r>
                        <a:rPr lang="zh-CN" sz="2400" b="0" dirty="0">
                          <a:solidFill>
                            <a:srgbClr val="000000"/>
                          </a:solidFill>
                          <a:effectLst/>
                          <a:latin typeface="宋体" pitchFamily="2" charset="-122"/>
                          <a:ea typeface="宋体" pitchFamily="2" charset="-122"/>
                          <a:cs typeface="Times New Roman"/>
                        </a:rPr>
                        <a:t>怎样实现人生的意义</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（1）</a:t>
                      </a:r>
                      <a:r>
                        <a:rPr lang="zh-CN" sz="2400" b="0" dirty="0" smtClean="0">
                          <a:solidFill>
                            <a:srgbClr val="000000"/>
                          </a:solidFill>
                          <a:effectLst/>
                          <a:latin typeface="宋体" pitchFamily="2" charset="-122"/>
                          <a:ea typeface="宋体" pitchFamily="2" charset="-122"/>
                          <a:cs typeface="Times New Roman"/>
                        </a:rPr>
                        <a:t>每个人</a:t>
                      </a:r>
                      <a:r>
                        <a:rPr lang="zh-CN" sz="2400" b="0" dirty="0">
                          <a:solidFill>
                            <a:srgbClr val="000000"/>
                          </a:solidFill>
                          <a:effectLst/>
                          <a:latin typeface="宋体" pitchFamily="2" charset="-122"/>
                          <a:ea typeface="宋体" pitchFamily="2" charset="-122"/>
                          <a:cs typeface="Times New Roman"/>
                        </a:rPr>
                        <a:t>的生命都有自己独特的使命</a:t>
                      </a:r>
                    </a:p>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（2）</a:t>
                      </a:r>
                      <a:r>
                        <a:rPr lang="zh-CN" sz="2400" b="0" dirty="0" smtClean="0">
                          <a:solidFill>
                            <a:srgbClr val="000000"/>
                          </a:solidFill>
                          <a:effectLst/>
                          <a:latin typeface="宋体" pitchFamily="2" charset="-122"/>
                          <a:ea typeface="宋体" pitchFamily="2" charset="-122"/>
                          <a:cs typeface="Times New Roman"/>
                        </a:rPr>
                        <a:t>伟大</a:t>
                      </a:r>
                      <a:r>
                        <a:rPr lang="zh-CN" sz="2400" b="0" dirty="0">
                          <a:solidFill>
                            <a:srgbClr val="000000"/>
                          </a:solidFill>
                          <a:effectLst/>
                          <a:latin typeface="宋体" pitchFamily="2" charset="-122"/>
                          <a:ea typeface="宋体" pitchFamily="2" charset="-122"/>
                          <a:cs typeface="Times New Roman"/>
                        </a:rPr>
                        <a:t>在于创造和贡献。一个人的</a:t>
                      </a:r>
                      <a:r>
                        <a:rPr lang="zh-CN" sz="2400" b="0" dirty="0" smtClean="0">
                          <a:solidFill>
                            <a:srgbClr val="000000"/>
                          </a:solidFill>
                          <a:effectLst/>
                          <a:latin typeface="宋体" pitchFamily="2" charset="-122"/>
                          <a:ea typeface="宋体" pitchFamily="2" charset="-122"/>
                          <a:cs typeface="Times New Roman"/>
                        </a:rPr>
                        <a:t>伟大</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不</a:t>
                      </a:r>
                      <a:r>
                        <a:rPr lang="zh-CN" sz="2400" b="0" dirty="0">
                          <a:solidFill>
                            <a:srgbClr val="000000"/>
                          </a:solidFill>
                          <a:effectLst/>
                          <a:latin typeface="宋体" pitchFamily="2" charset="-122"/>
                          <a:ea typeface="宋体" pitchFamily="2" charset="-122"/>
                          <a:cs typeface="Times New Roman"/>
                        </a:rPr>
                        <a:t>在于其地位的</a:t>
                      </a:r>
                      <a:r>
                        <a:rPr lang="zh-CN" sz="2400" b="0" dirty="0" smtClean="0">
                          <a:solidFill>
                            <a:srgbClr val="000000"/>
                          </a:solidFill>
                          <a:effectLst/>
                          <a:latin typeface="宋体" pitchFamily="2" charset="-122"/>
                          <a:ea typeface="宋体" pitchFamily="2" charset="-122"/>
                          <a:cs typeface="Times New Roman"/>
                        </a:rPr>
                        <a:t>高低</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而</a:t>
                      </a:r>
                      <a:r>
                        <a:rPr lang="zh-CN" sz="2400" b="0" dirty="0">
                          <a:solidFill>
                            <a:srgbClr val="000000"/>
                          </a:solidFill>
                          <a:effectLst/>
                          <a:latin typeface="宋体" pitchFamily="2" charset="-122"/>
                          <a:ea typeface="宋体" pitchFamily="2" charset="-122"/>
                          <a:cs typeface="Times New Roman"/>
                        </a:rPr>
                        <a:t>在于他能够运用自身的品德、才智和</a:t>
                      </a:r>
                      <a:r>
                        <a:rPr lang="zh-CN" sz="2400" b="0" dirty="0" smtClean="0">
                          <a:solidFill>
                            <a:srgbClr val="000000"/>
                          </a:solidFill>
                          <a:effectLst/>
                          <a:latin typeface="宋体" pitchFamily="2" charset="-122"/>
                          <a:ea typeface="宋体" pitchFamily="2" charset="-122"/>
                          <a:cs typeface="Times New Roman"/>
                        </a:rPr>
                        <a:t>劳动</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创造</a:t>
                      </a:r>
                      <a:r>
                        <a:rPr lang="zh-CN" sz="2400" b="0" dirty="0">
                          <a:solidFill>
                            <a:srgbClr val="000000"/>
                          </a:solidFill>
                          <a:effectLst/>
                          <a:latin typeface="宋体" pitchFamily="2" charset="-122"/>
                          <a:ea typeface="宋体" pitchFamily="2" charset="-122"/>
                          <a:cs typeface="Times New Roman"/>
                        </a:rPr>
                        <a:t>出比自己有限的生命更长久的、不平凡的</a:t>
                      </a:r>
                      <a:r>
                        <a:rPr lang="zh-CN" sz="2400" b="0" dirty="0" smtClean="0">
                          <a:solidFill>
                            <a:srgbClr val="000000"/>
                          </a:solidFill>
                          <a:effectLst/>
                          <a:latin typeface="宋体" pitchFamily="2" charset="-122"/>
                          <a:ea typeface="宋体" pitchFamily="2" charset="-122"/>
                          <a:cs typeface="Times New Roman"/>
                        </a:rPr>
                        <a:t>社会价值</a:t>
                      </a:r>
                      <a:endParaRPr lang="zh-CN" sz="2400" b="0" dirty="0">
                        <a:solidFill>
                          <a:srgbClr val="000000"/>
                        </a:solidFill>
                        <a:effectLst/>
                        <a:latin typeface="宋体" pitchFamily="2" charset="-122"/>
                        <a:ea typeface="宋体" pitchFamily="2" charset="-122"/>
                        <a:cs typeface="Times New Roman"/>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80044257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 xmlns:p14="http://schemas.microsoft.com/office/powerpoint/2010/main" val="462170874"/>
              </p:ext>
            </p:extLst>
          </p:nvPr>
        </p:nvGraphicFramePr>
        <p:xfrm>
          <a:off x="936978" y="1667579"/>
          <a:ext cx="10422466" cy="4435828"/>
        </p:xfrm>
        <a:graphic>
          <a:graphicData uri="http://schemas.openxmlformats.org/drawingml/2006/table">
            <a:tbl>
              <a:tblPr firstRow="1" firstCol="1" bandRow="1"/>
              <a:tblGrid>
                <a:gridCol w="1693333"/>
                <a:gridCol w="1907822"/>
                <a:gridCol w="6821311"/>
              </a:tblGrid>
              <a:tr h="1075620">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0208">
                <a:tc>
                  <a:txBody>
                    <a:bodyPr/>
                    <a:lstStyle/>
                    <a:p>
                      <a:pPr>
                        <a:lnSpc>
                          <a:spcPct val="150000"/>
                        </a:lnSpc>
                        <a:spcAft>
                          <a:spcPts val="0"/>
                        </a:spcAft>
                      </a:pPr>
                      <a:r>
                        <a:rPr lang="zh-CN" sz="2400" b="1" dirty="0">
                          <a:solidFill>
                            <a:srgbClr val="FF00FF"/>
                          </a:solidFill>
                          <a:effectLst/>
                          <a:latin typeface="宋体" pitchFamily="2" charset="-122"/>
                          <a:ea typeface="宋体" pitchFamily="2" charset="-122"/>
                          <a:cs typeface="Times New Roman"/>
                        </a:rPr>
                        <a:t>●</a:t>
                      </a:r>
                      <a:r>
                        <a:rPr lang="zh-CN" sz="2400" b="0" dirty="0">
                          <a:solidFill>
                            <a:srgbClr val="FF00FF"/>
                          </a:solidFill>
                          <a:effectLst/>
                          <a:latin typeface="黑体" pitchFamily="49" charset="-122"/>
                          <a:ea typeface="黑体" pitchFamily="49" charset="-122"/>
                          <a:cs typeface="Times New Roman"/>
                        </a:rPr>
                        <a:t>让生命更有价值</a:t>
                      </a:r>
                      <a:endParaRPr lang="zh-CN" sz="2400" b="0" dirty="0">
                        <a:solidFill>
                          <a:srgbClr val="000000"/>
                        </a:solidFill>
                        <a:effectLst/>
                        <a:latin typeface="黑体" pitchFamily="49" charset="-122"/>
                        <a:ea typeface="黑体" pitchFamily="49" charset="-122"/>
                        <a:cs typeface="Times New Roman"/>
                      </a:endParaRP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b="0" dirty="0">
                          <a:solidFill>
                            <a:srgbClr val="000000"/>
                          </a:solidFill>
                          <a:effectLst/>
                          <a:latin typeface="宋体" pitchFamily="2" charset="-122"/>
                          <a:ea typeface="宋体" pitchFamily="2" charset="-122"/>
                          <a:cs typeface="Times New Roman"/>
                        </a:rPr>
                        <a:t>*</a:t>
                      </a:r>
                      <a:r>
                        <a:rPr lang="zh-CN" sz="2400" b="0" dirty="0">
                          <a:solidFill>
                            <a:srgbClr val="000000"/>
                          </a:solidFill>
                          <a:effectLst/>
                          <a:latin typeface="宋体" pitchFamily="2" charset="-122"/>
                          <a:ea typeface="宋体" pitchFamily="2" charset="-122"/>
                          <a:cs typeface="Times New Roman"/>
                        </a:rPr>
                        <a:t>怎样实现人生的意义</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（3）</a:t>
                      </a:r>
                      <a:r>
                        <a:rPr lang="zh-CN" sz="2400" b="0" dirty="0" smtClean="0">
                          <a:solidFill>
                            <a:srgbClr val="000000"/>
                          </a:solidFill>
                          <a:effectLst/>
                          <a:latin typeface="宋体" pitchFamily="2" charset="-122"/>
                          <a:ea typeface="宋体" pitchFamily="2" charset="-122"/>
                          <a:cs typeface="Times New Roman"/>
                        </a:rPr>
                        <a:t>为</a:t>
                      </a:r>
                      <a:r>
                        <a:rPr lang="zh-CN" sz="2400" b="0" dirty="0">
                          <a:solidFill>
                            <a:srgbClr val="000000"/>
                          </a:solidFill>
                          <a:effectLst/>
                          <a:latin typeface="宋体" pitchFamily="2" charset="-122"/>
                          <a:ea typeface="宋体" pitchFamily="2" charset="-122"/>
                          <a:cs typeface="Times New Roman"/>
                        </a:rPr>
                        <a:t>生活而</a:t>
                      </a:r>
                      <a:r>
                        <a:rPr lang="zh-CN" sz="2400" b="0" dirty="0" smtClean="0">
                          <a:solidFill>
                            <a:srgbClr val="000000"/>
                          </a:solidFill>
                          <a:effectLst/>
                          <a:latin typeface="宋体" pitchFamily="2" charset="-122"/>
                          <a:ea typeface="宋体" pitchFamily="2" charset="-122"/>
                          <a:cs typeface="Times New Roman"/>
                        </a:rPr>
                        <a:t>努力</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为</a:t>
                      </a:r>
                      <a:r>
                        <a:rPr lang="zh-CN" sz="2400" b="0" dirty="0">
                          <a:solidFill>
                            <a:srgbClr val="000000"/>
                          </a:solidFill>
                          <a:effectLst/>
                          <a:latin typeface="宋体" pitchFamily="2" charset="-122"/>
                          <a:ea typeface="宋体" pitchFamily="2" charset="-122"/>
                          <a:cs typeface="Times New Roman"/>
                        </a:rPr>
                        <a:t>家庭的美好和社会的发展贡献自己的</a:t>
                      </a:r>
                      <a:r>
                        <a:rPr lang="zh-CN" sz="2400" b="0" dirty="0" smtClean="0">
                          <a:solidFill>
                            <a:srgbClr val="000000"/>
                          </a:solidFill>
                          <a:effectLst/>
                          <a:latin typeface="宋体" pitchFamily="2" charset="-122"/>
                          <a:ea typeface="宋体" pitchFamily="2" charset="-122"/>
                          <a:cs typeface="Times New Roman"/>
                        </a:rPr>
                        <a:t>力量</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书写</a:t>
                      </a:r>
                      <a:r>
                        <a:rPr lang="zh-CN" sz="2400" b="0" dirty="0">
                          <a:solidFill>
                            <a:srgbClr val="000000"/>
                          </a:solidFill>
                          <a:effectLst/>
                          <a:latin typeface="宋体" pitchFamily="2" charset="-122"/>
                          <a:ea typeface="宋体" pitchFamily="2" charset="-122"/>
                          <a:cs typeface="Times New Roman"/>
                        </a:rPr>
                        <a:t>自己的生命价值</a:t>
                      </a:r>
                    </a:p>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（4）</a:t>
                      </a:r>
                      <a:r>
                        <a:rPr lang="zh-CN" sz="2400" b="0" dirty="0" smtClean="0">
                          <a:solidFill>
                            <a:srgbClr val="000000"/>
                          </a:solidFill>
                          <a:effectLst/>
                          <a:latin typeface="宋体" pitchFamily="2" charset="-122"/>
                          <a:ea typeface="宋体" pitchFamily="2" charset="-122"/>
                          <a:cs typeface="Times New Roman"/>
                        </a:rPr>
                        <a:t>生命</a:t>
                      </a:r>
                      <a:r>
                        <a:rPr lang="zh-CN" sz="2400" b="0" dirty="0">
                          <a:solidFill>
                            <a:srgbClr val="000000"/>
                          </a:solidFill>
                          <a:effectLst/>
                          <a:latin typeface="宋体" pitchFamily="2" charset="-122"/>
                          <a:ea typeface="宋体" pitchFamily="2" charset="-122"/>
                          <a:cs typeface="Times New Roman"/>
                        </a:rPr>
                        <a:t>虽然</a:t>
                      </a:r>
                      <a:r>
                        <a:rPr lang="zh-CN" sz="2400" b="0" dirty="0" smtClean="0">
                          <a:solidFill>
                            <a:srgbClr val="000000"/>
                          </a:solidFill>
                          <a:effectLst/>
                          <a:latin typeface="宋体" pitchFamily="2" charset="-122"/>
                          <a:ea typeface="宋体" pitchFamily="2" charset="-122"/>
                          <a:cs typeface="Times New Roman"/>
                        </a:rPr>
                        <a:t>平凡</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但</a:t>
                      </a:r>
                      <a:r>
                        <a:rPr lang="zh-CN" sz="2400" b="0" dirty="0">
                          <a:solidFill>
                            <a:srgbClr val="000000"/>
                          </a:solidFill>
                          <a:effectLst/>
                          <a:latin typeface="宋体" pitchFamily="2" charset="-122"/>
                          <a:ea typeface="宋体" pitchFamily="2" charset="-122"/>
                          <a:cs typeface="Times New Roman"/>
                        </a:rPr>
                        <a:t>也能时时创造伟大。我们要将个体生命和他人的、集体的、民族的、国家的甚至人类的命运联系在一起</a:t>
                      </a:r>
                    </a:p>
                  </a:txBody>
                  <a:tcPr marL="58277" marR="582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9457032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44978" y="1467557"/>
            <a:ext cx="9595555" cy="3970318"/>
          </a:xfrm>
          <a:prstGeom prst="rect">
            <a:avLst/>
          </a:prstGeom>
        </p:spPr>
        <p:txBody>
          <a:bodyPr wrap="square">
            <a:spAutoFit/>
          </a:bodyPr>
          <a:lstStyle/>
          <a:p>
            <a:pPr>
              <a:lnSpc>
                <a:spcPct val="150000"/>
              </a:lnSpc>
              <a:spcAft>
                <a:spcPts val="0"/>
              </a:spcAft>
            </a:pPr>
            <a:r>
              <a:rPr lang="zh-CN" altLang="zh-CN" sz="2400" b="1" dirty="0">
                <a:solidFill>
                  <a:srgbClr val="000000"/>
                </a:solidFill>
                <a:latin typeface="宋体" pitchFamily="2" charset="-122"/>
                <a:ea typeface="宋体" pitchFamily="2" charset="-122"/>
                <a:cs typeface="Times New Roman"/>
              </a:rPr>
              <a:t>【</a:t>
            </a:r>
            <a:r>
              <a:rPr lang="zh-CN" altLang="zh-CN" sz="2400" dirty="0">
                <a:solidFill>
                  <a:srgbClr val="000000"/>
                </a:solidFill>
                <a:latin typeface="黑体" pitchFamily="49" charset="-122"/>
                <a:ea typeface="黑体" pitchFamily="49" charset="-122"/>
                <a:cs typeface="Times New Roman"/>
              </a:rPr>
              <a:t>备考建议</a:t>
            </a:r>
            <a:r>
              <a:rPr lang="zh-CN" altLang="zh-CN" sz="2400" b="1" dirty="0">
                <a:solidFill>
                  <a:srgbClr val="000000"/>
                </a:solidFill>
                <a:latin typeface="宋体" pitchFamily="2" charset="-122"/>
                <a:ea typeface="宋体" pitchFamily="2" charset="-122"/>
                <a:cs typeface="Times New Roman"/>
              </a:rPr>
              <a:t>】</a:t>
            </a:r>
          </a:p>
          <a:p>
            <a:pPr>
              <a:lnSpc>
                <a:spcPct val="150000"/>
              </a:lnSpc>
              <a:spcAft>
                <a:spcPts val="0"/>
              </a:spcAft>
            </a:pPr>
            <a:r>
              <a:rPr lang="en-US" altLang="zh-CN" sz="2400" dirty="0">
                <a:solidFill>
                  <a:srgbClr val="000000"/>
                </a:solidFill>
                <a:latin typeface="宋体" pitchFamily="2" charset="-122"/>
                <a:ea typeface="宋体" pitchFamily="2" charset="-122"/>
                <a:cs typeface="Times New Roman"/>
              </a:rPr>
              <a:t>1.</a:t>
            </a:r>
            <a:r>
              <a:rPr lang="zh-CN" altLang="zh-CN" sz="2400" dirty="0">
                <a:solidFill>
                  <a:srgbClr val="000000"/>
                </a:solidFill>
                <a:latin typeface="宋体" pitchFamily="2" charset="-122"/>
                <a:ea typeface="宋体" pitchFamily="2" charset="-122"/>
                <a:cs typeface="Times New Roman"/>
              </a:rPr>
              <a:t>生命的</a:t>
            </a:r>
            <a:r>
              <a:rPr lang="zh-CN" altLang="zh-CN" sz="2400" dirty="0" smtClean="0">
                <a:solidFill>
                  <a:srgbClr val="000000"/>
                </a:solidFill>
                <a:latin typeface="宋体" pitchFamily="2" charset="-122"/>
                <a:ea typeface="宋体" pitchFamily="2" charset="-122"/>
                <a:cs typeface="Times New Roman"/>
              </a:rPr>
              <a:t>话题</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常</a:t>
            </a:r>
            <a:r>
              <a:rPr lang="zh-CN" altLang="zh-CN" sz="2400" dirty="0">
                <a:solidFill>
                  <a:srgbClr val="000000"/>
                </a:solidFill>
                <a:latin typeface="宋体" pitchFamily="2" charset="-122"/>
                <a:ea typeface="宋体" pitchFamily="2" charset="-122"/>
                <a:cs typeface="Times New Roman"/>
              </a:rPr>
              <a:t>涉及“人的生命与自然界其他生命的关系”“人与自然的关系”“敬畏生命”“尊重生命”“关爱生命”“实现生命的价值”“养护</a:t>
            </a:r>
            <a:r>
              <a:rPr lang="zh-CN" altLang="zh-CN" sz="2400" dirty="0" smtClean="0">
                <a:solidFill>
                  <a:srgbClr val="000000"/>
                </a:solidFill>
                <a:latin typeface="宋体" pitchFamily="2" charset="-122"/>
                <a:ea typeface="宋体" pitchFamily="2" charset="-122"/>
                <a:cs typeface="Times New Roman"/>
              </a:rPr>
              <a:t>精神</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增强</a:t>
            </a:r>
            <a:r>
              <a:rPr lang="zh-CN" altLang="zh-CN" sz="2400" dirty="0">
                <a:solidFill>
                  <a:srgbClr val="000000"/>
                </a:solidFill>
                <a:latin typeface="宋体" pitchFamily="2" charset="-122"/>
                <a:ea typeface="宋体" pitchFamily="2" charset="-122"/>
                <a:cs typeface="Times New Roman"/>
              </a:rPr>
              <a:t>生命的韧性”等内容。同学们在复习</a:t>
            </a:r>
            <a:r>
              <a:rPr lang="zh-CN" altLang="zh-CN" sz="2400" dirty="0" smtClean="0">
                <a:solidFill>
                  <a:srgbClr val="000000"/>
                </a:solidFill>
                <a:latin typeface="宋体" pitchFamily="2" charset="-122"/>
                <a:ea typeface="宋体" pitchFamily="2" charset="-122"/>
                <a:cs typeface="Times New Roman"/>
              </a:rPr>
              <a:t>时</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一方面</a:t>
            </a:r>
            <a:r>
              <a:rPr lang="zh-CN" altLang="zh-CN" sz="2400" dirty="0">
                <a:solidFill>
                  <a:srgbClr val="000000"/>
                </a:solidFill>
                <a:latin typeface="宋体" pitchFamily="2" charset="-122"/>
                <a:ea typeface="宋体" pitchFamily="2" charset="-122"/>
                <a:cs typeface="Times New Roman"/>
              </a:rPr>
              <a:t>要注重</a:t>
            </a:r>
            <a:r>
              <a:rPr lang="zh-CN" altLang="zh-CN" sz="2400" dirty="0" smtClean="0">
                <a:solidFill>
                  <a:srgbClr val="000000"/>
                </a:solidFill>
                <a:latin typeface="宋体" pitchFamily="2" charset="-122"/>
                <a:ea typeface="宋体" pitchFamily="2" charset="-122"/>
                <a:cs typeface="Times New Roman"/>
              </a:rPr>
              <a:t>体会</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结合</a:t>
            </a:r>
            <a:r>
              <a:rPr lang="zh-CN" altLang="zh-CN" sz="2400" dirty="0">
                <a:solidFill>
                  <a:srgbClr val="000000"/>
                </a:solidFill>
                <a:latin typeface="宋体" pitchFamily="2" charset="-122"/>
                <a:ea typeface="宋体" pitchFamily="2" charset="-122"/>
                <a:cs typeface="Times New Roman"/>
              </a:rPr>
              <a:t>自己的生活经历加以</a:t>
            </a:r>
            <a:r>
              <a:rPr lang="zh-CN" altLang="zh-CN" sz="2400" dirty="0" smtClean="0">
                <a:solidFill>
                  <a:srgbClr val="000000"/>
                </a:solidFill>
                <a:latin typeface="宋体" pitchFamily="2" charset="-122"/>
                <a:ea typeface="宋体" pitchFamily="2" charset="-122"/>
                <a:cs typeface="Times New Roman"/>
              </a:rPr>
              <a:t>领会</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另一方面</a:t>
            </a:r>
            <a:r>
              <a:rPr lang="zh-CN" altLang="zh-CN" sz="2400" dirty="0">
                <a:solidFill>
                  <a:srgbClr val="000000"/>
                </a:solidFill>
                <a:latin typeface="宋体" pitchFamily="2" charset="-122"/>
                <a:ea typeface="宋体" pitchFamily="2" charset="-122"/>
                <a:cs typeface="Times New Roman"/>
              </a:rPr>
              <a:t>要注意该部分内容与关爱自然界其他生命、生态文明、未成年人保护、责任担当、奉献社会等内容的联系</a:t>
            </a:r>
            <a:r>
              <a:rPr lang="zh-CN" altLang="zh-CN" sz="2400" dirty="0" smtClean="0">
                <a:solidFill>
                  <a:srgbClr val="000000"/>
                </a:solidFill>
                <a:latin typeface="宋体" pitchFamily="2" charset="-122"/>
                <a:ea typeface="宋体" pitchFamily="2" charset="-122"/>
                <a:cs typeface="Times New Roman"/>
              </a:rPr>
              <a:t>。</a:t>
            </a:r>
            <a:endParaRPr lang="zh-CN" altLang="zh-CN" sz="2400" dirty="0">
              <a:solidFill>
                <a:srgbClr val="000000"/>
              </a:solidFill>
              <a:latin typeface="宋体" pitchFamily="2" charset="-122"/>
              <a:ea typeface="宋体" pitchFamily="2" charset="-122"/>
              <a:cs typeface="Times New Roman"/>
            </a:endParaRPr>
          </a:p>
        </p:txBody>
      </p:sp>
    </p:spTree>
    <p:extLst>
      <p:ext uri="{BB962C8B-B14F-4D97-AF65-F5344CB8AC3E}">
        <p14:creationId xmlns="" xmlns:p14="http://schemas.microsoft.com/office/powerpoint/2010/main" val="96840097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1" name="组合 10"/>
          <p:cNvGrpSpPr/>
          <p:nvPr/>
        </p:nvGrpSpPr>
        <p:grpSpPr>
          <a:xfrm>
            <a:off x="659561" y="2108833"/>
            <a:ext cx="6350837" cy="627895"/>
            <a:chOff x="1034884" y="629878"/>
            <a:chExt cx="4684959" cy="627895"/>
          </a:xfrm>
        </p:grpSpPr>
        <p:sp>
          <p:nvSpPr>
            <p:cNvPr id="12" name="圆角矩形 6"/>
            <p:cNvSpPr/>
            <p:nvPr>
              <p:custDataLst>
                <p:tags r:id="rId1"/>
              </p:custDataLst>
            </p:nvPr>
          </p:nvSpPr>
          <p:spPr>
            <a:xfrm flipH="1">
              <a:off x="2642641" y="664168"/>
              <a:ext cx="3077202"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保持乐观心态</a:t>
              </a:r>
            </a:p>
          </p:txBody>
        </p:sp>
        <p:sp>
          <p:nvSpPr>
            <p:cNvPr id="13"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知识点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endParaRPr lang="zh-CN" altLang="en-US" sz="2800" b="1" strike="noStrike" noProof="1">
                <a:solidFill>
                  <a:schemeClr val="bg1"/>
                </a:solidFill>
              </a:endParaRPr>
            </a:p>
          </p:txBody>
        </p:sp>
        <p:sp>
          <p:nvSpPr>
            <p:cNvPr id="14" name="圆角矩形 13"/>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
        <p:nvSpPr>
          <p:cNvPr id="2" name="矩形 1"/>
          <p:cNvSpPr/>
          <p:nvPr/>
        </p:nvSpPr>
        <p:spPr>
          <a:xfrm>
            <a:off x="843346" y="3438768"/>
            <a:ext cx="9524999" cy="2123658"/>
          </a:xfrm>
          <a:prstGeom prst="rect">
            <a:avLst/>
          </a:prstGeom>
        </p:spPr>
        <p:txBody>
          <a:bodyPr wrap="square">
            <a:spAutoFit/>
          </a:bodyPr>
          <a:lstStyle/>
          <a:p>
            <a:pPr>
              <a:lnSpc>
                <a:spcPct val="150000"/>
              </a:lnSpc>
              <a:spcAft>
                <a:spcPts val="0"/>
              </a:spcAft>
            </a:pPr>
            <a:r>
              <a:rPr lang="zh-CN" altLang="zh-CN" sz="2400" dirty="0">
                <a:solidFill>
                  <a:srgbClr val="000000"/>
                </a:solidFill>
                <a:latin typeface="黑体" pitchFamily="49" charset="-122"/>
                <a:ea typeface="黑体" pitchFamily="49" charset="-122"/>
                <a:cs typeface="Times New Roman"/>
              </a:rPr>
              <a:t>中考目标</a:t>
            </a:r>
            <a:r>
              <a:rPr lang="zh-CN" altLang="zh-CN" sz="2400" dirty="0" smtClean="0">
                <a:solidFill>
                  <a:srgbClr val="000000"/>
                </a:solidFill>
                <a:latin typeface="黑体" pitchFamily="49" charset="-122"/>
                <a:ea typeface="黑体" pitchFamily="49" charset="-122"/>
                <a:cs typeface="Times New Roman"/>
              </a:rPr>
              <a:t>要求</a:t>
            </a:r>
            <a:r>
              <a:rPr lang="zh-CN" altLang="en-US" sz="2400" dirty="0" smtClean="0">
                <a:solidFill>
                  <a:srgbClr val="000000"/>
                </a:solidFill>
                <a:latin typeface="黑体" pitchFamily="49" charset="-122"/>
                <a:ea typeface="黑体" pitchFamily="49" charset="-122"/>
                <a:cs typeface="Times New Roman"/>
              </a:rPr>
              <a:t>：</a:t>
            </a:r>
            <a:endParaRPr lang="zh-CN" altLang="zh-CN" sz="2400" dirty="0">
              <a:solidFill>
                <a:srgbClr val="000000"/>
              </a:solidFill>
              <a:latin typeface="黑体" pitchFamily="49" charset="-122"/>
              <a:ea typeface="黑体" pitchFamily="49" charset="-122"/>
              <a:cs typeface="Times New Roman"/>
            </a:endParaRPr>
          </a:p>
          <a:p>
            <a:pPr>
              <a:lnSpc>
                <a:spcPct val="200000"/>
              </a:lnSpc>
              <a:spcAft>
                <a:spcPts val="0"/>
              </a:spcAft>
            </a:pPr>
            <a:r>
              <a:rPr lang="en-US" altLang="zh-CN" sz="2400" dirty="0">
                <a:solidFill>
                  <a:srgbClr val="000000"/>
                </a:solidFill>
                <a:latin typeface="宋体" pitchFamily="2" charset="-122"/>
                <a:ea typeface="宋体" pitchFamily="2" charset="-122"/>
                <a:cs typeface="Times New Roman"/>
              </a:rPr>
              <a:t>1.</a:t>
            </a:r>
            <a:r>
              <a:rPr lang="zh-CN" altLang="zh-CN" sz="2400" dirty="0">
                <a:solidFill>
                  <a:srgbClr val="000000"/>
                </a:solidFill>
                <a:latin typeface="宋体" pitchFamily="2" charset="-122"/>
                <a:ea typeface="宋体" pitchFamily="2" charset="-122"/>
                <a:cs typeface="Times New Roman"/>
              </a:rPr>
              <a:t>情绪的多样性</a:t>
            </a:r>
            <a:r>
              <a:rPr lang="zh-CN" altLang="zh-CN" sz="2400" dirty="0">
                <a:solidFill>
                  <a:srgbClr val="FF00FF"/>
                </a:solidFill>
                <a:latin typeface="宋体" pitchFamily="2" charset="-122"/>
                <a:ea typeface="宋体" pitchFamily="2" charset="-122"/>
                <a:cs typeface="Times New Roman"/>
              </a:rPr>
              <a:t>　　☞</a:t>
            </a:r>
            <a:r>
              <a:rPr lang="zh-CN" altLang="zh-CN" sz="2400" dirty="0">
                <a:solidFill>
                  <a:srgbClr val="000000"/>
                </a:solidFill>
                <a:latin typeface="宋体" pitchFamily="2" charset="-122"/>
                <a:ea typeface="宋体" pitchFamily="2" charset="-122"/>
                <a:cs typeface="Times New Roman"/>
              </a:rPr>
              <a:t>统编教材七下第四课</a:t>
            </a:r>
          </a:p>
          <a:p>
            <a:pPr>
              <a:lnSpc>
                <a:spcPct val="200000"/>
              </a:lnSpc>
            </a:pPr>
            <a:r>
              <a:rPr lang="en-US" altLang="zh-CN" sz="2400" dirty="0">
                <a:solidFill>
                  <a:srgbClr val="000000"/>
                </a:solidFill>
                <a:latin typeface="宋体" pitchFamily="2" charset="-122"/>
                <a:ea typeface="宋体" pitchFamily="2" charset="-122"/>
                <a:cs typeface="Times New Roman"/>
              </a:rPr>
              <a:t>2.</a:t>
            </a:r>
            <a:r>
              <a:rPr lang="zh-CN" altLang="zh-CN" sz="2400" dirty="0">
                <a:solidFill>
                  <a:srgbClr val="000000"/>
                </a:solidFill>
                <a:latin typeface="宋体" pitchFamily="2" charset="-122"/>
                <a:ea typeface="宋体" pitchFamily="2" charset="-122"/>
                <a:cs typeface="Times New Roman"/>
              </a:rPr>
              <a:t>调控</a:t>
            </a:r>
            <a:r>
              <a:rPr lang="zh-CN" altLang="zh-CN" sz="2400" dirty="0" smtClean="0">
                <a:solidFill>
                  <a:srgbClr val="000000"/>
                </a:solidFill>
                <a:latin typeface="宋体" pitchFamily="2" charset="-122"/>
                <a:ea typeface="宋体" pitchFamily="2" charset="-122"/>
                <a:cs typeface="Times New Roman"/>
              </a:rPr>
              <a:t>情绪</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保持</a:t>
            </a:r>
            <a:r>
              <a:rPr lang="zh-CN" altLang="zh-CN" sz="2400" dirty="0">
                <a:solidFill>
                  <a:srgbClr val="000000"/>
                </a:solidFill>
                <a:latin typeface="宋体" pitchFamily="2" charset="-122"/>
                <a:ea typeface="宋体" pitchFamily="2" charset="-122"/>
                <a:cs typeface="Times New Roman"/>
              </a:rPr>
              <a:t>乐观、积极的心态</a:t>
            </a:r>
            <a:r>
              <a:rPr lang="zh-CN" altLang="zh-CN" sz="2400" dirty="0">
                <a:solidFill>
                  <a:srgbClr val="FF00FF"/>
                </a:solidFill>
                <a:latin typeface="宋体" pitchFamily="2" charset="-122"/>
                <a:ea typeface="宋体" pitchFamily="2" charset="-122"/>
                <a:cs typeface="Times New Roman"/>
              </a:rPr>
              <a:t>　　☞</a:t>
            </a:r>
            <a:r>
              <a:rPr lang="zh-CN" altLang="zh-CN" sz="2400" dirty="0">
                <a:solidFill>
                  <a:srgbClr val="000000"/>
                </a:solidFill>
                <a:latin typeface="宋体" pitchFamily="2" charset="-122"/>
                <a:ea typeface="宋体" pitchFamily="2" charset="-122"/>
                <a:cs typeface="Times New Roman"/>
              </a:rPr>
              <a:t>统编教材七下第四课</a:t>
            </a:r>
            <a:endParaRPr lang="zh-CN" altLang="en-US" sz="2400" dirty="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 xmlns:p14="http://schemas.microsoft.com/office/powerpoint/2010/main" val="2493827743"/>
              </p:ext>
            </p:extLst>
          </p:nvPr>
        </p:nvGraphicFramePr>
        <p:xfrm>
          <a:off x="837370" y="1479139"/>
          <a:ext cx="10628869" cy="4883477"/>
        </p:xfrm>
        <a:graphic>
          <a:graphicData uri="http://schemas.openxmlformats.org/drawingml/2006/table">
            <a:tbl>
              <a:tblPr firstRow="1" firstCol="1" bandRow="1"/>
              <a:tblGrid>
                <a:gridCol w="1575518"/>
                <a:gridCol w="1922087"/>
                <a:gridCol w="7131264"/>
              </a:tblGrid>
              <a:tr h="635249">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06489">
                <a:tc rowSpan="2">
                  <a:txBody>
                    <a:bodyPr/>
                    <a:lstStyle/>
                    <a:p>
                      <a:pPr marL="0" indent="0">
                        <a:lnSpc>
                          <a:spcPct val="150000"/>
                        </a:lnSpc>
                        <a:spcAft>
                          <a:spcPts val="0"/>
                        </a:spcAft>
                        <a:buFont typeface="+mj-lt"/>
                        <a:buNone/>
                      </a:pPr>
                      <a:r>
                        <a:rPr lang="zh-CN" sz="2400" dirty="0">
                          <a:solidFill>
                            <a:srgbClr val="FF00FF"/>
                          </a:solidFill>
                          <a:effectLst/>
                          <a:latin typeface="宋体" pitchFamily="2" charset="-122"/>
                          <a:ea typeface="宋体" pitchFamily="2" charset="-122"/>
                          <a:cs typeface="Times New Roman"/>
                        </a:rPr>
                        <a:t>●</a:t>
                      </a:r>
                      <a:r>
                        <a:rPr lang="zh-CN" sz="2400" dirty="0">
                          <a:solidFill>
                            <a:srgbClr val="FF00FF"/>
                          </a:solidFill>
                          <a:effectLst/>
                          <a:latin typeface="黑体" pitchFamily="49" charset="-122"/>
                          <a:ea typeface="黑体" pitchFamily="49" charset="-122"/>
                          <a:cs typeface="Times New Roman"/>
                        </a:rPr>
                        <a:t>情绪的多样性</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nSpc>
                          <a:spcPct val="150000"/>
                        </a:lnSpc>
                        <a:spcAft>
                          <a:spcPts val="0"/>
                        </a:spcAft>
                        <a:buFont typeface="+mj-lt"/>
                        <a:buNone/>
                      </a:pPr>
                      <a:r>
                        <a:rPr lang="zh-CN" sz="2400" b="0" dirty="0" smtClean="0">
                          <a:solidFill>
                            <a:srgbClr val="000000"/>
                          </a:solidFill>
                          <a:effectLst/>
                          <a:latin typeface="宋体" pitchFamily="2" charset="-122"/>
                          <a:ea typeface="宋体" pitchFamily="2" charset="-122"/>
                          <a:cs typeface="Times New Roman"/>
                        </a:rPr>
                        <a:t>什么是情绪的多样性</a:t>
                      </a:r>
                      <a:endParaRPr lang="zh-CN" sz="2400" b="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nSpc>
                          <a:spcPct val="150000"/>
                        </a:lnSpc>
                        <a:spcAft>
                          <a:spcPts val="0"/>
                        </a:spcAft>
                        <a:buFont typeface="+mj-lt"/>
                        <a:buNone/>
                      </a:pPr>
                      <a:r>
                        <a:rPr lang="zh-CN" sz="2400" b="0" dirty="0">
                          <a:solidFill>
                            <a:srgbClr val="000000"/>
                          </a:solidFill>
                          <a:effectLst/>
                          <a:latin typeface="宋体" pitchFamily="2" charset="-122"/>
                          <a:ea typeface="宋体" pitchFamily="2" charset="-122"/>
                          <a:cs typeface="Times New Roman"/>
                        </a:rPr>
                        <a:t>人的情绪是复杂多样</a:t>
                      </a:r>
                      <a:r>
                        <a:rPr lang="zh-CN" sz="2400" b="0" dirty="0" smtClean="0">
                          <a:solidFill>
                            <a:srgbClr val="000000"/>
                          </a:solidFill>
                          <a:effectLst/>
                          <a:latin typeface="宋体" pitchFamily="2" charset="-122"/>
                          <a:ea typeface="宋体" pitchFamily="2" charset="-122"/>
                          <a:cs typeface="Times New Roman"/>
                        </a:rPr>
                        <a:t>的</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除了</a:t>
                      </a:r>
                      <a:r>
                        <a:rPr lang="zh-CN" sz="2400" b="0" dirty="0">
                          <a:solidFill>
                            <a:srgbClr val="000000"/>
                          </a:solidFill>
                          <a:effectLst/>
                          <a:latin typeface="宋体" pitchFamily="2" charset="-122"/>
                          <a:ea typeface="宋体" pitchFamily="2" charset="-122"/>
                          <a:cs typeface="Times New Roman"/>
                        </a:rPr>
                        <a:t>常见的喜、怒、哀、惧等基本</a:t>
                      </a:r>
                      <a:r>
                        <a:rPr lang="zh-CN" sz="2400" b="0" dirty="0" smtClean="0">
                          <a:solidFill>
                            <a:srgbClr val="000000"/>
                          </a:solidFill>
                          <a:effectLst/>
                          <a:latin typeface="宋体" pitchFamily="2" charset="-122"/>
                          <a:ea typeface="宋体" pitchFamily="2" charset="-122"/>
                          <a:cs typeface="Times New Roman"/>
                        </a:rPr>
                        <a:t>情绪</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还有</a:t>
                      </a:r>
                      <a:r>
                        <a:rPr lang="zh-CN" sz="2400" b="0" dirty="0">
                          <a:solidFill>
                            <a:srgbClr val="000000"/>
                          </a:solidFill>
                          <a:effectLst/>
                          <a:latin typeface="宋体" pitchFamily="2" charset="-122"/>
                          <a:ea typeface="宋体" pitchFamily="2" charset="-122"/>
                          <a:cs typeface="Times New Roman"/>
                        </a:rPr>
                        <a:t>害羞、焦虑、厌恶和内疚等复杂情绪。各种各样的情绪丰富了我们的生活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41739">
                <a:tc vMerge="1">
                  <a:txBody>
                    <a:bodyPr/>
                    <a:lstStyle/>
                    <a:p>
                      <a:endParaRPr lang="zh-CN" altLang="en-US"/>
                    </a:p>
                  </a:txBody>
                  <a:tcPr/>
                </a:tc>
                <a:tc>
                  <a:txBody>
                    <a:bodyPr/>
                    <a:lstStyle/>
                    <a:p>
                      <a:pPr marL="0" indent="0">
                        <a:lnSpc>
                          <a:spcPct val="150000"/>
                        </a:lnSpc>
                        <a:spcAft>
                          <a:spcPts val="0"/>
                        </a:spcAft>
                        <a:buFont typeface="+mj-lt"/>
                        <a:buNone/>
                      </a:pPr>
                      <a:r>
                        <a:rPr lang="zh-CN" sz="2400" b="0" dirty="0" smtClean="0">
                          <a:solidFill>
                            <a:srgbClr val="000000"/>
                          </a:solidFill>
                          <a:effectLst/>
                          <a:latin typeface="宋体" pitchFamily="2" charset="-122"/>
                          <a:ea typeface="宋体" pitchFamily="2" charset="-122"/>
                          <a:cs typeface="Times New Roman"/>
                        </a:rPr>
                        <a:t>影响情绪的因素有哪些</a:t>
                      </a:r>
                      <a:endParaRPr lang="zh-CN" sz="2400" b="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nSpc>
                          <a:spcPct val="150000"/>
                        </a:lnSpc>
                        <a:spcAft>
                          <a:spcPts val="0"/>
                        </a:spcAft>
                        <a:buFont typeface="+mj-lt"/>
                        <a:buNone/>
                      </a:pPr>
                      <a:r>
                        <a:rPr lang="zh-CN" sz="2400" b="0" dirty="0" smtClean="0">
                          <a:solidFill>
                            <a:srgbClr val="000000"/>
                          </a:solidFill>
                          <a:effectLst/>
                          <a:latin typeface="宋体" pitchFamily="2" charset="-122"/>
                          <a:ea typeface="宋体" pitchFamily="2" charset="-122"/>
                          <a:cs typeface="Times New Roman"/>
                        </a:rPr>
                        <a:t>我们的情绪受多方面因素影响。例如</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个人的生理周期、对某件事情的预期、周围的舆论氛围、自然环境等。随着周围情况的变化</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我们的情绪也经常变化</a:t>
                      </a:r>
                      <a:endParaRPr lang="zh-CN" sz="2400" b="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40034447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 xmlns:p14="http://schemas.microsoft.com/office/powerpoint/2010/main" val="2319393832"/>
              </p:ext>
            </p:extLst>
          </p:nvPr>
        </p:nvGraphicFramePr>
        <p:xfrm>
          <a:off x="1109133" y="1896533"/>
          <a:ext cx="9423400" cy="3860799"/>
        </p:xfrm>
        <a:graphic>
          <a:graphicData uri="http://schemas.openxmlformats.org/drawingml/2006/table">
            <a:tbl>
              <a:tblPr firstRow="1" firstCol="1" bandRow="1"/>
              <a:tblGrid>
                <a:gridCol w="1700353"/>
                <a:gridCol w="1434946"/>
                <a:gridCol w="6288101"/>
              </a:tblGrid>
              <a:tr h="800944">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9855">
                <a:tc>
                  <a:txBody>
                    <a:bodyPr/>
                    <a:lstStyle/>
                    <a:p>
                      <a:pPr>
                        <a:lnSpc>
                          <a:spcPct val="150000"/>
                        </a:lnSpc>
                        <a:spcAft>
                          <a:spcPts val="0"/>
                        </a:spcAft>
                      </a:pPr>
                      <a:r>
                        <a:rPr lang="zh-CN" sz="2400" dirty="0">
                          <a:solidFill>
                            <a:srgbClr val="FF00FF"/>
                          </a:solidFill>
                          <a:effectLst/>
                          <a:latin typeface="宋体" pitchFamily="2" charset="-122"/>
                          <a:ea typeface="宋体" pitchFamily="2" charset="-122"/>
                          <a:cs typeface="Times New Roman"/>
                        </a:rPr>
                        <a:t>●</a:t>
                      </a:r>
                      <a:r>
                        <a:rPr lang="zh-CN" sz="2400" dirty="0">
                          <a:solidFill>
                            <a:srgbClr val="FF00FF"/>
                          </a:solidFill>
                          <a:effectLst/>
                          <a:latin typeface="黑体" pitchFamily="49" charset="-122"/>
                          <a:ea typeface="黑体" pitchFamily="49" charset="-122"/>
                          <a:cs typeface="Times New Roman"/>
                        </a:rPr>
                        <a:t>情绪的多样性</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smtClean="0">
                          <a:solidFill>
                            <a:srgbClr val="000000"/>
                          </a:solidFill>
                          <a:effectLst/>
                          <a:latin typeface="宋体" pitchFamily="2" charset="-122"/>
                          <a:ea typeface="宋体" pitchFamily="2" charset="-122"/>
                          <a:cs typeface="Times New Roman"/>
                        </a:rPr>
                        <a:t>情绪有什么作用</a:t>
                      </a:r>
                      <a:endParaRPr lang="zh-CN" sz="240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200000"/>
                        </a:lnSpc>
                        <a:spcAft>
                          <a:spcPts val="0"/>
                        </a:spcAft>
                      </a:pPr>
                      <a:r>
                        <a:rPr lang="zh-CN" sz="2400" dirty="0">
                          <a:solidFill>
                            <a:srgbClr val="000000"/>
                          </a:solidFill>
                          <a:effectLst/>
                          <a:latin typeface="宋体" pitchFamily="2" charset="-122"/>
                          <a:ea typeface="宋体" pitchFamily="2" charset="-122"/>
                          <a:cs typeface="Times New Roman"/>
                        </a:rPr>
                        <a:t>情绪的作用非常</a:t>
                      </a:r>
                      <a:r>
                        <a:rPr lang="zh-CN" sz="2400" dirty="0" smtClean="0">
                          <a:solidFill>
                            <a:srgbClr val="000000"/>
                          </a:solidFill>
                          <a:effectLst/>
                          <a:latin typeface="宋体" pitchFamily="2" charset="-122"/>
                          <a:ea typeface="宋体" pitchFamily="2" charset="-122"/>
                          <a:cs typeface="Times New Roman"/>
                        </a:rPr>
                        <a:t>神奇</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影响</a:t>
                      </a:r>
                      <a:r>
                        <a:rPr lang="zh-CN" sz="2400" dirty="0">
                          <a:solidFill>
                            <a:srgbClr val="000000"/>
                          </a:solidFill>
                          <a:effectLst/>
                          <a:latin typeface="宋体" pitchFamily="2" charset="-122"/>
                          <a:ea typeface="宋体" pitchFamily="2" charset="-122"/>
                          <a:cs typeface="Times New Roman"/>
                        </a:rPr>
                        <a:t>着我们的观念和行动。它可能激励我们克服困难、努力</a:t>
                      </a:r>
                      <a:r>
                        <a:rPr lang="zh-CN" sz="2400" dirty="0" smtClean="0">
                          <a:solidFill>
                            <a:srgbClr val="000000"/>
                          </a:solidFill>
                          <a:effectLst/>
                          <a:latin typeface="宋体" pitchFamily="2" charset="-122"/>
                          <a:ea typeface="宋体" pitchFamily="2" charset="-122"/>
                          <a:cs typeface="Times New Roman"/>
                        </a:rPr>
                        <a:t>向上</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也</a:t>
                      </a:r>
                      <a:r>
                        <a:rPr lang="zh-CN" sz="2400" dirty="0">
                          <a:solidFill>
                            <a:srgbClr val="000000"/>
                          </a:solidFill>
                          <a:effectLst/>
                          <a:latin typeface="宋体" pitchFamily="2" charset="-122"/>
                          <a:ea typeface="宋体" pitchFamily="2" charset="-122"/>
                          <a:cs typeface="Times New Roman"/>
                        </a:rPr>
                        <a:t>可能让我们因为某个小小的挫败而止步不前</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04588555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 xmlns:p14="http://schemas.microsoft.com/office/powerpoint/2010/main" val="2543840377"/>
              </p:ext>
            </p:extLst>
          </p:nvPr>
        </p:nvGraphicFramePr>
        <p:xfrm>
          <a:off x="850436" y="1606877"/>
          <a:ext cx="10848504" cy="4511701"/>
        </p:xfrm>
        <a:graphic>
          <a:graphicData uri="http://schemas.openxmlformats.org/drawingml/2006/table">
            <a:tbl>
              <a:tblPr firstRow="1" firstCol="1" bandRow="1"/>
              <a:tblGrid>
                <a:gridCol w="1407342"/>
                <a:gridCol w="1851378"/>
                <a:gridCol w="7589784"/>
              </a:tblGrid>
              <a:tr h="644528">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67173">
                <a:tc>
                  <a:txBody>
                    <a:bodyPr/>
                    <a:lstStyle/>
                    <a:p>
                      <a:pPr>
                        <a:lnSpc>
                          <a:spcPct val="150000"/>
                        </a:lnSpc>
                        <a:spcAft>
                          <a:spcPts val="0"/>
                        </a:spcAft>
                      </a:pPr>
                      <a:r>
                        <a:rPr lang="zh-CN" sz="2400" dirty="0">
                          <a:solidFill>
                            <a:srgbClr val="FF00FF"/>
                          </a:solidFill>
                          <a:effectLst/>
                          <a:latin typeface="宋体" pitchFamily="2" charset="-122"/>
                          <a:ea typeface="宋体" pitchFamily="2" charset="-122"/>
                          <a:cs typeface="Times New Roman"/>
                        </a:rPr>
                        <a:t>●</a:t>
                      </a:r>
                      <a:r>
                        <a:rPr lang="zh-CN" sz="2400" dirty="0">
                          <a:solidFill>
                            <a:srgbClr val="FF00FF"/>
                          </a:solidFill>
                          <a:effectLst/>
                          <a:latin typeface="黑体" pitchFamily="49" charset="-122"/>
                          <a:ea typeface="黑体" pitchFamily="49" charset="-122"/>
                          <a:cs typeface="Times New Roman"/>
                        </a:rPr>
                        <a:t>情绪的多样性</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400" b="0" dirty="0" smtClean="0">
                          <a:solidFill>
                            <a:srgbClr val="000000"/>
                          </a:solidFill>
                          <a:effectLst/>
                          <a:latin typeface="宋体" pitchFamily="2" charset="-122"/>
                          <a:ea typeface="宋体" pitchFamily="2" charset="-122"/>
                          <a:cs typeface="Times New Roman"/>
                        </a:rPr>
                        <a:t>怎样认识青春期的正面情绪和负面情绪</a:t>
                      </a:r>
                      <a:endParaRPr lang="zh-CN" sz="2400" b="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（1）</a:t>
                      </a:r>
                      <a:r>
                        <a:rPr lang="zh-CN" sz="2400" dirty="0" smtClean="0">
                          <a:solidFill>
                            <a:srgbClr val="000000"/>
                          </a:solidFill>
                          <a:effectLst/>
                          <a:latin typeface="宋体" pitchFamily="2" charset="-122"/>
                          <a:ea typeface="宋体" pitchFamily="2" charset="-122"/>
                          <a:cs typeface="Times New Roman"/>
                        </a:rPr>
                        <a:t>青春期</a:t>
                      </a:r>
                      <a:r>
                        <a:rPr lang="zh-CN" sz="2400" dirty="0">
                          <a:solidFill>
                            <a:srgbClr val="000000"/>
                          </a:solidFill>
                          <a:effectLst/>
                          <a:latin typeface="宋体" pitchFamily="2" charset="-122"/>
                          <a:ea typeface="宋体" pitchFamily="2" charset="-122"/>
                          <a:cs typeface="Times New Roman"/>
                        </a:rPr>
                        <a:t>的正面情绪。青春期的情绪特点体现了青春的</a:t>
                      </a:r>
                      <a:r>
                        <a:rPr lang="zh-CN" sz="2400" dirty="0" smtClean="0">
                          <a:solidFill>
                            <a:srgbClr val="000000"/>
                          </a:solidFill>
                          <a:effectLst/>
                          <a:latin typeface="宋体" pitchFamily="2" charset="-122"/>
                          <a:ea typeface="宋体" pitchFamily="2" charset="-122"/>
                          <a:cs typeface="Times New Roman"/>
                        </a:rPr>
                        <a:t>活力</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它</a:t>
                      </a:r>
                      <a:r>
                        <a:rPr lang="zh-CN" sz="2400" dirty="0">
                          <a:solidFill>
                            <a:srgbClr val="000000"/>
                          </a:solidFill>
                          <a:effectLst/>
                          <a:latin typeface="宋体" pitchFamily="2" charset="-122"/>
                          <a:ea typeface="宋体" pitchFamily="2" charset="-122"/>
                          <a:cs typeface="Times New Roman"/>
                        </a:rPr>
                        <a:t>带给我们不同的感受。善于激发正面的情绪</a:t>
                      </a:r>
                      <a:r>
                        <a:rPr lang="zh-CN" sz="2400" dirty="0" smtClean="0">
                          <a:solidFill>
                            <a:srgbClr val="000000"/>
                          </a:solidFill>
                          <a:effectLst/>
                          <a:latin typeface="宋体" pitchFamily="2" charset="-122"/>
                          <a:ea typeface="宋体" pitchFamily="2" charset="-122"/>
                          <a:cs typeface="Times New Roman"/>
                        </a:rPr>
                        <a:t>感受</a:t>
                      </a:r>
                      <a:r>
                        <a:rPr lang="zh-CN" alt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可以</a:t>
                      </a:r>
                      <a:r>
                        <a:rPr lang="zh-CN" sz="2400" dirty="0">
                          <a:solidFill>
                            <a:srgbClr val="000000"/>
                          </a:solidFill>
                          <a:effectLst/>
                          <a:latin typeface="宋体" pitchFamily="2" charset="-122"/>
                          <a:ea typeface="宋体" pitchFamily="2" charset="-122"/>
                          <a:cs typeface="Times New Roman"/>
                        </a:rPr>
                        <a:t>让我们的生活更加绚烂多彩</a:t>
                      </a:r>
                    </a:p>
                    <a:p>
                      <a:pPr>
                        <a:lnSpc>
                          <a:spcPct val="150000"/>
                        </a:lnSpc>
                        <a:spcAft>
                          <a:spcPts val="0"/>
                        </a:spcAft>
                      </a:pPr>
                      <a:r>
                        <a:rPr lang="en-US" sz="2400" dirty="0" smtClean="0">
                          <a:solidFill>
                            <a:srgbClr val="000000"/>
                          </a:solidFill>
                          <a:effectLst/>
                          <a:latin typeface="宋体" pitchFamily="2" charset="-122"/>
                          <a:ea typeface="宋体" pitchFamily="2" charset="-122"/>
                          <a:cs typeface="Times New Roman"/>
                        </a:rPr>
                        <a:t>（2）</a:t>
                      </a:r>
                      <a:r>
                        <a:rPr lang="zh-CN" sz="2400" dirty="0" smtClean="0">
                          <a:solidFill>
                            <a:srgbClr val="000000"/>
                          </a:solidFill>
                          <a:effectLst/>
                          <a:latin typeface="宋体" pitchFamily="2" charset="-122"/>
                          <a:ea typeface="宋体" pitchFamily="2" charset="-122"/>
                          <a:cs typeface="Times New Roman"/>
                        </a:rPr>
                        <a:t>青春期</a:t>
                      </a:r>
                      <a:r>
                        <a:rPr lang="zh-CN" sz="2400" dirty="0">
                          <a:solidFill>
                            <a:srgbClr val="000000"/>
                          </a:solidFill>
                          <a:effectLst/>
                          <a:latin typeface="宋体" pitchFamily="2" charset="-122"/>
                          <a:ea typeface="宋体" pitchFamily="2" charset="-122"/>
                          <a:cs typeface="Times New Roman"/>
                        </a:rPr>
                        <a:t>的负面情绪。青春期的情绪也包括烦恼和担忧。学习积极面对这些负面</a:t>
                      </a:r>
                      <a:r>
                        <a:rPr lang="zh-CN" sz="2400" dirty="0" smtClean="0">
                          <a:solidFill>
                            <a:srgbClr val="000000"/>
                          </a:solidFill>
                          <a:effectLst/>
                          <a:latin typeface="宋体" pitchFamily="2" charset="-122"/>
                          <a:ea typeface="宋体" pitchFamily="2" charset="-122"/>
                          <a:cs typeface="Times New Roman"/>
                        </a:rPr>
                        <a:t>情绪</a:t>
                      </a:r>
                      <a:r>
                        <a:rPr lang="en-US" sz="2400" dirty="0" smtClean="0">
                          <a:solidFill>
                            <a:srgbClr val="000000"/>
                          </a:solidFill>
                          <a:effectLst/>
                          <a:latin typeface="宋体" pitchFamily="2" charset="-122"/>
                          <a:ea typeface="宋体" pitchFamily="2" charset="-122"/>
                          <a:cs typeface="Times New Roman"/>
                        </a:rPr>
                        <a:t>，</a:t>
                      </a:r>
                      <a:r>
                        <a:rPr lang="zh-CN" sz="2400" dirty="0" smtClean="0">
                          <a:solidFill>
                            <a:srgbClr val="000000"/>
                          </a:solidFill>
                          <a:effectLst/>
                          <a:latin typeface="宋体" pitchFamily="2" charset="-122"/>
                          <a:ea typeface="宋体" pitchFamily="2" charset="-122"/>
                          <a:cs typeface="Times New Roman"/>
                        </a:rPr>
                        <a:t>同样</a:t>
                      </a:r>
                      <a:r>
                        <a:rPr lang="zh-CN" sz="2400" dirty="0">
                          <a:solidFill>
                            <a:srgbClr val="000000"/>
                          </a:solidFill>
                          <a:effectLst/>
                          <a:latin typeface="宋体" pitchFamily="2" charset="-122"/>
                          <a:ea typeface="宋体" pitchFamily="2" charset="-122"/>
                          <a:cs typeface="Times New Roman"/>
                        </a:rPr>
                        <a:t>是我们成长过程中需要经历的</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43650982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 xmlns:p14="http://schemas.microsoft.com/office/powerpoint/2010/main" val="1327711735"/>
              </p:ext>
            </p:extLst>
          </p:nvPr>
        </p:nvGraphicFramePr>
        <p:xfrm>
          <a:off x="793377" y="1559859"/>
          <a:ext cx="10507846" cy="4846319"/>
        </p:xfrm>
        <a:graphic>
          <a:graphicData uri="http://schemas.openxmlformats.org/drawingml/2006/table">
            <a:tbl>
              <a:tblPr firstRow="1" firstCol="1" bandRow="1"/>
              <a:tblGrid>
                <a:gridCol w="1842247"/>
                <a:gridCol w="1665443"/>
                <a:gridCol w="7000156"/>
              </a:tblGrid>
              <a:tr h="605790">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40529">
                <a:tc>
                  <a:txBody>
                    <a:bodyPr/>
                    <a:lstStyle/>
                    <a:p>
                      <a:pPr>
                        <a:lnSpc>
                          <a:spcPct val="150000"/>
                        </a:lnSpc>
                        <a:spcAft>
                          <a:spcPts val="0"/>
                        </a:spcAft>
                      </a:pPr>
                      <a:r>
                        <a:rPr lang="zh-CN" sz="2400" dirty="0">
                          <a:solidFill>
                            <a:srgbClr val="FF00FF"/>
                          </a:solidFill>
                          <a:effectLst/>
                          <a:latin typeface="宋体" pitchFamily="2" charset="-122"/>
                          <a:ea typeface="宋体" pitchFamily="2" charset="-122"/>
                          <a:cs typeface="Times New Roman"/>
                        </a:rPr>
                        <a:t>●</a:t>
                      </a:r>
                      <a:r>
                        <a:rPr lang="zh-CN" sz="2400" dirty="0">
                          <a:solidFill>
                            <a:srgbClr val="FF00FF"/>
                          </a:solidFill>
                          <a:effectLst/>
                          <a:latin typeface="黑体" pitchFamily="49" charset="-122"/>
                          <a:ea typeface="黑体" pitchFamily="49" charset="-122"/>
                          <a:cs typeface="Times New Roman"/>
                        </a:rPr>
                        <a:t>调控</a:t>
                      </a:r>
                      <a:r>
                        <a:rPr lang="zh-CN" sz="2400" dirty="0" smtClean="0">
                          <a:solidFill>
                            <a:srgbClr val="FF00FF"/>
                          </a:solidFill>
                          <a:effectLst/>
                          <a:latin typeface="黑体" pitchFamily="49" charset="-122"/>
                          <a:ea typeface="黑体" pitchFamily="49" charset="-122"/>
                          <a:cs typeface="Times New Roman"/>
                        </a:rPr>
                        <a:t>情绪</a:t>
                      </a:r>
                      <a:r>
                        <a:rPr lang="zh-CN" alt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保持</a:t>
                      </a:r>
                      <a:r>
                        <a:rPr lang="zh-CN" sz="2400" dirty="0">
                          <a:solidFill>
                            <a:srgbClr val="FF00FF"/>
                          </a:solidFill>
                          <a:effectLst/>
                          <a:latin typeface="黑体" pitchFamily="49" charset="-122"/>
                          <a:ea typeface="黑体" pitchFamily="49" charset="-122"/>
                          <a:cs typeface="Times New Roman"/>
                        </a:rPr>
                        <a:t>乐观、积极的心态</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b="0" dirty="0">
                          <a:solidFill>
                            <a:srgbClr val="000000"/>
                          </a:solidFill>
                          <a:effectLst/>
                          <a:latin typeface="宋体" pitchFamily="2" charset="-122"/>
                          <a:ea typeface="宋体" pitchFamily="2" charset="-122"/>
                          <a:cs typeface="Times New Roman"/>
                        </a:rPr>
                        <a:t>*</a:t>
                      </a:r>
                      <a:r>
                        <a:rPr lang="zh-CN" sz="2400" b="0" dirty="0">
                          <a:solidFill>
                            <a:srgbClr val="000000"/>
                          </a:solidFill>
                          <a:effectLst/>
                          <a:latin typeface="宋体" pitchFamily="2" charset="-122"/>
                          <a:ea typeface="宋体" pitchFamily="2" charset="-122"/>
                          <a:cs typeface="Times New Roman"/>
                        </a:rPr>
                        <a:t>为什么需要调节情绪</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（1）</a:t>
                      </a:r>
                      <a:r>
                        <a:rPr lang="zh-CN" sz="2400" b="0" dirty="0" smtClean="0">
                          <a:solidFill>
                            <a:srgbClr val="000000"/>
                          </a:solidFill>
                          <a:effectLst/>
                          <a:latin typeface="宋体" pitchFamily="2" charset="-122"/>
                          <a:ea typeface="宋体" pitchFamily="2" charset="-122"/>
                          <a:cs typeface="Times New Roman"/>
                        </a:rPr>
                        <a:t>保持</a:t>
                      </a:r>
                      <a:r>
                        <a:rPr lang="zh-CN" sz="2400" b="0" dirty="0">
                          <a:solidFill>
                            <a:srgbClr val="000000"/>
                          </a:solidFill>
                          <a:effectLst/>
                          <a:latin typeface="宋体" pitchFamily="2" charset="-122"/>
                          <a:ea typeface="宋体" pitchFamily="2" charset="-122"/>
                          <a:cs typeface="Times New Roman"/>
                        </a:rPr>
                        <a:t>积极的</a:t>
                      </a:r>
                      <a:r>
                        <a:rPr lang="zh-CN" sz="2400" b="0" dirty="0" smtClean="0">
                          <a:solidFill>
                            <a:srgbClr val="000000"/>
                          </a:solidFill>
                          <a:effectLst/>
                          <a:latin typeface="宋体" pitchFamily="2" charset="-122"/>
                          <a:ea typeface="宋体" pitchFamily="2" charset="-122"/>
                          <a:cs typeface="Times New Roman"/>
                        </a:rPr>
                        <a:t>心态</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享受</a:t>
                      </a:r>
                      <a:r>
                        <a:rPr lang="zh-CN" sz="2400" b="0" dirty="0">
                          <a:solidFill>
                            <a:srgbClr val="000000"/>
                          </a:solidFill>
                          <a:effectLst/>
                          <a:latin typeface="宋体" pitchFamily="2" charset="-122"/>
                          <a:ea typeface="宋体" pitchFamily="2" charset="-122"/>
                          <a:cs typeface="Times New Roman"/>
                        </a:rPr>
                        <a:t>喜悦和</a:t>
                      </a:r>
                      <a:r>
                        <a:rPr lang="zh-CN" sz="2400" b="0" dirty="0" smtClean="0">
                          <a:solidFill>
                            <a:srgbClr val="000000"/>
                          </a:solidFill>
                          <a:effectLst/>
                          <a:latin typeface="宋体" pitchFamily="2" charset="-122"/>
                          <a:ea typeface="宋体" pitchFamily="2" charset="-122"/>
                          <a:cs typeface="Times New Roman"/>
                        </a:rPr>
                        <a:t>快乐</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让</a:t>
                      </a:r>
                      <a:r>
                        <a:rPr lang="zh-CN" sz="2400" b="0" dirty="0">
                          <a:solidFill>
                            <a:srgbClr val="000000"/>
                          </a:solidFill>
                          <a:effectLst/>
                          <a:latin typeface="宋体" pitchFamily="2" charset="-122"/>
                          <a:ea typeface="宋体" pitchFamily="2" charset="-122"/>
                          <a:cs typeface="Times New Roman"/>
                        </a:rPr>
                        <a:t>我们的青春生活更加美好。适度的负面</a:t>
                      </a:r>
                      <a:r>
                        <a:rPr lang="zh-CN" sz="2400" b="0" dirty="0" smtClean="0">
                          <a:solidFill>
                            <a:srgbClr val="000000"/>
                          </a:solidFill>
                          <a:effectLst/>
                          <a:latin typeface="宋体" pitchFamily="2" charset="-122"/>
                          <a:ea typeface="宋体" pitchFamily="2" charset="-122"/>
                          <a:cs typeface="Times New Roman"/>
                        </a:rPr>
                        <a:t>情绪</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可以</a:t>
                      </a:r>
                      <a:r>
                        <a:rPr lang="zh-CN" sz="2400" b="0" dirty="0">
                          <a:solidFill>
                            <a:srgbClr val="000000"/>
                          </a:solidFill>
                          <a:effectLst/>
                          <a:latin typeface="宋体" pitchFamily="2" charset="-122"/>
                          <a:ea typeface="宋体" pitchFamily="2" charset="-122"/>
                          <a:cs typeface="Times New Roman"/>
                        </a:rPr>
                        <a:t>帮助我们适应突发</a:t>
                      </a:r>
                      <a:r>
                        <a:rPr lang="zh-CN" sz="2400" b="0" dirty="0" smtClean="0">
                          <a:solidFill>
                            <a:srgbClr val="000000"/>
                          </a:solidFill>
                          <a:effectLst/>
                          <a:latin typeface="宋体" pitchFamily="2" charset="-122"/>
                          <a:ea typeface="宋体" pitchFamily="2" charset="-122"/>
                          <a:cs typeface="Times New Roman"/>
                        </a:rPr>
                        <a:t>事件</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但</a:t>
                      </a:r>
                      <a:r>
                        <a:rPr lang="zh-CN" sz="2400" b="0" dirty="0">
                          <a:solidFill>
                            <a:srgbClr val="000000"/>
                          </a:solidFill>
                          <a:effectLst/>
                          <a:latin typeface="宋体" pitchFamily="2" charset="-122"/>
                          <a:ea typeface="宋体" pitchFamily="2" charset="-122"/>
                          <a:cs typeface="Times New Roman"/>
                        </a:rPr>
                        <a:t>持续地处于负面情绪</a:t>
                      </a:r>
                      <a:r>
                        <a:rPr lang="zh-CN" sz="2400" b="0" dirty="0" smtClean="0">
                          <a:solidFill>
                            <a:srgbClr val="000000"/>
                          </a:solidFill>
                          <a:effectLst/>
                          <a:latin typeface="宋体" pitchFamily="2" charset="-122"/>
                          <a:ea typeface="宋体" pitchFamily="2" charset="-122"/>
                          <a:cs typeface="Times New Roman"/>
                        </a:rPr>
                        <a:t>状态</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则</a:t>
                      </a:r>
                      <a:r>
                        <a:rPr lang="zh-CN" sz="2400" b="0" dirty="0">
                          <a:solidFill>
                            <a:srgbClr val="000000"/>
                          </a:solidFill>
                          <a:effectLst/>
                          <a:latin typeface="宋体" pitchFamily="2" charset="-122"/>
                          <a:ea typeface="宋体" pitchFamily="2" charset="-122"/>
                          <a:cs typeface="Times New Roman"/>
                        </a:rPr>
                        <a:t>可能危害我们的身心健康</a:t>
                      </a:r>
                    </a:p>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（2）</a:t>
                      </a:r>
                      <a:r>
                        <a:rPr lang="zh-CN" sz="2400" b="0" dirty="0" smtClean="0">
                          <a:solidFill>
                            <a:srgbClr val="000000"/>
                          </a:solidFill>
                          <a:effectLst/>
                          <a:latin typeface="宋体" pitchFamily="2" charset="-122"/>
                          <a:ea typeface="宋体" pitchFamily="2" charset="-122"/>
                          <a:cs typeface="Times New Roman"/>
                        </a:rPr>
                        <a:t>学会</a:t>
                      </a:r>
                      <a:r>
                        <a:rPr lang="zh-CN" sz="2400" b="0" dirty="0">
                          <a:solidFill>
                            <a:srgbClr val="000000"/>
                          </a:solidFill>
                          <a:effectLst/>
                          <a:latin typeface="宋体" pitchFamily="2" charset="-122"/>
                          <a:ea typeface="宋体" pitchFamily="2" charset="-122"/>
                          <a:cs typeface="Times New Roman"/>
                        </a:rPr>
                        <a:t>合理地调节</a:t>
                      </a:r>
                      <a:r>
                        <a:rPr lang="zh-CN" sz="2400" b="0" dirty="0" smtClean="0">
                          <a:solidFill>
                            <a:srgbClr val="000000"/>
                          </a:solidFill>
                          <a:effectLst/>
                          <a:latin typeface="宋体" pitchFamily="2" charset="-122"/>
                          <a:ea typeface="宋体" pitchFamily="2" charset="-122"/>
                          <a:cs typeface="Times New Roman"/>
                        </a:rPr>
                        <a:t>情绪</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使</a:t>
                      </a:r>
                      <a:r>
                        <a:rPr lang="zh-CN" sz="2400" b="0" dirty="0">
                          <a:solidFill>
                            <a:srgbClr val="000000"/>
                          </a:solidFill>
                          <a:effectLst/>
                          <a:latin typeface="宋体" pitchFamily="2" charset="-122"/>
                          <a:ea typeface="宋体" pitchFamily="2" charset="-122"/>
                          <a:cs typeface="Times New Roman"/>
                        </a:rPr>
                        <a:t>情绪在生理活动、主观体验、外显表情等方面发生一定的</a:t>
                      </a:r>
                      <a:r>
                        <a:rPr lang="zh-CN" sz="2400" b="0" dirty="0" smtClean="0">
                          <a:solidFill>
                            <a:srgbClr val="000000"/>
                          </a:solidFill>
                          <a:effectLst/>
                          <a:latin typeface="宋体" pitchFamily="2" charset="-122"/>
                          <a:ea typeface="宋体" pitchFamily="2" charset="-122"/>
                          <a:cs typeface="Times New Roman"/>
                        </a:rPr>
                        <a:t>变化</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有助于</a:t>
                      </a:r>
                      <a:r>
                        <a:rPr lang="zh-CN" sz="2400" b="0" dirty="0">
                          <a:solidFill>
                            <a:srgbClr val="000000"/>
                          </a:solidFill>
                          <a:effectLst/>
                          <a:latin typeface="宋体" pitchFamily="2" charset="-122"/>
                          <a:ea typeface="宋体" pitchFamily="2" charset="-122"/>
                          <a:cs typeface="Times New Roman"/>
                        </a:rPr>
                        <a:t>我们更好地适应环境</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421148232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 xmlns:p14="http://schemas.microsoft.com/office/powerpoint/2010/main" val="2417874361"/>
              </p:ext>
            </p:extLst>
          </p:nvPr>
        </p:nvGraphicFramePr>
        <p:xfrm>
          <a:off x="890777" y="1956593"/>
          <a:ext cx="10410445" cy="3902339"/>
        </p:xfrm>
        <a:graphic>
          <a:graphicData uri="http://schemas.openxmlformats.org/drawingml/2006/table">
            <a:tbl>
              <a:tblPr firstRow="1" firstCol="1" bandRow="1"/>
              <a:tblGrid>
                <a:gridCol w="1825529"/>
                <a:gridCol w="2126627"/>
                <a:gridCol w="6458289"/>
              </a:tblGrid>
              <a:tr h="578918">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23421">
                <a:tc>
                  <a:txBody>
                    <a:bodyPr/>
                    <a:lstStyle/>
                    <a:p>
                      <a:pPr>
                        <a:lnSpc>
                          <a:spcPct val="150000"/>
                        </a:lnSpc>
                        <a:spcAft>
                          <a:spcPts val="0"/>
                        </a:spcAft>
                      </a:pPr>
                      <a:r>
                        <a:rPr lang="zh-CN" sz="2400" dirty="0">
                          <a:solidFill>
                            <a:srgbClr val="FF00FF"/>
                          </a:solidFill>
                          <a:effectLst/>
                          <a:latin typeface="宋体" pitchFamily="2" charset="-122"/>
                          <a:ea typeface="宋体" pitchFamily="2" charset="-122"/>
                          <a:cs typeface="Times New Roman"/>
                        </a:rPr>
                        <a:t>●</a:t>
                      </a:r>
                      <a:r>
                        <a:rPr lang="zh-CN" sz="2400" dirty="0">
                          <a:solidFill>
                            <a:srgbClr val="FF00FF"/>
                          </a:solidFill>
                          <a:effectLst/>
                          <a:latin typeface="黑体" pitchFamily="49" charset="-122"/>
                          <a:ea typeface="黑体" pitchFamily="49" charset="-122"/>
                          <a:cs typeface="Times New Roman"/>
                        </a:rPr>
                        <a:t>调控</a:t>
                      </a:r>
                      <a:r>
                        <a:rPr lang="zh-CN" sz="2400" dirty="0" smtClean="0">
                          <a:solidFill>
                            <a:srgbClr val="FF00FF"/>
                          </a:solidFill>
                          <a:effectLst/>
                          <a:latin typeface="黑体" pitchFamily="49" charset="-122"/>
                          <a:ea typeface="黑体" pitchFamily="49" charset="-122"/>
                          <a:cs typeface="Times New Roman"/>
                        </a:rPr>
                        <a:t>情绪</a:t>
                      </a:r>
                      <a:r>
                        <a:rPr lang="zh-CN" alt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保持</a:t>
                      </a:r>
                      <a:r>
                        <a:rPr lang="zh-CN" sz="2400" dirty="0">
                          <a:solidFill>
                            <a:srgbClr val="FF00FF"/>
                          </a:solidFill>
                          <a:effectLst/>
                          <a:latin typeface="黑体" pitchFamily="49" charset="-122"/>
                          <a:ea typeface="黑体" pitchFamily="49" charset="-122"/>
                          <a:cs typeface="Times New Roman"/>
                        </a:rPr>
                        <a:t>乐观、积极的心态</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b="0" dirty="0">
                          <a:solidFill>
                            <a:srgbClr val="000000"/>
                          </a:solidFill>
                          <a:effectLst/>
                          <a:latin typeface="宋体" pitchFamily="2" charset="-122"/>
                          <a:ea typeface="宋体" pitchFamily="2" charset="-122"/>
                          <a:cs typeface="Times New Roman"/>
                        </a:rPr>
                        <a:t>人际交往</a:t>
                      </a:r>
                      <a:r>
                        <a:rPr lang="zh-CN" sz="2400" b="0" dirty="0" smtClean="0">
                          <a:solidFill>
                            <a:srgbClr val="000000"/>
                          </a:solidFill>
                          <a:effectLst/>
                          <a:latin typeface="宋体" pitchFamily="2" charset="-122"/>
                          <a:ea typeface="宋体" pitchFamily="2" charset="-122"/>
                          <a:cs typeface="Times New Roman"/>
                        </a:rPr>
                        <a:t>中</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为什么</a:t>
                      </a:r>
                      <a:r>
                        <a:rPr lang="zh-CN" sz="2400" b="0" dirty="0">
                          <a:solidFill>
                            <a:srgbClr val="000000"/>
                          </a:solidFill>
                          <a:effectLst/>
                          <a:latin typeface="宋体" pitchFamily="2" charset="-122"/>
                          <a:ea typeface="宋体" pitchFamily="2" charset="-122"/>
                          <a:cs typeface="Times New Roman"/>
                        </a:rPr>
                        <a:t>要注意调控情绪</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（1）</a:t>
                      </a:r>
                      <a:r>
                        <a:rPr lang="zh-CN" sz="2400" b="0" dirty="0" smtClean="0">
                          <a:solidFill>
                            <a:srgbClr val="000000"/>
                          </a:solidFill>
                          <a:effectLst/>
                          <a:latin typeface="宋体" pitchFamily="2" charset="-122"/>
                          <a:ea typeface="宋体" pitchFamily="2" charset="-122"/>
                          <a:cs typeface="Times New Roman"/>
                        </a:rPr>
                        <a:t>情绪</a:t>
                      </a:r>
                      <a:r>
                        <a:rPr lang="zh-CN" sz="2400" b="0" dirty="0">
                          <a:solidFill>
                            <a:srgbClr val="000000"/>
                          </a:solidFill>
                          <a:effectLst/>
                          <a:latin typeface="宋体" pitchFamily="2" charset="-122"/>
                          <a:ea typeface="宋体" pitchFamily="2" charset="-122"/>
                          <a:cs typeface="Times New Roman"/>
                        </a:rPr>
                        <a:t>的表达具有相通性或相互感染性。情绪的表达不仅与自己的身心健康</a:t>
                      </a:r>
                      <a:r>
                        <a:rPr lang="zh-CN" sz="2400" b="0" dirty="0" smtClean="0">
                          <a:solidFill>
                            <a:srgbClr val="000000"/>
                          </a:solidFill>
                          <a:effectLst/>
                          <a:latin typeface="宋体" pitchFamily="2" charset="-122"/>
                          <a:ea typeface="宋体" pitchFamily="2" charset="-122"/>
                          <a:cs typeface="Times New Roman"/>
                        </a:rPr>
                        <a:t>有关</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而且</a:t>
                      </a:r>
                      <a:r>
                        <a:rPr lang="zh-CN" sz="2400" b="0" dirty="0">
                          <a:solidFill>
                            <a:srgbClr val="000000"/>
                          </a:solidFill>
                          <a:effectLst/>
                          <a:latin typeface="宋体" pitchFamily="2" charset="-122"/>
                          <a:ea typeface="宋体" pitchFamily="2" charset="-122"/>
                          <a:cs typeface="Times New Roman"/>
                        </a:rPr>
                        <a:t>关乎人际交往</a:t>
                      </a:r>
                    </a:p>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（2）</a:t>
                      </a:r>
                      <a:r>
                        <a:rPr lang="zh-CN" sz="2400" b="0" dirty="0" smtClean="0">
                          <a:solidFill>
                            <a:srgbClr val="000000"/>
                          </a:solidFill>
                          <a:effectLst/>
                          <a:latin typeface="宋体" pitchFamily="2" charset="-122"/>
                          <a:ea typeface="宋体" pitchFamily="2" charset="-122"/>
                          <a:cs typeface="Times New Roman"/>
                        </a:rPr>
                        <a:t>在</a:t>
                      </a:r>
                      <a:r>
                        <a:rPr lang="zh-CN" sz="2400" b="0" dirty="0">
                          <a:solidFill>
                            <a:srgbClr val="000000"/>
                          </a:solidFill>
                          <a:effectLst/>
                          <a:latin typeface="宋体" pitchFamily="2" charset="-122"/>
                          <a:ea typeface="宋体" pitchFamily="2" charset="-122"/>
                          <a:cs typeface="Times New Roman"/>
                        </a:rPr>
                        <a:t>人际交往</a:t>
                      </a:r>
                      <a:r>
                        <a:rPr lang="zh-CN" sz="2400" b="0" dirty="0" smtClean="0">
                          <a:solidFill>
                            <a:srgbClr val="000000"/>
                          </a:solidFill>
                          <a:effectLst/>
                          <a:latin typeface="宋体" pitchFamily="2" charset="-122"/>
                          <a:ea typeface="宋体" pitchFamily="2" charset="-122"/>
                          <a:cs typeface="Times New Roman"/>
                        </a:rPr>
                        <a:t>中</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我们</a:t>
                      </a:r>
                      <a:r>
                        <a:rPr lang="zh-CN" sz="2400" b="0" dirty="0">
                          <a:solidFill>
                            <a:srgbClr val="000000"/>
                          </a:solidFill>
                          <a:effectLst/>
                          <a:latin typeface="宋体" pitchFamily="2" charset="-122"/>
                          <a:ea typeface="宋体" pitchFamily="2" charset="-122"/>
                          <a:cs typeface="Times New Roman"/>
                        </a:rPr>
                        <a:t>需要了解自己的</a:t>
                      </a:r>
                      <a:r>
                        <a:rPr lang="zh-CN" sz="2400" b="0" dirty="0" smtClean="0">
                          <a:solidFill>
                            <a:srgbClr val="000000"/>
                          </a:solidFill>
                          <a:effectLst/>
                          <a:latin typeface="宋体" pitchFamily="2" charset="-122"/>
                          <a:ea typeface="宋体" pitchFamily="2" charset="-122"/>
                          <a:cs typeface="Times New Roman"/>
                        </a:rPr>
                        <a:t>情绪</a:t>
                      </a:r>
                      <a:r>
                        <a:rPr lang="zh-CN" alt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接受它们</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并</a:t>
                      </a:r>
                      <a:r>
                        <a:rPr lang="zh-CN" sz="2400" b="0" dirty="0">
                          <a:solidFill>
                            <a:srgbClr val="000000"/>
                          </a:solidFill>
                          <a:effectLst/>
                          <a:latin typeface="宋体" pitchFamily="2" charset="-122"/>
                          <a:ea typeface="宋体" pitchFamily="2" charset="-122"/>
                          <a:cs typeface="Times New Roman"/>
                        </a:rPr>
                        <a:t>学会以恰当的方式表达出来</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75318213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 xmlns:p14="http://schemas.microsoft.com/office/powerpoint/2010/main" val="3480557682"/>
              </p:ext>
            </p:extLst>
          </p:nvPr>
        </p:nvGraphicFramePr>
        <p:xfrm>
          <a:off x="890777" y="1730816"/>
          <a:ext cx="10410445" cy="4376473"/>
        </p:xfrm>
        <a:graphic>
          <a:graphicData uri="http://schemas.openxmlformats.org/drawingml/2006/table">
            <a:tbl>
              <a:tblPr firstRow="1" firstCol="1" bandRow="1"/>
              <a:tblGrid>
                <a:gridCol w="1908867"/>
                <a:gridCol w="1422400"/>
                <a:gridCol w="7079178"/>
              </a:tblGrid>
              <a:tr h="649257">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目标要求</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0" dirty="0">
                          <a:solidFill>
                            <a:srgbClr val="000000"/>
                          </a:solidFill>
                          <a:effectLst/>
                          <a:latin typeface="黑体" pitchFamily="49" charset="-122"/>
                          <a:ea typeface="黑体" pitchFamily="49" charset="-122"/>
                          <a:cs typeface="Times New Roman"/>
                        </a:rPr>
                        <a:t>答　　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27216">
                <a:tc>
                  <a:txBody>
                    <a:bodyPr/>
                    <a:lstStyle/>
                    <a:p>
                      <a:pPr>
                        <a:lnSpc>
                          <a:spcPct val="150000"/>
                        </a:lnSpc>
                        <a:spcAft>
                          <a:spcPts val="0"/>
                        </a:spcAft>
                      </a:pPr>
                      <a:r>
                        <a:rPr lang="zh-CN" sz="2400" dirty="0">
                          <a:solidFill>
                            <a:srgbClr val="FF00FF"/>
                          </a:solidFill>
                          <a:effectLst/>
                          <a:latin typeface="宋体" pitchFamily="2" charset="-122"/>
                          <a:ea typeface="宋体" pitchFamily="2" charset="-122"/>
                          <a:cs typeface="Times New Roman"/>
                        </a:rPr>
                        <a:t>●</a:t>
                      </a:r>
                      <a:r>
                        <a:rPr lang="zh-CN" sz="2400" dirty="0">
                          <a:solidFill>
                            <a:srgbClr val="FF00FF"/>
                          </a:solidFill>
                          <a:effectLst/>
                          <a:latin typeface="黑体" pitchFamily="49" charset="-122"/>
                          <a:ea typeface="黑体" pitchFamily="49" charset="-122"/>
                          <a:cs typeface="Times New Roman"/>
                        </a:rPr>
                        <a:t>调控</a:t>
                      </a:r>
                      <a:r>
                        <a:rPr lang="zh-CN" sz="2400" dirty="0" smtClean="0">
                          <a:solidFill>
                            <a:srgbClr val="FF00FF"/>
                          </a:solidFill>
                          <a:effectLst/>
                          <a:latin typeface="黑体" pitchFamily="49" charset="-122"/>
                          <a:ea typeface="黑体" pitchFamily="49" charset="-122"/>
                          <a:cs typeface="Times New Roman"/>
                        </a:rPr>
                        <a:t>情绪</a:t>
                      </a:r>
                      <a:r>
                        <a:rPr lang="zh-CN" altLang="en-US" sz="2400" dirty="0" smtClean="0">
                          <a:solidFill>
                            <a:srgbClr val="FF00FF"/>
                          </a:solidFill>
                          <a:effectLst/>
                          <a:latin typeface="黑体" pitchFamily="49" charset="-122"/>
                          <a:ea typeface="黑体" pitchFamily="49" charset="-122"/>
                          <a:cs typeface="Times New Roman"/>
                        </a:rPr>
                        <a:t>，</a:t>
                      </a:r>
                      <a:r>
                        <a:rPr lang="zh-CN" sz="2400" dirty="0" smtClean="0">
                          <a:solidFill>
                            <a:srgbClr val="FF00FF"/>
                          </a:solidFill>
                          <a:effectLst/>
                          <a:latin typeface="黑体" pitchFamily="49" charset="-122"/>
                          <a:ea typeface="黑体" pitchFamily="49" charset="-122"/>
                          <a:cs typeface="Times New Roman"/>
                        </a:rPr>
                        <a:t>保持</a:t>
                      </a:r>
                      <a:r>
                        <a:rPr lang="zh-CN" sz="2400" dirty="0">
                          <a:solidFill>
                            <a:srgbClr val="FF00FF"/>
                          </a:solidFill>
                          <a:effectLst/>
                          <a:latin typeface="黑体" pitchFamily="49" charset="-122"/>
                          <a:ea typeface="黑体" pitchFamily="49" charset="-122"/>
                          <a:cs typeface="Times New Roman"/>
                        </a:rPr>
                        <a:t>乐观、积极的心态</a:t>
                      </a:r>
                      <a:endParaRPr lang="zh-CN" sz="2400"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b="0" dirty="0">
                          <a:solidFill>
                            <a:srgbClr val="000000"/>
                          </a:solidFill>
                          <a:effectLst/>
                          <a:latin typeface="宋体" pitchFamily="2" charset="-122"/>
                          <a:ea typeface="宋体" pitchFamily="2" charset="-122"/>
                          <a:cs typeface="Times New Roman"/>
                        </a:rPr>
                        <a:t>调节情绪的方法及作用</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（1）</a:t>
                      </a:r>
                      <a:r>
                        <a:rPr lang="zh-CN" sz="2400" b="0" dirty="0" smtClean="0">
                          <a:solidFill>
                            <a:srgbClr val="000000"/>
                          </a:solidFill>
                          <a:effectLst/>
                          <a:latin typeface="宋体" pitchFamily="2" charset="-122"/>
                          <a:ea typeface="宋体" pitchFamily="2" charset="-122"/>
                          <a:cs typeface="Times New Roman"/>
                        </a:rPr>
                        <a:t>方法</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改变</a:t>
                      </a:r>
                      <a:r>
                        <a:rPr lang="zh-CN" sz="2400" b="0" dirty="0">
                          <a:solidFill>
                            <a:srgbClr val="000000"/>
                          </a:solidFill>
                          <a:effectLst/>
                          <a:latin typeface="宋体" pitchFamily="2" charset="-122"/>
                          <a:ea typeface="宋体" pitchFamily="2" charset="-122"/>
                          <a:cs typeface="Times New Roman"/>
                        </a:rPr>
                        <a:t>认知评价、转移注意、合理宣泄和放松训练等</a:t>
                      </a:r>
                    </a:p>
                    <a:p>
                      <a:pPr>
                        <a:lnSpc>
                          <a:spcPct val="150000"/>
                        </a:lnSpc>
                        <a:spcAft>
                          <a:spcPts val="0"/>
                        </a:spcAft>
                      </a:pPr>
                      <a:r>
                        <a:rPr lang="en-US" sz="2400" b="0" dirty="0" smtClean="0">
                          <a:solidFill>
                            <a:srgbClr val="000000"/>
                          </a:solidFill>
                          <a:effectLst/>
                          <a:latin typeface="宋体" pitchFamily="2" charset="-122"/>
                          <a:ea typeface="宋体" pitchFamily="2" charset="-122"/>
                          <a:cs typeface="Times New Roman"/>
                        </a:rPr>
                        <a:t>（2）</a:t>
                      </a:r>
                      <a:r>
                        <a:rPr lang="zh-CN" sz="2400" b="0" dirty="0" smtClean="0">
                          <a:solidFill>
                            <a:srgbClr val="000000"/>
                          </a:solidFill>
                          <a:effectLst/>
                          <a:latin typeface="宋体" pitchFamily="2" charset="-122"/>
                          <a:ea typeface="宋体" pitchFamily="2" charset="-122"/>
                          <a:cs typeface="Times New Roman"/>
                        </a:rPr>
                        <a:t>作用</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有助于</a:t>
                      </a:r>
                      <a:r>
                        <a:rPr lang="zh-CN" sz="2400" b="0" dirty="0">
                          <a:solidFill>
                            <a:srgbClr val="000000"/>
                          </a:solidFill>
                          <a:effectLst/>
                          <a:latin typeface="宋体" pitchFamily="2" charset="-122"/>
                          <a:ea typeface="宋体" pitchFamily="2" charset="-122"/>
                          <a:cs typeface="Times New Roman"/>
                        </a:rPr>
                        <a:t>我们更好地调节</a:t>
                      </a:r>
                      <a:r>
                        <a:rPr lang="zh-CN" sz="2400" b="0" dirty="0" smtClean="0">
                          <a:solidFill>
                            <a:srgbClr val="000000"/>
                          </a:solidFill>
                          <a:effectLst/>
                          <a:latin typeface="宋体" pitchFamily="2" charset="-122"/>
                          <a:ea typeface="宋体" pitchFamily="2" charset="-122"/>
                          <a:cs typeface="Times New Roman"/>
                        </a:rPr>
                        <a:t>情绪</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成为</a:t>
                      </a:r>
                      <a:r>
                        <a:rPr lang="zh-CN" sz="2400" b="0" dirty="0">
                          <a:solidFill>
                            <a:srgbClr val="000000"/>
                          </a:solidFill>
                          <a:effectLst/>
                          <a:latin typeface="宋体" pitchFamily="2" charset="-122"/>
                          <a:ea typeface="宋体" pitchFamily="2" charset="-122"/>
                          <a:cs typeface="Times New Roman"/>
                        </a:rPr>
                        <a:t>情绪的</a:t>
                      </a:r>
                      <a:r>
                        <a:rPr lang="zh-CN" sz="2400" b="0" dirty="0" smtClean="0">
                          <a:solidFill>
                            <a:srgbClr val="000000"/>
                          </a:solidFill>
                          <a:effectLst/>
                          <a:latin typeface="宋体" pitchFamily="2" charset="-122"/>
                          <a:ea typeface="宋体" pitchFamily="2" charset="-122"/>
                          <a:cs typeface="Times New Roman"/>
                        </a:rPr>
                        <a:t>主人</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运用</a:t>
                      </a:r>
                      <a:r>
                        <a:rPr lang="zh-CN" sz="2400" b="0" dirty="0">
                          <a:solidFill>
                            <a:srgbClr val="000000"/>
                          </a:solidFill>
                          <a:effectLst/>
                          <a:latin typeface="宋体" pitchFamily="2" charset="-122"/>
                          <a:ea typeface="宋体" pitchFamily="2" charset="-122"/>
                          <a:cs typeface="Times New Roman"/>
                        </a:rPr>
                        <a:t>情绪调节的</a:t>
                      </a:r>
                      <a:r>
                        <a:rPr lang="zh-CN" sz="2400" b="0" dirty="0" smtClean="0">
                          <a:solidFill>
                            <a:srgbClr val="000000"/>
                          </a:solidFill>
                          <a:effectLst/>
                          <a:latin typeface="宋体" pitchFamily="2" charset="-122"/>
                          <a:ea typeface="宋体" pitchFamily="2" charset="-122"/>
                          <a:cs typeface="Times New Roman"/>
                        </a:rPr>
                        <a:t>方法</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我们</a:t>
                      </a:r>
                      <a:r>
                        <a:rPr lang="zh-CN" sz="2400" b="0" dirty="0">
                          <a:solidFill>
                            <a:srgbClr val="000000"/>
                          </a:solidFill>
                          <a:effectLst/>
                          <a:latin typeface="宋体" pitchFamily="2" charset="-122"/>
                          <a:ea typeface="宋体" pitchFamily="2" charset="-122"/>
                          <a:cs typeface="Times New Roman"/>
                        </a:rPr>
                        <a:t>还可以帮助同学、家人改善</a:t>
                      </a:r>
                      <a:r>
                        <a:rPr lang="zh-CN" sz="2400" b="0" dirty="0" smtClean="0">
                          <a:solidFill>
                            <a:srgbClr val="000000"/>
                          </a:solidFill>
                          <a:effectLst/>
                          <a:latin typeface="宋体" pitchFamily="2" charset="-122"/>
                          <a:ea typeface="宋体" pitchFamily="2" charset="-122"/>
                          <a:cs typeface="Times New Roman"/>
                        </a:rPr>
                        <a:t>情绪</a:t>
                      </a:r>
                      <a:r>
                        <a:rPr lang="en-US" sz="2400" b="0" dirty="0" smtClean="0">
                          <a:solidFill>
                            <a:srgbClr val="000000"/>
                          </a:solidFill>
                          <a:effectLst/>
                          <a:latin typeface="宋体" pitchFamily="2" charset="-122"/>
                          <a:ea typeface="宋体" pitchFamily="2" charset="-122"/>
                          <a:cs typeface="Times New Roman"/>
                        </a:rPr>
                        <a:t>，</a:t>
                      </a:r>
                      <a:r>
                        <a:rPr lang="zh-CN" sz="2400" b="0" dirty="0" smtClean="0">
                          <a:solidFill>
                            <a:srgbClr val="000000"/>
                          </a:solidFill>
                          <a:effectLst/>
                          <a:latin typeface="宋体" pitchFamily="2" charset="-122"/>
                          <a:ea typeface="宋体" pitchFamily="2" charset="-122"/>
                          <a:cs typeface="Times New Roman"/>
                        </a:rPr>
                        <a:t>使</a:t>
                      </a:r>
                      <a:r>
                        <a:rPr lang="zh-CN" sz="2400" b="0" dirty="0">
                          <a:solidFill>
                            <a:srgbClr val="000000"/>
                          </a:solidFill>
                          <a:effectLst/>
                          <a:latin typeface="宋体" pitchFamily="2" charset="-122"/>
                          <a:ea typeface="宋体" pitchFamily="2" charset="-122"/>
                          <a:cs typeface="Times New Roman"/>
                        </a:rPr>
                        <a:t>他们保持积极乐观的心境</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6141547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76906" y="1508261"/>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9060101010101" pitchFamily="49" charset="-122"/>
                  <a:ea typeface="黑体" panose="02010609060101010101" pitchFamily="49" charset="-122"/>
                </a:rPr>
                <a:t>数据分析  拓展提升</a:t>
              </a:r>
              <a:endParaRPr kumimoji="1" lang="zh-CN" altLang="en-US" sz="3600" b="1" dirty="0">
                <a:latin typeface="黑体" panose="02010609060101010101" pitchFamily="49" charset="-122"/>
                <a:ea typeface="黑体" panose="0201060906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9060101010101" pitchFamily="49" charset="-122"/>
                  <a:ea typeface="黑体" panose="02010609060101010101" pitchFamily="49" charset="-122"/>
                </a:rPr>
                <a:t>4</a:t>
              </a:r>
              <a:endParaRPr kumimoji="1" lang="zh-CN" altLang="en-US" sz="3600" b="1" dirty="0">
                <a:latin typeface="黑体" panose="02010609060101010101" pitchFamily="49" charset="-122"/>
                <a:ea typeface="黑体" panose="02010609060101010101" pitchFamily="49" charset="-122"/>
              </a:endParaRPr>
            </a:p>
          </p:txBody>
        </p:sp>
      </p:grpSp>
      <p:sp>
        <p:nvSpPr>
          <p:cNvPr id="2" name="矩形 1"/>
          <p:cNvSpPr/>
          <p:nvPr/>
        </p:nvSpPr>
        <p:spPr>
          <a:xfrm>
            <a:off x="1438834" y="2596412"/>
            <a:ext cx="9426389" cy="3970318"/>
          </a:xfrm>
          <a:prstGeom prst="rect">
            <a:avLst/>
          </a:prstGeom>
        </p:spPr>
        <p:txBody>
          <a:bodyPr wrap="square">
            <a:spAutoFit/>
          </a:bodyPr>
          <a:lstStyle/>
          <a:p>
            <a:pPr>
              <a:lnSpc>
                <a:spcPct val="150000"/>
              </a:lnSpc>
              <a:spcAft>
                <a:spcPts val="0"/>
              </a:spcAft>
            </a:pPr>
            <a:r>
              <a:rPr lang="en-US" altLang="zh-CN" sz="2400" dirty="0">
                <a:solidFill>
                  <a:srgbClr val="000000"/>
                </a:solidFill>
                <a:latin typeface="黑体" pitchFamily="49" charset="-122"/>
                <a:ea typeface="黑体" pitchFamily="49" charset="-122"/>
                <a:cs typeface="Times New Roman"/>
              </a:rPr>
              <a:t>1.</a:t>
            </a:r>
            <a:r>
              <a:rPr lang="zh-CN" altLang="zh-CN" sz="2400" dirty="0">
                <a:solidFill>
                  <a:srgbClr val="000000"/>
                </a:solidFill>
                <a:latin typeface="黑体" pitchFamily="49" charset="-122"/>
                <a:ea typeface="黑体" pitchFamily="49" charset="-122"/>
                <a:cs typeface="Times New Roman"/>
              </a:rPr>
              <a:t>国家和个人尊重及关爱生命的表现有</a:t>
            </a:r>
            <a:r>
              <a:rPr lang="zh-CN" altLang="zh-CN" sz="2400" dirty="0" smtClean="0">
                <a:solidFill>
                  <a:srgbClr val="000000"/>
                </a:solidFill>
                <a:latin typeface="黑体" pitchFamily="49" charset="-122"/>
                <a:ea typeface="黑体" pitchFamily="49" charset="-122"/>
                <a:cs typeface="Times New Roman"/>
              </a:rPr>
              <a:t>哪些</a:t>
            </a:r>
            <a:r>
              <a:rPr lang="zh-CN" altLang="en-US" sz="2400" dirty="0" smtClean="0">
                <a:solidFill>
                  <a:srgbClr val="000000"/>
                </a:solidFill>
                <a:latin typeface="黑体" pitchFamily="49" charset="-122"/>
                <a:ea typeface="黑体" pitchFamily="49" charset="-122"/>
                <a:cs typeface="Times New Roman"/>
              </a:rPr>
              <a:t>？</a:t>
            </a:r>
            <a:endParaRPr lang="en-US" altLang="zh-CN" sz="2400" dirty="0">
              <a:solidFill>
                <a:srgbClr val="000000"/>
              </a:solidFill>
              <a:latin typeface="黑体" pitchFamily="49" charset="-122"/>
              <a:ea typeface="黑体" pitchFamily="49" charset="-122"/>
              <a:cs typeface="Times New Roman"/>
            </a:endParaRPr>
          </a:p>
          <a:p>
            <a:pPr>
              <a:lnSpc>
                <a:spcPct val="150000"/>
              </a:lnSpc>
              <a:spcAft>
                <a:spcPts val="0"/>
              </a:spcAft>
            </a:pPr>
            <a:r>
              <a:rPr lang="en-US" altLang="zh-CN" sz="2400" dirty="0">
                <a:solidFill>
                  <a:srgbClr val="000000"/>
                </a:solidFill>
                <a:latin typeface="黑体" pitchFamily="49" charset="-122"/>
                <a:ea typeface="黑体" pitchFamily="49" charset="-122"/>
                <a:cs typeface="Times New Roman"/>
              </a:rPr>
              <a:t> </a:t>
            </a:r>
            <a:r>
              <a:rPr lang="en-US" altLang="zh-CN" sz="2400" dirty="0" smtClean="0">
                <a:solidFill>
                  <a:srgbClr val="000000"/>
                </a:solidFill>
                <a:latin typeface="黑体" pitchFamily="49" charset="-122"/>
                <a:ea typeface="黑体" pitchFamily="49" charset="-122"/>
                <a:cs typeface="Times New Roman"/>
              </a:rPr>
              <a:t>   </a:t>
            </a:r>
            <a:r>
              <a:rPr lang="zh-CN" altLang="en-US" sz="2400" dirty="0" smtClean="0">
                <a:solidFill>
                  <a:srgbClr val="000000"/>
                </a:solidFill>
                <a:latin typeface="宋体" pitchFamily="2" charset="-122"/>
                <a:ea typeface="宋体" pitchFamily="2" charset="-122"/>
                <a:cs typeface="Times New Roman"/>
              </a:rPr>
              <a:t>（</a:t>
            </a:r>
            <a:r>
              <a:rPr lang="en-US" altLang="zh-CN" sz="2400" dirty="0" smtClean="0">
                <a:solidFill>
                  <a:srgbClr val="000000"/>
                </a:solidFill>
                <a:latin typeface="宋体" pitchFamily="2" charset="-122"/>
                <a:ea typeface="宋体" pitchFamily="2" charset="-122"/>
                <a:cs typeface="Times New Roman"/>
              </a:rPr>
              <a:t>1</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国家</a:t>
            </a:r>
            <a:r>
              <a:rPr lang="zh-CN" altLang="en-US" sz="2400" dirty="0" smtClean="0">
                <a:solidFill>
                  <a:srgbClr val="000000"/>
                </a:solidFill>
                <a:latin typeface="宋体" pitchFamily="2" charset="-122"/>
                <a:ea typeface="宋体" pitchFamily="2" charset="-122"/>
                <a:cs typeface="Times New Roman"/>
              </a:rPr>
              <a:t>：</a:t>
            </a:r>
            <a:r>
              <a:rPr lang="en-US" altLang="zh-CN" sz="2400" dirty="0" smtClean="0">
                <a:solidFill>
                  <a:srgbClr val="000000"/>
                </a:solidFill>
                <a:latin typeface="宋体" pitchFamily="2" charset="-122"/>
                <a:ea typeface="宋体" pitchFamily="2" charset="-122"/>
                <a:cs typeface="Times New Roman"/>
              </a:rPr>
              <a:t>①</a:t>
            </a:r>
            <a:r>
              <a:rPr lang="zh-CN" altLang="zh-CN" sz="2400" dirty="0">
                <a:solidFill>
                  <a:srgbClr val="000000"/>
                </a:solidFill>
                <a:latin typeface="宋体" pitchFamily="2" charset="-122"/>
                <a:ea typeface="宋体" pitchFamily="2" charset="-122"/>
                <a:cs typeface="Times New Roman"/>
              </a:rPr>
              <a:t>不断完善医疗保障</a:t>
            </a:r>
            <a:r>
              <a:rPr lang="zh-CN" altLang="zh-CN" sz="2400" dirty="0" smtClean="0">
                <a:solidFill>
                  <a:srgbClr val="000000"/>
                </a:solidFill>
                <a:latin typeface="宋体" pitchFamily="2" charset="-122"/>
                <a:ea typeface="宋体" pitchFamily="2" charset="-122"/>
                <a:cs typeface="Times New Roman"/>
              </a:rPr>
              <a:t>制度</a:t>
            </a:r>
            <a:r>
              <a:rPr lang="zh-CN" altLang="en-US" sz="2400" dirty="0" smtClean="0">
                <a:solidFill>
                  <a:srgbClr val="000000"/>
                </a:solidFill>
                <a:latin typeface="宋体" pitchFamily="2" charset="-122"/>
                <a:ea typeface="宋体" pitchFamily="2" charset="-122"/>
                <a:cs typeface="Times New Roman"/>
              </a:rPr>
              <a:t>；</a:t>
            </a:r>
            <a:r>
              <a:rPr lang="en-US" altLang="zh-CN" sz="2400" dirty="0" smtClean="0">
                <a:solidFill>
                  <a:srgbClr val="000000"/>
                </a:solidFill>
                <a:latin typeface="宋体" pitchFamily="2" charset="-122"/>
                <a:ea typeface="宋体" pitchFamily="2" charset="-122"/>
                <a:cs typeface="Times New Roman"/>
              </a:rPr>
              <a:t>②</a:t>
            </a:r>
            <a:r>
              <a:rPr lang="zh-CN" altLang="zh-CN" sz="2400" dirty="0">
                <a:solidFill>
                  <a:srgbClr val="000000"/>
                </a:solidFill>
                <a:latin typeface="宋体" pitchFamily="2" charset="-122"/>
                <a:ea typeface="宋体" pitchFamily="2" charset="-122"/>
                <a:cs typeface="Times New Roman"/>
              </a:rPr>
              <a:t>在灾难</a:t>
            </a:r>
            <a:r>
              <a:rPr lang="zh-CN" altLang="zh-CN" sz="2400" dirty="0" smtClean="0">
                <a:solidFill>
                  <a:srgbClr val="000000"/>
                </a:solidFill>
                <a:latin typeface="宋体" pitchFamily="2" charset="-122"/>
                <a:ea typeface="宋体" pitchFamily="2" charset="-122"/>
                <a:cs typeface="Times New Roman"/>
              </a:rPr>
              <a:t>中</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党</a:t>
            </a:r>
            <a:r>
              <a:rPr lang="zh-CN" altLang="zh-CN" sz="2400" dirty="0">
                <a:solidFill>
                  <a:srgbClr val="000000"/>
                </a:solidFill>
                <a:latin typeface="宋体" pitchFamily="2" charset="-122"/>
                <a:ea typeface="宋体" pitchFamily="2" charset="-122"/>
                <a:cs typeface="Times New Roman"/>
              </a:rPr>
              <a:t>和政府把抢救生命放在</a:t>
            </a:r>
            <a:r>
              <a:rPr lang="zh-CN" altLang="zh-CN" sz="2400" dirty="0" smtClean="0">
                <a:solidFill>
                  <a:srgbClr val="000000"/>
                </a:solidFill>
                <a:latin typeface="宋体" pitchFamily="2" charset="-122"/>
                <a:ea typeface="宋体" pitchFamily="2" charset="-122"/>
                <a:cs typeface="Times New Roman"/>
              </a:rPr>
              <a:t>第一位</a:t>
            </a:r>
            <a:r>
              <a:rPr lang="zh-CN" altLang="en-US" sz="2400" dirty="0" smtClean="0">
                <a:solidFill>
                  <a:srgbClr val="000000"/>
                </a:solidFill>
                <a:latin typeface="宋体" pitchFamily="2" charset="-122"/>
                <a:ea typeface="宋体" pitchFamily="2" charset="-122"/>
                <a:cs typeface="Times New Roman"/>
              </a:rPr>
              <a:t>；</a:t>
            </a:r>
            <a:r>
              <a:rPr lang="en-US" altLang="zh-CN" sz="2400" dirty="0" smtClean="0">
                <a:solidFill>
                  <a:srgbClr val="000000"/>
                </a:solidFill>
                <a:latin typeface="宋体" pitchFamily="2" charset="-122"/>
                <a:ea typeface="宋体" pitchFamily="2" charset="-122"/>
                <a:cs typeface="Times New Roman"/>
              </a:rPr>
              <a:t>③</a:t>
            </a:r>
            <a:r>
              <a:rPr lang="zh-CN" altLang="zh-CN" sz="2400" dirty="0">
                <a:solidFill>
                  <a:srgbClr val="000000"/>
                </a:solidFill>
                <a:latin typeface="宋体" pitchFamily="2" charset="-122"/>
                <a:ea typeface="宋体" pitchFamily="2" charset="-122"/>
                <a:cs typeface="Times New Roman"/>
              </a:rPr>
              <a:t>积极开展珍爱生命的</a:t>
            </a:r>
            <a:r>
              <a:rPr lang="zh-CN" altLang="zh-CN" sz="2400" dirty="0" smtClean="0">
                <a:solidFill>
                  <a:srgbClr val="000000"/>
                </a:solidFill>
                <a:latin typeface="宋体" pitchFamily="2" charset="-122"/>
                <a:ea typeface="宋体" pitchFamily="2" charset="-122"/>
                <a:cs typeface="Times New Roman"/>
              </a:rPr>
              <a:t>活动</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提高</a:t>
            </a:r>
            <a:r>
              <a:rPr lang="zh-CN" altLang="zh-CN" sz="2400" dirty="0">
                <a:solidFill>
                  <a:srgbClr val="000000"/>
                </a:solidFill>
                <a:latin typeface="宋体" pitchFamily="2" charset="-122"/>
                <a:ea typeface="宋体" pitchFamily="2" charset="-122"/>
                <a:cs typeface="Times New Roman"/>
              </a:rPr>
              <a:t>公民生命</a:t>
            </a:r>
            <a:r>
              <a:rPr lang="zh-CN" altLang="zh-CN" sz="2400" dirty="0" smtClean="0">
                <a:solidFill>
                  <a:srgbClr val="000000"/>
                </a:solidFill>
                <a:latin typeface="宋体" pitchFamily="2" charset="-122"/>
                <a:ea typeface="宋体" pitchFamily="2" charset="-122"/>
                <a:cs typeface="Times New Roman"/>
              </a:rPr>
              <a:t>意识</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等等</a:t>
            </a:r>
            <a:r>
              <a:rPr lang="zh-CN" altLang="zh-CN" sz="2400" dirty="0">
                <a:solidFill>
                  <a:srgbClr val="000000"/>
                </a:solidFill>
                <a:latin typeface="宋体" pitchFamily="2" charset="-122"/>
                <a:ea typeface="宋体" pitchFamily="2" charset="-122"/>
                <a:cs typeface="Times New Roman"/>
              </a:rPr>
              <a:t>。</a:t>
            </a:r>
          </a:p>
          <a:p>
            <a:pPr indent="266700">
              <a:lnSpc>
                <a:spcPct val="150000"/>
              </a:lnSpc>
              <a:spcAft>
                <a:spcPts val="0"/>
              </a:spcAft>
            </a:pPr>
            <a:r>
              <a:rPr lang="en-US" altLang="zh-CN" sz="2400" dirty="0" smtClean="0">
                <a:solidFill>
                  <a:srgbClr val="000000"/>
                </a:solidFill>
                <a:latin typeface="宋体" pitchFamily="2" charset="-122"/>
                <a:ea typeface="宋体" pitchFamily="2" charset="-122"/>
                <a:cs typeface="Times New Roman"/>
              </a:rPr>
              <a:t>  </a:t>
            </a:r>
            <a:r>
              <a:rPr lang="zh-CN" altLang="en-US" sz="2400" dirty="0" smtClean="0">
                <a:solidFill>
                  <a:srgbClr val="000000"/>
                </a:solidFill>
                <a:latin typeface="宋体" pitchFamily="2" charset="-122"/>
                <a:ea typeface="宋体" pitchFamily="2" charset="-122"/>
                <a:cs typeface="Times New Roman"/>
              </a:rPr>
              <a:t>（</a:t>
            </a:r>
            <a:r>
              <a:rPr lang="en-US" altLang="zh-CN" sz="2400" dirty="0" smtClean="0">
                <a:solidFill>
                  <a:srgbClr val="000000"/>
                </a:solidFill>
                <a:latin typeface="宋体" pitchFamily="2" charset="-122"/>
                <a:ea typeface="宋体" pitchFamily="2" charset="-122"/>
                <a:cs typeface="Times New Roman"/>
              </a:rPr>
              <a:t>2</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个人</a:t>
            </a:r>
            <a:r>
              <a:rPr lang="zh-CN" altLang="en-US" sz="2400" dirty="0" smtClean="0">
                <a:solidFill>
                  <a:srgbClr val="000000"/>
                </a:solidFill>
                <a:latin typeface="宋体" pitchFamily="2" charset="-122"/>
                <a:ea typeface="宋体" pitchFamily="2" charset="-122"/>
                <a:cs typeface="Times New Roman"/>
              </a:rPr>
              <a:t>：</a:t>
            </a:r>
            <a:r>
              <a:rPr lang="en-US" altLang="zh-CN" sz="2400" dirty="0" smtClean="0">
                <a:solidFill>
                  <a:srgbClr val="000000"/>
                </a:solidFill>
                <a:latin typeface="宋体" pitchFamily="2" charset="-122"/>
                <a:ea typeface="宋体" pitchFamily="2" charset="-122"/>
                <a:cs typeface="Times New Roman"/>
              </a:rPr>
              <a:t>①</a:t>
            </a:r>
            <a:r>
              <a:rPr lang="zh-CN" altLang="zh-CN" sz="2400" dirty="0">
                <a:solidFill>
                  <a:srgbClr val="000000"/>
                </a:solidFill>
                <a:latin typeface="宋体" pitchFamily="2" charset="-122"/>
                <a:ea typeface="宋体" pitchFamily="2" charset="-122"/>
                <a:cs typeface="Times New Roman"/>
              </a:rPr>
              <a:t>不搭乘超载</a:t>
            </a:r>
            <a:r>
              <a:rPr lang="zh-CN" altLang="zh-CN" sz="2400" dirty="0" smtClean="0">
                <a:solidFill>
                  <a:srgbClr val="000000"/>
                </a:solidFill>
                <a:latin typeface="宋体" pitchFamily="2" charset="-122"/>
                <a:ea typeface="宋体" pitchFamily="2" charset="-122"/>
                <a:cs typeface="Times New Roman"/>
              </a:rPr>
              <a:t>车辆</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遵守交通规则</a:t>
            </a:r>
            <a:r>
              <a:rPr lang="zh-CN" altLang="en-US" sz="2400" dirty="0" smtClean="0">
                <a:solidFill>
                  <a:srgbClr val="000000"/>
                </a:solidFill>
                <a:latin typeface="宋体" pitchFamily="2" charset="-122"/>
                <a:ea typeface="宋体" pitchFamily="2" charset="-122"/>
                <a:cs typeface="Times New Roman"/>
              </a:rPr>
              <a:t>；</a:t>
            </a:r>
            <a:r>
              <a:rPr lang="en-US" altLang="zh-CN" sz="2400" dirty="0" smtClean="0">
                <a:solidFill>
                  <a:srgbClr val="000000"/>
                </a:solidFill>
                <a:latin typeface="宋体" pitchFamily="2" charset="-122"/>
                <a:ea typeface="宋体" pitchFamily="2" charset="-122"/>
                <a:cs typeface="Times New Roman"/>
              </a:rPr>
              <a:t>②</a:t>
            </a:r>
            <a:r>
              <a:rPr lang="zh-CN" altLang="zh-CN" sz="2400" dirty="0">
                <a:solidFill>
                  <a:srgbClr val="000000"/>
                </a:solidFill>
                <a:latin typeface="宋体" pitchFamily="2" charset="-122"/>
                <a:ea typeface="宋体" pitchFamily="2" charset="-122"/>
                <a:cs typeface="Times New Roman"/>
              </a:rPr>
              <a:t>掌握基本的自救自护</a:t>
            </a:r>
            <a:r>
              <a:rPr lang="zh-CN" altLang="zh-CN" sz="2400" dirty="0" smtClean="0">
                <a:solidFill>
                  <a:srgbClr val="000000"/>
                </a:solidFill>
                <a:latin typeface="宋体" pitchFamily="2" charset="-122"/>
                <a:ea typeface="宋体" pitchFamily="2" charset="-122"/>
                <a:cs typeface="Times New Roman"/>
              </a:rPr>
              <a:t>知识</a:t>
            </a:r>
            <a:r>
              <a:rPr lang="zh-CN" altLang="en-US" sz="2400" dirty="0" smtClean="0">
                <a:solidFill>
                  <a:srgbClr val="000000"/>
                </a:solidFill>
                <a:latin typeface="宋体" pitchFamily="2" charset="-122"/>
                <a:ea typeface="宋体" pitchFamily="2" charset="-122"/>
                <a:cs typeface="Times New Roman"/>
              </a:rPr>
              <a:t>；</a:t>
            </a:r>
            <a:r>
              <a:rPr lang="en-US" altLang="zh-CN" sz="2400" dirty="0" smtClean="0">
                <a:solidFill>
                  <a:srgbClr val="000000"/>
                </a:solidFill>
                <a:latin typeface="宋体" pitchFamily="2" charset="-122"/>
                <a:ea typeface="宋体" pitchFamily="2" charset="-122"/>
                <a:cs typeface="Times New Roman"/>
              </a:rPr>
              <a:t>③</a:t>
            </a:r>
            <a:r>
              <a:rPr lang="zh-CN" altLang="zh-CN" sz="2400" dirty="0">
                <a:solidFill>
                  <a:srgbClr val="000000"/>
                </a:solidFill>
                <a:latin typeface="宋体" pitchFamily="2" charset="-122"/>
                <a:ea typeface="宋体" pitchFamily="2" charset="-122"/>
                <a:cs typeface="Times New Roman"/>
              </a:rPr>
              <a:t>同侵犯生命健康权的行为作</a:t>
            </a:r>
            <a:r>
              <a:rPr lang="zh-CN" altLang="zh-CN" sz="2400" dirty="0" smtClean="0">
                <a:solidFill>
                  <a:srgbClr val="000000"/>
                </a:solidFill>
                <a:latin typeface="宋体" pitchFamily="2" charset="-122"/>
                <a:ea typeface="宋体" pitchFamily="2" charset="-122"/>
                <a:cs typeface="Times New Roman"/>
              </a:rPr>
              <a:t>斗争</a:t>
            </a:r>
            <a:r>
              <a:rPr lang="zh-CN" altLang="en-US" sz="2400" dirty="0" smtClean="0">
                <a:solidFill>
                  <a:srgbClr val="000000"/>
                </a:solidFill>
                <a:latin typeface="宋体" pitchFamily="2" charset="-122"/>
                <a:ea typeface="宋体" pitchFamily="2" charset="-122"/>
                <a:cs typeface="Times New Roman"/>
              </a:rPr>
              <a:t>；</a:t>
            </a:r>
            <a:r>
              <a:rPr lang="en-US" altLang="zh-CN" sz="2400" dirty="0" smtClean="0">
                <a:solidFill>
                  <a:srgbClr val="000000"/>
                </a:solidFill>
                <a:latin typeface="宋体" pitchFamily="2" charset="-122"/>
                <a:ea typeface="宋体" pitchFamily="2" charset="-122"/>
                <a:cs typeface="Times New Roman"/>
              </a:rPr>
              <a:t>④</a:t>
            </a:r>
            <a:r>
              <a:rPr lang="zh-CN" altLang="zh-CN" sz="2400" dirty="0">
                <a:solidFill>
                  <a:srgbClr val="000000"/>
                </a:solidFill>
                <a:latin typeface="宋体" pitchFamily="2" charset="-122"/>
                <a:ea typeface="宋体" pitchFamily="2" charset="-122"/>
                <a:cs typeface="Times New Roman"/>
              </a:rPr>
              <a:t>远离不良</a:t>
            </a:r>
            <a:r>
              <a:rPr lang="zh-CN" altLang="zh-CN" sz="2400" dirty="0" smtClean="0">
                <a:solidFill>
                  <a:srgbClr val="000000"/>
                </a:solidFill>
                <a:latin typeface="宋体" pitchFamily="2" charset="-122"/>
                <a:ea typeface="宋体" pitchFamily="2" charset="-122"/>
                <a:cs typeface="Times New Roman"/>
              </a:rPr>
              <a:t>诱惑</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等等</a:t>
            </a:r>
            <a:r>
              <a:rPr lang="zh-CN" altLang="zh-CN" sz="2400" dirty="0">
                <a:solidFill>
                  <a:srgbClr val="000000"/>
                </a:solidFill>
                <a:latin typeface="宋体" pitchFamily="2" charset="-122"/>
                <a:ea typeface="宋体" pitchFamily="2" charset="-122"/>
                <a:cs typeface="Times New Roman"/>
              </a:rPr>
              <a:t>。</a:t>
            </a:r>
            <a:endParaRPr lang="zh-CN" altLang="zh-CN" sz="2400" dirty="0">
              <a:solidFill>
                <a:srgbClr val="000000"/>
              </a:solidFill>
              <a:effectLst/>
              <a:latin typeface="宋体" pitchFamily="2" charset="-122"/>
              <a:ea typeface="宋体" pitchFamily="2" charset="-122"/>
              <a:cs typeface="Times New Roman"/>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40946" y="1810870"/>
            <a:ext cx="10093098" cy="3970318"/>
          </a:xfrm>
          <a:prstGeom prst="rect">
            <a:avLst/>
          </a:prstGeom>
        </p:spPr>
        <p:txBody>
          <a:bodyPr wrap="square">
            <a:spAutoFit/>
          </a:bodyPr>
          <a:lstStyle/>
          <a:p>
            <a:pPr>
              <a:lnSpc>
                <a:spcPct val="150000"/>
              </a:lnSpc>
              <a:spcAft>
                <a:spcPts val="0"/>
              </a:spcAft>
            </a:pPr>
            <a:r>
              <a:rPr lang="en-US" altLang="zh-CN" sz="2400" dirty="0">
                <a:solidFill>
                  <a:srgbClr val="000000"/>
                </a:solidFill>
                <a:latin typeface="黑体" pitchFamily="49" charset="-122"/>
                <a:ea typeface="黑体" pitchFamily="49" charset="-122"/>
                <a:cs typeface="Times New Roman"/>
              </a:rPr>
              <a:t>2.</a:t>
            </a:r>
            <a:r>
              <a:rPr lang="zh-CN" altLang="zh-CN" sz="2400" dirty="0">
                <a:solidFill>
                  <a:srgbClr val="000000"/>
                </a:solidFill>
                <a:latin typeface="黑体" pitchFamily="49" charset="-122"/>
                <a:ea typeface="黑体" pitchFamily="49" charset="-122"/>
                <a:cs typeface="Times New Roman"/>
              </a:rPr>
              <a:t>青少年如何让人生更有</a:t>
            </a:r>
            <a:r>
              <a:rPr lang="zh-CN" altLang="zh-CN" sz="2400" dirty="0" smtClean="0">
                <a:solidFill>
                  <a:srgbClr val="000000"/>
                </a:solidFill>
                <a:latin typeface="黑体" pitchFamily="49" charset="-122"/>
                <a:ea typeface="黑体" pitchFamily="49" charset="-122"/>
                <a:cs typeface="Times New Roman"/>
              </a:rPr>
              <a:t>意义</a:t>
            </a:r>
            <a:r>
              <a:rPr lang="zh-CN" altLang="en-US" sz="2400" dirty="0" smtClean="0">
                <a:solidFill>
                  <a:srgbClr val="000000"/>
                </a:solidFill>
                <a:latin typeface="黑体" pitchFamily="49" charset="-122"/>
                <a:ea typeface="黑体" pitchFamily="49" charset="-122"/>
                <a:cs typeface="Times New Roman"/>
              </a:rPr>
              <a:t>？</a:t>
            </a:r>
            <a:endParaRPr lang="zh-CN" altLang="zh-CN" sz="2400" dirty="0">
              <a:solidFill>
                <a:srgbClr val="000000"/>
              </a:solidFill>
              <a:latin typeface="黑体" pitchFamily="49" charset="-122"/>
              <a:ea typeface="黑体" pitchFamily="49" charset="-122"/>
              <a:cs typeface="Times New Roman"/>
            </a:endParaRPr>
          </a:p>
          <a:p>
            <a:pPr indent="266700">
              <a:lnSpc>
                <a:spcPct val="150000"/>
              </a:lnSpc>
              <a:spcAft>
                <a:spcPts val="0"/>
              </a:spcAft>
            </a:pPr>
            <a:r>
              <a:rPr lang="zh-CN" altLang="en-US" sz="2400" dirty="0" smtClean="0">
                <a:solidFill>
                  <a:srgbClr val="000000"/>
                </a:solidFill>
                <a:latin typeface="宋体" pitchFamily="2" charset="-122"/>
                <a:ea typeface="宋体" pitchFamily="2" charset="-122"/>
                <a:cs typeface="Times New Roman"/>
              </a:rPr>
              <a:t>（</a:t>
            </a:r>
            <a:r>
              <a:rPr lang="en-US" altLang="zh-CN" sz="2400" dirty="0" smtClean="0">
                <a:solidFill>
                  <a:srgbClr val="000000"/>
                </a:solidFill>
                <a:latin typeface="宋体" pitchFamily="2" charset="-122"/>
                <a:ea typeface="宋体" pitchFamily="2" charset="-122"/>
                <a:cs typeface="Times New Roman"/>
              </a:rPr>
              <a:t>1</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要</a:t>
            </a:r>
            <a:r>
              <a:rPr lang="zh-CN" altLang="zh-CN" sz="2400" dirty="0">
                <a:solidFill>
                  <a:srgbClr val="000000"/>
                </a:solidFill>
                <a:latin typeface="宋体" pitchFamily="2" charset="-122"/>
                <a:ea typeface="宋体" pitchFamily="2" charset="-122"/>
                <a:cs typeface="Times New Roman"/>
              </a:rPr>
              <a:t>树立远大的</a:t>
            </a:r>
            <a:r>
              <a:rPr lang="zh-CN" altLang="zh-CN" sz="2400" dirty="0" smtClean="0">
                <a:solidFill>
                  <a:srgbClr val="000000"/>
                </a:solidFill>
                <a:latin typeface="宋体" pitchFamily="2" charset="-122"/>
                <a:ea typeface="宋体" pitchFamily="2" charset="-122"/>
                <a:cs typeface="Times New Roman"/>
              </a:rPr>
              <a:t>理想</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追求</a:t>
            </a:r>
            <a:r>
              <a:rPr lang="zh-CN" altLang="zh-CN" sz="2400" dirty="0">
                <a:solidFill>
                  <a:srgbClr val="000000"/>
                </a:solidFill>
                <a:latin typeface="宋体" pitchFamily="2" charset="-122"/>
                <a:ea typeface="宋体" pitchFamily="2" charset="-122"/>
                <a:cs typeface="Times New Roman"/>
              </a:rPr>
              <a:t>积极向上的人生目标。</a:t>
            </a:r>
          </a:p>
          <a:p>
            <a:pPr indent="266700">
              <a:lnSpc>
                <a:spcPct val="150000"/>
              </a:lnSpc>
              <a:spcAft>
                <a:spcPts val="0"/>
              </a:spcAft>
            </a:pPr>
            <a:r>
              <a:rPr lang="zh-CN" altLang="en-US" sz="2400" dirty="0" smtClean="0">
                <a:solidFill>
                  <a:srgbClr val="000000"/>
                </a:solidFill>
                <a:latin typeface="宋体" pitchFamily="2" charset="-122"/>
                <a:ea typeface="宋体" pitchFamily="2" charset="-122"/>
                <a:cs typeface="Times New Roman"/>
              </a:rPr>
              <a:t>（</a:t>
            </a:r>
            <a:r>
              <a:rPr lang="en-US" altLang="zh-CN" sz="2400" dirty="0" smtClean="0">
                <a:solidFill>
                  <a:srgbClr val="000000"/>
                </a:solidFill>
                <a:latin typeface="宋体" pitchFamily="2" charset="-122"/>
                <a:ea typeface="宋体" pitchFamily="2" charset="-122"/>
                <a:cs typeface="Times New Roman"/>
              </a:rPr>
              <a:t>2</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珍惜时间</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争分夺秒</a:t>
            </a:r>
            <a:r>
              <a:rPr lang="zh-CN" altLang="zh-CN" sz="2400" dirty="0">
                <a:solidFill>
                  <a:srgbClr val="000000"/>
                </a:solidFill>
                <a:latin typeface="宋体" pitchFamily="2" charset="-122"/>
                <a:ea typeface="宋体" pitchFamily="2" charset="-122"/>
                <a:cs typeface="Times New Roman"/>
              </a:rPr>
              <a:t>地抓住</a:t>
            </a:r>
            <a:r>
              <a:rPr lang="zh-CN" altLang="zh-CN" sz="2400" dirty="0" smtClean="0">
                <a:solidFill>
                  <a:srgbClr val="000000"/>
                </a:solidFill>
                <a:latin typeface="宋体" pitchFamily="2" charset="-122"/>
                <a:ea typeface="宋体" pitchFamily="2" charset="-122"/>
                <a:cs typeface="Times New Roman"/>
              </a:rPr>
              <a:t>今天</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莫</a:t>
            </a:r>
            <a:r>
              <a:rPr lang="zh-CN" altLang="zh-CN" sz="2400" dirty="0">
                <a:solidFill>
                  <a:srgbClr val="000000"/>
                </a:solidFill>
                <a:latin typeface="宋体" pitchFamily="2" charset="-122"/>
                <a:ea typeface="宋体" pitchFamily="2" charset="-122"/>
                <a:cs typeface="Times New Roman"/>
              </a:rPr>
              <a:t>让美好的青春年华付诸东流。</a:t>
            </a:r>
          </a:p>
          <a:p>
            <a:pPr indent="266700">
              <a:lnSpc>
                <a:spcPct val="150000"/>
              </a:lnSpc>
              <a:spcAft>
                <a:spcPts val="0"/>
              </a:spcAft>
            </a:pPr>
            <a:r>
              <a:rPr lang="zh-CN" altLang="en-US" sz="2400" dirty="0" smtClean="0">
                <a:solidFill>
                  <a:srgbClr val="000000"/>
                </a:solidFill>
                <a:latin typeface="宋体" pitchFamily="2" charset="-122"/>
                <a:ea typeface="宋体" pitchFamily="2" charset="-122"/>
                <a:cs typeface="Times New Roman"/>
              </a:rPr>
              <a:t>（</a:t>
            </a:r>
            <a:r>
              <a:rPr lang="en-US" altLang="zh-CN" sz="2400" dirty="0" smtClean="0">
                <a:solidFill>
                  <a:srgbClr val="000000"/>
                </a:solidFill>
                <a:latin typeface="宋体" pitchFamily="2" charset="-122"/>
                <a:ea typeface="宋体" pitchFamily="2" charset="-122"/>
                <a:cs typeface="Times New Roman"/>
              </a:rPr>
              <a:t>3</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努力</a:t>
            </a:r>
            <a:r>
              <a:rPr lang="zh-CN" altLang="zh-CN" sz="2400" dirty="0">
                <a:solidFill>
                  <a:srgbClr val="000000"/>
                </a:solidFill>
                <a:latin typeface="宋体" pitchFamily="2" charset="-122"/>
                <a:ea typeface="宋体" pitchFamily="2" charset="-122"/>
                <a:cs typeface="Times New Roman"/>
              </a:rPr>
              <a:t>提高自身</a:t>
            </a:r>
            <a:r>
              <a:rPr lang="zh-CN" altLang="zh-CN" sz="2400" dirty="0" smtClean="0">
                <a:solidFill>
                  <a:srgbClr val="000000"/>
                </a:solidFill>
                <a:latin typeface="宋体" pitchFamily="2" charset="-122"/>
                <a:ea typeface="宋体" pitchFamily="2" charset="-122"/>
                <a:cs typeface="Times New Roman"/>
              </a:rPr>
              <a:t>素质</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不断</a:t>
            </a:r>
            <a:r>
              <a:rPr lang="zh-CN" altLang="zh-CN" sz="2400" dirty="0">
                <a:solidFill>
                  <a:srgbClr val="000000"/>
                </a:solidFill>
                <a:latin typeface="宋体" pitchFamily="2" charset="-122"/>
                <a:ea typeface="宋体" pitchFamily="2" charset="-122"/>
                <a:cs typeface="Times New Roman"/>
              </a:rPr>
              <a:t>完善自我。要勤奋</a:t>
            </a:r>
            <a:r>
              <a:rPr lang="zh-CN" altLang="zh-CN" sz="2400" dirty="0" smtClean="0">
                <a:solidFill>
                  <a:srgbClr val="000000"/>
                </a:solidFill>
                <a:latin typeface="宋体" pitchFamily="2" charset="-122"/>
                <a:ea typeface="宋体" pitchFamily="2" charset="-122"/>
                <a:cs typeface="Times New Roman"/>
              </a:rPr>
              <a:t>学习</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充实自己</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发展特长</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挖掘</a:t>
            </a:r>
            <a:r>
              <a:rPr lang="zh-CN" altLang="zh-CN" sz="2400" dirty="0">
                <a:solidFill>
                  <a:srgbClr val="000000"/>
                </a:solidFill>
                <a:latin typeface="宋体" pitchFamily="2" charset="-122"/>
                <a:ea typeface="宋体" pitchFamily="2" charset="-122"/>
                <a:cs typeface="Times New Roman"/>
              </a:rPr>
              <a:t>自己的</a:t>
            </a:r>
            <a:r>
              <a:rPr lang="zh-CN" altLang="zh-CN" sz="2400" dirty="0" smtClean="0">
                <a:solidFill>
                  <a:srgbClr val="000000"/>
                </a:solidFill>
                <a:latin typeface="宋体" pitchFamily="2" charset="-122"/>
                <a:ea typeface="宋体" pitchFamily="2" charset="-122"/>
                <a:cs typeface="Times New Roman"/>
              </a:rPr>
              <a:t>潜能</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努力</a:t>
            </a:r>
            <a:r>
              <a:rPr lang="zh-CN" altLang="zh-CN" sz="2400" dirty="0">
                <a:solidFill>
                  <a:srgbClr val="000000"/>
                </a:solidFill>
                <a:latin typeface="宋体" pitchFamily="2" charset="-122"/>
                <a:ea typeface="宋体" pitchFamily="2" charset="-122"/>
                <a:cs typeface="Times New Roman"/>
              </a:rPr>
              <a:t>培养自己的创新精神和实践</a:t>
            </a:r>
            <a:r>
              <a:rPr lang="zh-CN" altLang="zh-CN" sz="2400" dirty="0" smtClean="0">
                <a:solidFill>
                  <a:srgbClr val="000000"/>
                </a:solidFill>
                <a:latin typeface="宋体" pitchFamily="2" charset="-122"/>
                <a:ea typeface="宋体" pitchFamily="2" charset="-122"/>
                <a:cs typeface="Times New Roman"/>
              </a:rPr>
              <a:t>能力</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以</a:t>
            </a:r>
            <a:r>
              <a:rPr lang="zh-CN" altLang="zh-CN" sz="2400" dirty="0">
                <a:solidFill>
                  <a:srgbClr val="000000"/>
                </a:solidFill>
                <a:latin typeface="宋体" pitchFamily="2" charset="-122"/>
                <a:ea typeface="宋体" pitchFamily="2" charset="-122"/>
                <a:cs typeface="Times New Roman"/>
              </a:rPr>
              <a:t>适应社会的需要。</a:t>
            </a:r>
          </a:p>
          <a:p>
            <a:pPr indent="266700">
              <a:lnSpc>
                <a:spcPct val="150000"/>
              </a:lnSpc>
              <a:spcAft>
                <a:spcPts val="0"/>
              </a:spcAft>
            </a:pPr>
            <a:r>
              <a:rPr lang="zh-CN" altLang="en-US" sz="2400" dirty="0" smtClean="0">
                <a:solidFill>
                  <a:srgbClr val="000000"/>
                </a:solidFill>
                <a:latin typeface="宋体" pitchFamily="2" charset="-122"/>
                <a:ea typeface="宋体" pitchFamily="2" charset="-122"/>
                <a:cs typeface="Times New Roman"/>
              </a:rPr>
              <a:t>（</a:t>
            </a:r>
            <a:r>
              <a:rPr lang="en-US" altLang="zh-CN" sz="2400" dirty="0" smtClean="0">
                <a:solidFill>
                  <a:srgbClr val="000000"/>
                </a:solidFill>
                <a:latin typeface="宋体" pitchFamily="2" charset="-122"/>
                <a:ea typeface="宋体" pitchFamily="2" charset="-122"/>
                <a:cs typeface="Times New Roman"/>
              </a:rPr>
              <a:t>4</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要</a:t>
            </a:r>
            <a:r>
              <a:rPr lang="zh-CN" altLang="zh-CN" sz="2400" dirty="0">
                <a:solidFill>
                  <a:srgbClr val="000000"/>
                </a:solidFill>
                <a:latin typeface="宋体" pitchFamily="2" charset="-122"/>
                <a:ea typeface="宋体" pitchFamily="2" charset="-122"/>
                <a:cs typeface="Times New Roman"/>
              </a:rPr>
              <a:t>从点滴小事做</a:t>
            </a:r>
            <a:r>
              <a:rPr lang="zh-CN" altLang="zh-CN" sz="2400" dirty="0" smtClean="0">
                <a:solidFill>
                  <a:srgbClr val="000000"/>
                </a:solidFill>
                <a:latin typeface="宋体" pitchFamily="2" charset="-122"/>
                <a:ea typeface="宋体" pitchFamily="2" charset="-122"/>
                <a:cs typeface="Times New Roman"/>
              </a:rPr>
              <a:t>起</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从</a:t>
            </a:r>
            <a:r>
              <a:rPr lang="zh-CN" altLang="zh-CN" sz="2400" dirty="0">
                <a:solidFill>
                  <a:srgbClr val="000000"/>
                </a:solidFill>
                <a:latin typeface="宋体" pitchFamily="2" charset="-122"/>
                <a:ea typeface="宋体" pitchFamily="2" charset="-122"/>
                <a:cs typeface="Times New Roman"/>
              </a:rPr>
              <a:t>现在做</a:t>
            </a:r>
            <a:r>
              <a:rPr lang="zh-CN" altLang="zh-CN" sz="2400" dirty="0" smtClean="0">
                <a:solidFill>
                  <a:srgbClr val="000000"/>
                </a:solidFill>
                <a:latin typeface="宋体" pitchFamily="2" charset="-122"/>
                <a:ea typeface="宋体" pitchFamily="2" charset="-122"/>
                <a:cs typeface="Times New Roman"/>
              </a:rPr>
              <a:t>起</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为</a:t>
            </a:r>
            <a:r>
              <a:rPr lang="zh-CN" altLang="zh-CN" sz="2400" dirty="0">
                <a:solidFill>
                  <a:srgbClr val="000000"/>
                </a:solidFill>
                <a:latin typeface="宋体" pitchFamily="2" charset="-122"/>
                <a:ea typeface="宋体" pitchFamily="2" charset="-122"/>
                <a:cs typeface="Times New Roman"/>
              </a:rPr>
              <a:t>生命的每一天添上亮丽的色彩。</a:t>
            </a:r>
            <a:endParaRPr lang="zh-CN" altLang="zh-CN" sz="2400" dirty="0">
              <a:solidFill>
                <a:srgbClr val="000000"/>
              </a:solidFill>
              <a:effectLst/>
              <a:latin typeface="宋体" pitchFamily="2" charset="-122"/>
              <a:ea typeface="宋体" pitchFamily="2" charset="-122"/>
              <a:cs typeface="Times New Roman"/>
            </a:endParaRPr>
          </a:p>
        </p:txBody>
      </p:sp>
    </p:spTree>
    <p:extLst>
      <p:ext uri="{BB962C8B-B14F-4D97-AF65-F5344CB8AC3E}">
        <p14:creationId xmlns="" xmlns:p14="http://schemas.microsoft.com/office/powerpoint/2010/main" val="310629352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32966" y="2028678"/>
            <a:ext cx="7637929" cy="2862322"/>
          </a:xfrm>
          <a:prstGeom prst="rect">
            <a:avLst/>
          </a:prstGeom>
        </p:spPr>
        <p:txBody>
          <a:bodyPr wrap="square">
            <a:spAutoFit/>
          </a:bodyPr>
          <a:lstStyle/>
          <a:p>
            <a:pPr>
              <a:lnSpc>
                <a:spcPct val="150000"/>
              </a:lnSpc>
              <a:spcAft>
                <a:spcPts val="0"/>
              </a:spcAft>
            </a:pPr>
            <a:r>
              <a:rPr lang="en-US" altLang="zh-CN" sz="2400" dirty="0">
                <a:solidFill>
                  <a:srgbClr val="000000"/>
                </a:solidFill>
                <a:latin typeface="黑体" pitchFamily="49" charset="-122"/>
                <a:ea typeface="黑体" pitchFamily="49" charset="-122"/>
                <a:cs typeface="Times New Roman"/>
              </a:rPr>
              <a:t>3.</a:t>
            </a:r>
            <a:r>
              <a:rPr lang="zh-CN" altLang="zh-CN" sz="2400" dirty="0">
                <a:solidFill>
                  <a:srgbClr val="000000"/>
                </a:solidFill>
                <a:latin typeface="黑体" pitchFamily="49" charset="-122"/>
                <a:ea typeface="黑体" pitchFamily="49" charset="-122"/>
                <a:cs typeface="Times New Roman"/>
              </a:rPr>
              <a:t>我们在宣泄消极情绪时应该注意</a:t>
            </a:r>
            <a:r>
              <a:rPr lang="zh-CN" altLang="zh-CN" sz="2400" dirty="0" smtClean="0">
                <a:solidFill>
                  <a:srgbClr val="000000"/>
                </a:solidFill>
                <a:latin typeface="黑体" pitchFamily="49" charset="-122"/>
                <a:ea typeface="黑体" pitchFamily="49" charset="-122"/>
                <a:cs typeface="Times New Roman"/>
              </a:rPr>
              <a:t>什么</a:t>
            </a:r>
            <a:r>
              <a:rPr lang="zh-CN" altLang="en-US" sz="2400" dirty="0" smtClean="0">
                <a:solidFill>
                  <a:srgbClr val="000000"/>
                </a:solidFill>
                <a:latin typeface="黑体" pitchFamily="49" charset="-122"/>
                <a:ea typeface="黑体" pitchFamily="49" charset="-122"/>
                <a:cs typeface="Times New Roman"/>
              </a:rPr>
              <a:t>？</a:t>
            </a:r>
            <a:endParaRPr lang="zh-CN" altLang="zh-CN" sz="2400" dirty="0">
              <a:solidFill>
                <a:srgbClr val="000000"/>
              </a:solidFill>
              <a:latin typeface="黑体" pitchFamily="49" charset="-122"/>
              <a:ea typeface="黑体" pitchFamily="49" charset="-122"/>
              <a:cs typeface="Times New Roman"/>
            </a:endParaRPr>
          </a:p>
          <a:p>
            <a:pPr indent="266700">
              <a:lnSpc>
                <a:spcPct val="200000"/>
              </a:lnSpc>
              <a:spcAft>
                <a:spcPts val="0"/>
              </a:spcAft>
            </a:pPr>
            <a:r>
              <a:rPr lang="en-US" altLang="zh-CN" sz="2400" dirty="0" smtClean="0">
                <a:solidFill>
                  <a:srgbClr val="000000"/>
                </a:solidFill>
                <a:latin typeface="宋体" pitchFamily="2" charset="-122"/>
                <a:ea typeface="宋体" pitchFamily="2" charset="-122"/>
                <a:cs typeface="Times New Roman"/>
              </a:rPr>
              <a:t>  </a:t>
            </a:r>
            <a:r>
              <a:rPr lang="zh-CN" altLang="zh-CN" sz="2400" dirty="0" smtClean="0">
                <a:solidFill>
                  <a:srgbClr val="000000"/>
                </a:solidFill>
                <a:latin typeface="宋体" pitchFamily="2" charset="-122"/>
                <a:ea typeface="宋体" pitchFamily="2" charset="-122"/>
                <a:cs typeface="Times New Roman"/>
              </a:rPr>
              <a:t>在</a:t>
            </a:r>
            <a:r>
              <a:rPr lang="zh-CN" altLang="zh-CN" sz="2400" dirty="0">
                <a:solidFill>
                  <a:srgbClr val="000000"/>
                </a:solidFill>
                <a:latin typeface="宋体" pitchFamily="2" charset="-122"/>
                <a:ea typeface="宋体" pitchFamily="2" charset="-122"/>
                <a:cs typeface="Times New Roman"/>
              </a:rPr>
              <a:t>宣泄消极情绪</a:t>
            </a:r>
            <a:r>
              <a:rPr lang="zh-CN" altLang="zh-CN" sz="2400" dirty="0" smtClean="0">
                <a:solidFill>
                  <a:srgbClr val="000000"/>
                </a:solidFill>
                <a:latin typeface="宋体" pitchFamily="2" charset="-122"/>
                <a:ea typeface="宋体" pitchFamily="2" charset="-122"/>
                <a:cs typeface="Times New Roman"/>
              </a:rPr>
              <a:t>时</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不同</a:t>
            </a:r>
            <a:r>
              <a:rPr lang="zh-CN" altLang="zh-CN" sz="2400" dirty="0">
                <a:solidFill>
                  <a:srgbClr val="000000"/>
                </a:solidFill>
                <a:latin typeface="宋体" pitchFamily="2" charset="-122"/>
                <a:ea typeface="宋体" pitchFamily="2" charset="-122"/>
                <a:cs typeface="Times New Roman"/>
              </a:rPr>
              <a:t>的人有不同的</a:t>
            </a:r>
            <a:r>
              <a:rPr lang="zh-CN" altLang="zh-CN" sz="2400" dirty="0" smtClean="0">
                <a:solidFill>
                  <a:srgbClr val="000000"/>
                </a:solidFill>
                <a:latin typeface="宋体" pitchFamily="2" charset="-122"/>
                <a:ea typeface="宋体" pitchFamily="2" charset="-122"/>
                <a:cs typeface="Times New Roman"/>
              </a:rPr>
              <a:t>方法</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但</a:t>
            </a:r>
            <a:r>
              <a:rPr lang="zh-CN" altLang="zh-CN" sz="2400" dirty="0">
                <a:solidFill>
                  <a:srgbClr val="000000"/>
                </a:solidFill>
                <a:latin typeface="宋体" pitchFamily="2" charset="-122"/>
                <a:ea typeface="宋体" pitchFamily="2" charset="-122"/>
                <a:cs typeface="Times New Roman"/>
              </a:rPr>
              <a:t>情绪的宣泄要在道德和法律允许的范围内</a:t>
            </a:r>
            <a:r>
              <a:rPr lang="zh-CN" altLang="zh-CN" sz="2400" dirty="0" smtClean="0">
                <a:solidFill>
                  <a:srgbClr val="000000"/>
                </a:solidFill>
                <a:latin typeface="宋体" pitchFamily="2" charset="-122"/>
                <a:ea typeface="宋体" pitchFamily="2" charset="-122"/>
                <a:cs typeface="Times New Roman"/>
              </a:rPr>
              <a:t>进行</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不能</a:t>
            </a:r>
            <a:r>
              <a:rPr lang="zh-CN" altLang="zh-CN" sz="2400" dirty="0">
                <a:solidFill>
                  <a:srgbClr val="000000"/>
                </a:solidFill>
                <a:latin typeface="宋体" pitchFamily="2" charset="-122"/>
                <a:ea typeface="宋体" pitchFamily="2" charset="-122"/>
                <a:cs typeface="Times New Roman"/>
              </a:rPr>
              <a:t>妨碍</a:t>
            </a:r>
            <a:r>
              <a:rPr lang="zh-CN" altLang="zh-CN" sz="2400" dirty="0" smtClean="0">
                <a:solidFill>
                  <a:srgbClr val="000000"/>
                </a:solidFill>
                <a:latin typeface="宋体" pitchFamily="2" charset="-122"/>
                <a:ea typeface="宋体" pitchFamily="2" charset="-122"/>
                <a:cs typeface="Times New Roman"/>
              </a:rPr>
              <a:t>他人</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不能</a:t>
            </a:r>
            <a:r>
              <a:rPr lang="zh-CN" altLang="zh-CN" sz="2400" dirty="0">
                <a:solidFill>
                  <a:srgbClr val="000000"/>
                </a:solidFill>
                <a:latin typeface="宋体" pitchFamily="2" charset="-122"/>
                <a:ea typeface="宋体" pitchFamily="2" charset="-122"/>
                <a:cs typeface="Times New Roman"/>
              </a:rPr>
              <a:t>损害他人和集体的利益。</a:t>
            </a:r>
            <a:endParaRPr lang="zh-CN" altLang="zh-CN" sz="2400" dirty="0">
              <a:solidFill>
                <a:srgbClr val="000000"/>
              </a:solidFill>
              <a:effectLst/>
              <a:latin typeface="宋体" pitchFamily="2" charset="-122"/>
              <a:ea typeface="宋体" pitchFamily="2" charset="-122"/>
              <a:cs typeface="Times New Roman"/>
            </a:endParaRPr>
          </a:p>
        </p:txBody>
      </p:sp>
    </p:spTree>
    <p:extLst>
      <p:ext uri="{BB962C8B-B14F-4D97-AF65-F5344CB8AC3E}">
        <p14:creationId xmlns="" xmlns:p14="http://schemas.microsoft.com/office/powerpoint/2010/main" val="1851940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09423" y="1974419"/>
            <a:ext cx="7958666" cy="3652923"/>
          </a:xfrm>
          <a:prstGeom prst="rect">
            <a:avLst/>
          </a:prstGeom>
        </p:spPr>
        <p:txBody>
          <a:bodyPr wrap="square">
            <a:spAutoFit/>
          </a:bodyPr>
          <a:lstStyle/>
          <a:p>
            <a:pPr lvl="0">
              <a:lnSpc>
                <a:spcPct val="200000"/>
              </a:lnSpc>
            </a:pPr>
            <a:r>
              <a:rPr lang="en-US" altLang="zh-CN" sz="2400" dirty="0">
                <a:solidFill>
                  <a:srgbClr val="000000"/>
                </a:solidFill>
                <a:latin typeface="宋体" pitchFamily="2" charset="-122"/>
                <a:ea typeface="宋体" pitchFamily="2" charset="-122"/>
                <a:cs typeface="Times New Roman"/>
              </a:rPr>
              <a:t>2.</a:t>
            </a:r>
            <a:r>
              <a:rPr lang="zh-CN" altLang="zh-CN" sz="2400" dirty="0">
                <a:solidFill>
                  <a:srgbClr val="000000"/>
                </a:solidFill>
                <a:latin typeface="宋体" pitchFamily="2" charset="-122"/>
                <a:ea typeface="宋体" pitchFamily="2" charset="-122"/>
                <a:cs typeface="Times New Roman"/>
              </a:rPr>
              <a:t>情绪的相关知识由于其与同学们的生活联系</a:t>
            </a:r>
            <a:r>
              <a:rPr lang="zh-CN" altLang="zh-CN" sz="2400" dirty="0" smtClean="0">
                <a:solidFill>
                  <a:srgbClr val="000000"/>
                </a:solidFill>
                <a:latin typeface="宋体" pitchFamily="2" charset="-122"/>
                <a:ea typeface="宋体" pitchFamily="2" charset="-122"/>
                <a:cs typeface="Times New Roman"/>
              </a:rPr>
              <a:t>密切</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生活</a:t>
            </a:r>
            <a:r>
              <a:rPr lang="zh-CN" altLang="zh-CN" sz="2400" dirty="0">
                <a:solidFill>
                  <a:srgbClr val="000000"/>
                </a:solidFill>
                <a:latin typeface="宋体" pitchFamily="2" charset="-122"/>
                <a:ea typeface="宋体" pitchFamily="2" charset="-122"/>
                <a:cs typeface="Times New Roman"/>
              </a:rPr>
              <a:t>性比</a:t>
            </a:r>
            <a:r>
              <a:rPr lang="zh-CN" altLang="zh-CN" sz="2400" dirty="0" smtClean="0">
                <a:solidFill>
                  <a:srgbClr val="000000"/>
                </a:solidFill>
                <a:latin typeface="宋体" pitchFamily="2" charset="-122"/>
                <a:ea typeface="宋体" pitchFamily="2" charset="-122"/>
                <a:cs typeface="Times New Roman"/>
              </a:rPr>
              <a:t>较强</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应</a:t>
            </a:r>
            <a:r>
              <a:rPr lang="zh-CN" altLang="zh-CN" sz="2400" dirty="0">
                <a:solidFill>
                  <a:srgbClr val="000000"/>
                </a:solidFill>
                <a:latin typeface="宋体" pitchFamily="2" charset="-122"/>
                <a:ea typeface="宋体" pitchFamily="2" charset="-122"/>
                <a:cs typeface="Times New Roman"/>
              </a:rPr>
              <a:t>结合自己的生活实际进行</a:t>
            </a:r>
            <a:r>
              <a:rPr lang="zh-CN" altLang="zh-CN" sz="2400" dirty="0" smtClean="0">
                <a:solidFill>
                  <a:srgbClr val="000000"/>
                </a:solidFill>
                <a:latin typeface="宋体" pitchFamily="2" charset="-122"/>
                <a:ea typeface="宋体" pitchFamily="2" charset="-122"/>
                <a:cs typeface="Times New Roman"/>
              </a:rPr>
              <a:t>体验</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尤其</a:t>
            </a:r>
            <a:r>
              <a:rPr lang="zh-CN" altLang="zh-CN" sz="2400" dirty="0">
                <a:solidFill>
                  <a:srgbClr val="000000"/>
                </a:solidFill>
                <a:latin typeface="宋体" pitchFamily="2" charset="-122"/>
                <a:ea typeface="宋体" pitchFamily="2" charset="-122"/>
                <a:cs typeface="Times New Roman"/>
              </a:rPr>
              <a:t>是了解控制情绪与珍爱生命、遵法守德的关系。</a:t>
            </a:r>
          </a:p>
          <a:p>
            <a:pPr lvl="0">
              <a:lnSpc>
                <a:spcPct val="200000"/>
              </a:lnSpc>
            </a:pPr>
            <a:r>
              <a:rPr lang="en-US" altLang="zh-CN" sz="2400" dirty="0">
                <a:solidFill>
                  <a:srgbClr val="000000"/>
                </a:solidFill>
                <a:latin typeface="宋体" pitchFamily="2" charset="-122"/>
                <a:ea typeface="宋体" pitchFamily="2" charset="-122"/>
                <a:cs typeface="Times New Roman"/>
              </a:rPr>
              <a:t>3.</a:t>
            </a:r>
            <a:r>
              <a:rPr lang="zh-CN" altLang="zh-CN" sz="2400" dirty="0">
                <a:solidFill>
                  <a:srgbClr val="000000"/>
                </a:solidFill>
                <a:latin typeface="宋体" pitchFamily="2" charset="-122"/>
                <a:ea typeface="宋体" pitchFamily="2" charset="-122"/>
                <a:cs typeface="Times New Roman"/>
              </a:rPr>
              <a:t>此讲内容涉及的</a:t>
            </a:r>
            <a:r>
              <a:rPr lang="zh-CN" altLang="zh-CN" sz="2400" dirty="0" smtClean="0">
                <a:solidFill>
                  <a:srgbClr val="000000"/>
                </a:solidFill>
                <a:latin typeface="宋体" pitchFamily="2" charset="-122"/>
                <a:ea typeface="宋体" pitchFamily="2" charset="-122"/>
                <a:cs typeface="Times New Roman"/>
              </a:rPr>
              <a:t>热点</a:t>
            </a:r>
            <a:r>
              <a:rPr lang="zh-CN" altLang="en-US" sz="2400" dirty="0" smtClean="0">
                <a:solidFill>
                  <a:srgbClr val="000000"/>
                </a:solidFill>
                <a:latin typeface="宋体" pitchFamily="2" charset="-122"/>
                <a:ea typeface="宋体" pitchFamily="2" charset="-122"/>
                <a:cs typeface="Times New Roman"/>
              </a:rPr>
              <a:t>：</a:t>
            </a:r>
            <a:r>
              <a:rPr lang="zh-CN" altLang="zh-CN" sz="2400" dirty="0" smtClean="0">
                <a:solidFill>
                  <a:srgbClr val="000000"/>
                </a:solidFill>
                <a:latin typeface="宋体" pitchFamily="2" charset="-122"/>
                <a:ea typeface="宋体" pitchFamily="2" charset="-122"/>
                <a:cs typeface="Times New Roman"/>
              </a:rPr>
              <a:t>野生</a:t>
            </a:r>
            <a:r>
              <a:rPr lang="zh-CN" altLang="zh-CN" sz="2400" dirty="0">
                <a:solidFill>
                  <a:srgbClr val="000000"/>
                </a:solidFill>
                <a:latin typeface="宋体" pitchFamily="2" charset="-122"/>
                <a:ea typeface="宋体" pitchFamily="2" charset="-122"/>
                <a:cs typeface="Times New Roman"/>
              </a:rPr>
              <a:t>动植物的保护、校园欺凌、交通安全、感动中国人物、道德模范等等。</a:t>
            </a:r>
            <a:endParaRPr lang="zh-CN" altLang="en-US" sz="2400" dirty="0">
              <a:solidFill>
                <a:prstClr val="black"/>
              </a:solidFill>
              <a:latin typeface="宋体" pitchFamily="2" charset="-122"/>
              <a:ea typeface="宋体" pitchFamily="2" charset="-122"/>
            </a:endParaRPr>
          </a:p>
        </p:txBody>
      </p:sp>
    </p:spTree>
    <p:extLst>
      <p:ext uri="{BB962C8B-B14F-4D97-AF65-F5344CB8AC3E}">
        <p14:creationId xmlns="" xmlns:p14="http://schemas.microsoft.com/office/powerpoint/2010/main" val="42589206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185323" y="2655445"/>
            <a:ext cx="531067" cy="2049999"/>
            <a:chOff x="10926910" y="2744894"/>
            <a:chExt cx="531067" cy="2049999"/>
          </a:xfrm>
        </p:grpSpPr>
        <p:grpSp>
          <p:nvGrpSpPr>
            <p:cNvPr id="2" name="组合 1"/>
            <p:cNvGrpSpPr/>
            <p:nvPr/>
          </p:nvGrpSpPr>
          <p:grpSpPr>
            <a:xfrm>
              <a:off x="10926910" y="2744894"/>
              <a:ext cx="531066" cy="2049999"/>
              <a:chOff x="5979237" y="977548"/>
              <a:chExt cx="531066" cy="2049999"/>
            </a:xfrm>
          </p:grpSpPr>
          <p:sp>
            <p:nvSpPr>
              <p:cNvPr id="10" name="椭圆 9"/>
              <p:cNvSpPr/>
              <p:nvPr/>
            </p:nvSpPr>
            <p:spPr>
              <a:xfrm>
                <a:off x="5979239" y="977548"/>
                <a:ext cx="531064" cy="581244"/>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5979237" y="2436965"/>
                <a:ext cx="531065" cy="59058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4" name="椭圆 13"/>
            <p:cNvSpPr/>
            <p:nvPr/>
          </p:nvSpPr>
          <p:spPr>
            <a:xfrm>
              <a:off x="10926912" y="3466837"/>
              <a:ext cx="531065" cy="59058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圆角矩形 2"/>
          <p:cNvSpPr/>
          <p:nvPr/>
        </p:nvSpPr>
        <p:spPr>
          <a:xfrm>
            <a:off x="10720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4249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43067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0898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7" name="组合 6"/>
          <p:cNvGrpSpPr/>
          <p:nvPr/>
        </p:nvGrpSpPr>
        <p:grpSpPr>
          <a:xfrm>
            <a:off x="4615844" y="2648956"/>
            <a:ext cx="5997620" cy="2053590"/>
            <a:chOff x="4654054" y="2353953"/>
            <a:chExt cx="5997620" cy="2053590"/>
          </a:xfrm>
        </p:grpSpPr>
        <p:grpSp>
          <p:nvGrpSpPr>
            <p:cNvPr id="6" name="组合 5"/>
            <p:cNvGrpSpPr/>
            <p:nvPr/>
          </p:nvGrpSpPr>
          <p:grpSpPr>
            <a:xfrm>
              <a:off x="4654054" y="2353953"/>
              <a:ext cx="5997620" cy="2053590"/>
              <a:chOff x="7936" y="4310"/>
              <a:chExt cx="9068" cy="3234"/>
            </a:xfrm>
          </p:grpSpPr>
          <p:sp>
            <p:nvSpPr>
              <p:cNvPr id="18" name="文本框 2">
                <a:hlinkClick r:id="rId2" action="ppaction://hlinksldjump"/>
              </p:cNvPr>
              <p:cNvSpPr txBox="1"/>
              <p:nvPr/>
            </p:nvSpPr>
            <p:spPr>
              <a:xfrm>
                <a:off x="7936" y="4310"/>
                <a:ext cx="9068" cy="921"/>
              </a:xfrm>
              <a:prstGeom prst="rect">
                <a:avLst/>
              </a:prstGeom>
              <a:noFill/>
              <a:ln w="9525">
                <a:noFill/>
              </a:ln>
            </p:spPr>
            <p:txBody>
              <a:bodyPr wrap="square" anchor="t">
                <a:spAutoFit/>
              </a:bodyPr>
              <a:lstStyle/>
              <a:p>
                <a:r>
                  <a:rPr lang="zh-CN" altLang="en-US" sz="3200" b="1" dirty="0">
                    <a:latin typeface="黑体" panose="02010609060101010101" pitchFamily="49" charset="-122"/>
                    <a:ea typeface="黑体" panose="02010609060101010101" pitchFamily="49" charset="-122"/>
                    <a:sym typeface="宋体" panose="02010600030101010101" pitchFamily="2" charset="-122"/>
                  </a:rPr>
                  <a:t>命题</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点  </a:t>
                </a:r>
                <a:r>
                  <a:rPr lang="en-US" altLang="zh-CN" sz="32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   生命形态的多样性</a:t>
                </a:r>
                <a:endParaRPr lang="zh-CN" altLang="zh-CN" sz="32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7936" y="6623"/>
                <a:ext cx="8044" cy="921"/>
              </a:xfrm>
              <a:prstGeom prst="rect">
                <a:avLst/>
              </a:prstGeom>
              <a:noFill/>
              <a:ln w="9525">
                <a:noFill/>
              </a:ln>
            </p:spPr>
            <p:txBody>
              <a:bodyPr wrap="square" anchor="t">
                <a:spAutoFit/>
              </a:bodyPr>
              <a:lstStyle/>
              <a:p>
                <a:r>
                  <a:rPr lang="zh-CN" altLang="en-US" sz="3200" b="1" dirty="0">
                    <a:latin typeface="黑体" panose="02010609060101010101" pitchFamily="49" charset="-122"/>
                    <a:ea typeface="黑体" panose="02010609060101010101" pitchFamily="49" charset="-122"/>
                    <a:sym typeface="宋体" panose="02010600030101010101" pitchFamily="2" charset="-122"/>
                  </a:rPr>
                  <a:t>命题点 </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32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3</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   生命价值</a:t>
                </a:r>
                <a:endParaRPr lang="zh-CN" altLang="zh-CN" sz="3200" dirty="0">
                  <a:latin typeface="黑体" panose="02010609060101010101" pitchFamily="49" charset="-122"/>
                  <a:ea typeface="黑体" panose="02010609060101010101" pitchFamily="49" charset="-122"/>
                </a:endParaRPr>
              </a:p>
            </p:txBody>
          </p:sp>
        </p:grpSp>
        <p:sp>
          <p:nvSpPr>
            <p:cNvPr id="12" name="文本框 2">
              <a:hlinkClick r:id="rId4" action="ppaction://hlinksldjump"/>
            </p:cNvPr>
            <p:cNvSpPr txBox="1"/>
            <p:nvPr/>
          </p:nvSpPr>
          <p:spPr>
            <a:xfrm>
              <a:off x="4654054" y="3079487"/>
              <a:ext cx="5997620" cy="584835"/>
            </a:xfrm>
            <a:prstGeom prst="rect">
              <a:avLst/>
            </a:prstGeom>
            <a:noFill/>
            <a:ln w="9525">
              <a:noFill/>
            </a:ln>
          </p:spPr>
          <p:txBody>
            <a:bodyPr wrap="square" anchor="t">
              <a:spAutoFit/>
            </a:bodyPr>
            <a:lstStyle/>
            <a:p>
              <a:r>
                <a:rPr lang="zh-CN" altLang="en-US" sz="3200" b="1" dirty="0">
                  <a:latin typeface="黑体" panose="02010609060101010101" pitchFamily="49" charset="-122"/>
                  <a:ea typeface="黑体" panose="02010609060101010101" pitchFamily="49" charset="-122"/>
                  <a:sym typeface="宋体" panose="02010600030101010101" pitchFamily="2" charset="-122"/>
                </a:rPr>
                <a:t>命题</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点  </a:t>
              </a:r>
              <a:r>
                <a:rPr lang="en-US" altLang="zh-CN" sz="32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zh-CN" altLang="en-US" sz="3200" b="1" dirty="0" smtClean="0">
                  <a:latin typeface="黑体" panose="02010609060101010101" pitchFamily="49" charset="-122"/>
                  <a:ea typeface="黑体" panose="02010609060101010101" pitchFamily="49" charset="-122"/>
                  <a:sym typeface="宋体" panose="02010600030101010101" pitchFamily="2" charset="-122"/>
                </a:rPr>
                <a:t>   珍视生命</a:t>
              </a:r>
              <a:endParaRPr lang="zh-CN" altLang="zh-CN" sz="3200" dirty="0">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585" y="2298111"/>
            <a:ext cx="9448800" cy="3970318"/>
          </a:xfrm>
          <a:prstGeom prst="rect">
            <a:avLst/>
          </a:prstGeom>
        </p:spPr>
        <p:txBody>
          <a:bodyPr wrap="square">
            <a:spAutoFit/>
          </a:bodyPr>
          <a:lstStyle/>
          <a:p>
            <a:pPr>
              <a:lnSpc>
                <a:spcPct val="150000"/>
              </a:lnSpc>
              <a:spcAft>
                <a:spcPts val="0"/>
              </a:spcAft>
            </a:pPr>
            <a:r>
              <a:rPr lang="en-US" altLang="zh-CN" sz="2400" b="1" dirty="0" smtClean="0">
                <a:solidFill>
                  <a:srgbClr val="000000"/>
                </a:solidFill>
                <a:latin typeface="宋体" pitchFamily="2" charset="-122"/>
                <a:ea typeface="宋体" pitchFamily="2" charset="-122"/>
                <a:cs typeface="Times New Roman"/>
              </a:rPr>
              <a:t>1.</a:t>
            </a:r>
            <a:r>
              <a:rPr lang="zh-CN" altLang="en-US" sz="2400" b="1" dirty="0" smtClean="0">
                <a:solidFill>
                  <a:srgbClr val="000000"/>
                </a:solidFill>
                <a:latin typeface="宋体" pitchFamily="2" charset="-122"/>
                <a:ea typeface="宋体" pitchFamily="2" charset="-122"/>
                <a:cs typeface="Times New Roman"/>
              </a:rPr>
              <a:t>（</a:t>
            </a:r>
            <a:r>
              <a:rPr lang="en-US" altLang="zh-CN" sz="2400" b="1" dirty="0" smtClean="0">
                <a:solidFill>
                  <a:srgbClr val="000000"/>
                </a:solidFill>
                <a:latin typeface="宋体" pitchFamily="2" charset="-122"/>
                <a:ea typeface="宋体" pitchFamily="2" charset="-122"/>
                <a:cs typeface="Times New Roman"/>
              </a:rPr>
              <a:t>2018</a:t>
            </a:r>
            <a:r>
              <a:rPr lang="zh-CN" altLang="zh-CN" sz="2400" b="1" dirty="0">
                <a:solidFill>
                  <a:srgbClr val="000000"/>
                </a:solidFill>
                <a:latin typeface="宋体" pitchFamily="2" charset="-122"/>
                <a:ea typeface="宋体" pitchFamily="2" charset="-122"/>
                <a:cs typeface="Times New Roman"/>
              </a:rPr>
              <a:t>·</a:t>
            </a:r>
            <a:r>
              <a:rPr lang="zh-CN" altLang="zh-CN" sz="2400" b="1" dirty="0" smtClean="0">
                <a:solidFill>
                  <a:srgbClr val="000000"/>
                </a:solidFill>
                <a:latin typeface="宋体" pitchFamily="2" charset="-122"/>
                <a:ea typeface="宋体" pitchFamily="2" charset="-122"/>
                <a:cs typeface="Times New Roman"/>
              </a:rPr>
              <a:t>河北</a:t>
            </a:r>
            <a:r>
              <a:rPr lang="zh-CN" altLang="en-US" sz="2400" b="1" dirty="0" smtClean="0">
                <a:solidFill>
                  <a:srgbClr val="000000"/>
                </a:solidFill>
                <a:latin typeface="宋体" pitchFamily="2" charset="-122"/>
                <a:ea typeface="宋体" pitchFamily="2" charset="-122"/>
                <a:cs typeface="Times New Roman"/>
              </a:rPr>
              <a:t>，</a:t>
            </a:r>
            <a:r>
              <a:rPr lang="en-US" altLang="zh-CN" sz="2400" b="1" dirty="0" smtClean="0">
                <a:solidFill>
                  <a:srgbClr val="000000"/>
                </a:solidFill>
                <a:latin typeface="宋体" pitchFamily="2" charset="-122"/>
                <a:ea typeface="宋体" pitchFamily="2" charset="-122"/>
                <a:cs typeface="Times New Roman"/>
              </a:rPr>
              <a:t>7</a:t>
            </a:r>
            <a:r>
              <a:rPr lang="zh-CN" altLang="en-US" sz="2400" b="1" dirty="0" smtClean="0">
                <a:solidFill>
                  <a:srgbClr val="000000"/>
                </a:solidFill>
                <a:latin typeface="宋体" pitchFamily="2" charset="-122"/>
                <a:ea typeface="宋体" pitchFamily="2" charset="-122"/>
                <a:cs typeface="Times New Roman"/>
              </a:rPr>
              <a:t>，</a:t>
            </a:r>
            <a:r>
              <a:rPr lang="en-US" altLang="zh-CN" sz="2400" b="1" dirty="0" smtClean="0">
                <a:solidFill>
                  <a:srgbClr val="000000"/>
                </a:solidFill>
                <a:latin typeface="宋体" pitchFamily="2" charset="-122"/>
                <a:ea typeface="宋体" pitchFamily="2" charset="-122"/>
                <a:cs typeface="Times New Roman"/>
              </a:rPr>
              <a:t>2</a:t>
            </a:r>
            <a:r>
              <a:rPr lang="zh-CN" altLang="zh-CN" sz="2400" b="1" dirty="0" smtClean="0">
                <a:solidFill>
                  <a:srgbClr val="000000"/>
                </a:solidFill>
                <a:latin typeface="宋体" pitchFamily="2" charset="-122"/>
                <a:ea typeface="宋体" pitchFamily="2" charset="-122"/>
                <a:cs typeface="Times New Roman"/>
              </a:rPr>
              <a:t>分</a:t>
            </a:r>
            <a:r>
              <a:rPr lang="zh-CN" altLang="en-US" sz="2400" b="1" dirty="0" smtClean="0">
                <a:solidFill>
                  <a:srgbClr val="000000"/>
                </a:solidFill>
                <a:latin typeface="宋体" pitchFamily="2" charset="-122"/>
                <a:ea typeface="宋体" pitchFamily="2" charset="-122"/>
                <a:cs typeface="Times New Roman"/>
              </a:rPr>
              <a:t>）</a:t>
            </a:r>
            <a:r>
              <a:rPr lang="zh-CN" altLang="zh-CN" sz="2400" b="1" dirty="0" smtClean="0">
                <a:solidFill>
                  <a:srgbClr val="000000"/>
                </a:solidFill>
                <a:latin typeface="宋体" pitchFamily="2" charset="-122"/>
                <a:ea typeface="宋体" pitchFamily="2" charset="-122"/>
                <a:cs typeface="Times New Roman"/>
              </a:rPr>
              <a:t>五十</a:t>
            </a:r>
            <a:r>
              <a:rPr lang="zh-CN" altLang="zh-CN" sz="2400" b="1" dirty="0">
                <a:solidFill>
                  <a:srgbClr val="000000"/>
                </a:solidFill>
                <a:latin typeface="宋体" pitchFamily="2" charset="-122"/>
                <a:ea typeface="宋体" pitchFamily="2" charset="-122"/>
                <a:cs typeface="Times New Roman"/>
              </a:rPr>
              <a:t>多载</a:t>
            </a:r>
            <a:r>
              <a:rPr lang="zh-CN" altLang="zh-CN" sz="2400" b="1" dirty="0" smtClean="0">
                <a:solidFill>
                  <a:srgbClr val="000000"/>
                </a:solidFill>
                <a:latin typeface="宋体" pitchFamily="2" charset="-122"/>
                <a:ea typeface="宋体" pitchFamily="2" charset="-122"/>
                <a:cs typeface="Times New Roman"/>
              </a:rPr>
              <a:t>寒来暑往</a:t>
            </a:r>
            <a:r>
              <a:rPr lang="zh-CN" altLang="en-US" sz="2400" b="1" dirty="0" smtClean="0">
                <a:solidFill>
                  <a:srgbClr val="000000"/>
                </a:solidFill>
                <a:latin typeface="宋体" pitchFamily="2" charset="-122"/>
                <a:ea typeface="宋体" pitchFamily="2" charset="-122"/>
                <a:cs typeface="Times New Roman"/>
              </a:rPr>
              <a:t>，</a:t>
            </a:r>
            <a:r>
              <a:rPr lang="zh-CN" altLang="zh-CN" sz="2400" b="1" dirty="0" smtClean="0">
                <a:solidFill>
                  <a:srgbClr val="000000"/>
                </a:solidFill>
                <a:latin typeface="宋体" pitchFamily="2" charset="-122"/>
                <a:ea typeface="宋体" pitchFamily="2" charset="-122"/>
                <a:cs typeface="Times New Roman"/>
              </a:rPr>
              <a:t>河北塞罕坝林场</a:t>
            </a:r>
            <a:r>
              <a:rPr lang="zh-CN" altLang="zh-CN" sz="2400" b="1" dirty="0">
                <a:solidFill>
                  <a:srgbClr val="000000"/>
                </a:solidFill>
                <a:latin typeface="宋体" pitchFamily="2" charset="-122"/>
                <a:ea typeface="宋体" pitchFamily="2" charset="-122"/>
                <a:cs typeface="Times New Roman"/>
              </a:rPr>
              <a:t>几代人持续造林护林</a:t>
            </a:r>
            <a:r>
              <a:rPr lang="en-US" altLang="zh-CN" sz="2400" b="1" dirty="0">
                <a:solidFill>
                  <a:srgbClr val="000000"/>
                </a:solidFill>
                <a:latin typeface="宋体" pitchFamily="2" charset="-122"/>
                <a:ea typeface="宋体" pitchFamily="2" charset="-122"/>
                <a:cs typeface="Times New Roman"/>
              </a:rPr>
              <a:t>100</a:t>
            </a:r>
            <a:r>
              <a:rPr lang="zh-CN" altLang="zh-CN" sz="2400" b="1" dirty="0">
                <a:solidFill>
                  <a:srgbClr val="000000"/>
                </a:solidFill>
                <a:latin typeface="宋体" pitchFamily="2" charset="-122"/>
                <a:ea typeface="宋体" pitchFamily="2" charset="-122"/>
                <a:cs typeface="Times New Roman"/>
              </a:rPr>
              <a:t>多万</a:t>
            </a:r>
            <a:r>
              <a:rPr lang="zh-CN" altLang="zh-CN" sz="2400" b="1" dirty="0" smtClean="0">
                <a:solidFill>
                  <a:srgbClr val="000000"/>
                </a:solidFill>
                <a:latin typeface="宋体" pitchFamily="2" charset="-122"/>
                <a:ea typeface="宋体" pitchFamily="2" charset="-122"/>
                <a:cs typeface="Times New Roman"/>
              </a:rPr>
              <a:t>亩</a:t>
            </a:r>
            <a:r>
              <a:rPr lang="zh-CN" altLang="en-US" sz="2400" b="1" dirty="0" smtClean="0">
                <a:solidFill>
                  <a:srgbClr val="000000"/>
                </a:solidFill>
                <a:latin typeface="宋体" pitchFamily="2" charset="-122"/>
                <a:ea typeface="宋体" pitchFamily="2" charset="-122"/>
                <a:cs typeface="Times New Roman"/>
              </a:rPr>
              <a:t>，</a:t>
            </a:r>
            <a:r>
              <a:rPr lang="zh-CN" altLang="zh-CN" sz="2400" b="1" dirty="0" smtClean="0">
                <a:solidFill>
                  <a:srgbClr val="000000"/>
                </a:solidFill>
                <a:latin typeface="宋体" pitchFamily="2" charset="-122"/>
                <a:ea typeface="宋体" pitchFamily="2" charset="-122"/>
                <a:cs typeface="Times New Roman"/>
              </a:rPr>
              <a:t>将</a:t>
            </a:r>
            <a:r>
              <a:rPr lang="zh-CN" altLang="zh-CN" sz="2400" b="1" dirty="0">
                <a:solidFill>
                  <a:srgbClr val="000000"/>
                </a:solidFill>
                <a:latin typeface="宋体" pitchFamily="2" charset="-122"/>
                <a:ea typeface="宋体" pitchFamily="2" charset="-122"/>
                <a:cs typeface="Times New Roman"/>
              </a:rPr>
              <a:t>原来“黄沙遮</a:t>
            </a:r>
            <a:r>
              <a:rPr lang="zh-CN" altLang="zh-CN" sz="2400" b="1" dirty="0" smtClean="0">
                <a:solidFill>
                  <a:srgbClr val="000000"/>
                </a:solidFill>
                <a:latin typeface="宋体" pitchFamily="2" charset="-122"/>
                <a:ea typeface="宋体" pitchFamily="2" charset="-122"/>
                <a:cs typeface="Times New Roman"/>
              </a:rPr>
              <a:t>天日</a:t>
            </a:r>
            <a:r>
              <a:rPr lang="zh-CN" altLang="en-US" sz="2400" b="1" dirty="0" smtClean="0">
                <a:solidFill>
                  <a:srgbClr val="000000"/>
                </a:solidFill>
                <a:latin typeface="宋体" pitchFamily="2" charset="-122"/>
                <a:ea typeface="宋体" pitchFamily="2" charset="-122"/>
                <a:cs typeface="Times New Roman"/>
              </a:rPr>
              <a:t>，</a:t>
            </a:r>
            <a:r>
              <a:rPr lang="zh-CN" altLang="zh-CN" sz="2400" b="1" dirty="0" smtClean="0">
                <a:solidFill>
                  <a:srgbClr val="000000"/>
                </a:solidFill>
                <a:latin typeface="宋体" pitchFamily="2" charset="-122"/>
                <a:ea typeface="宋体" pitchFamily="2" charset="-122"/>
                <a:cs typeface="Times New Roman"/>
              </a:rPr>
              <a:t>飞鸟</a:t>
            </a:r>
            <a:r>
              <a:rPr lang="zh-CN" altLang="zh-CN" sz="2400" b="1" dirty="0">
                <a:solidFill>
                  <a:srgbClr val="000000"/>
                </a:solidFill>
                <a:latin typeface="宋体" pitchFamily="2" charset="-122"/>
                <a:ea typeface="宋体" pitchFamily="2" charset="-122"/>
                <a:cs typeface="Times New Roman"/>
              </a:rPr>
              <a:t>无栖树”的荒山秃岭修复成“蓝天白</a:t>
            </a:r>
            <a:r>
              <a:rPr lang="zh-CN" altLang="zh-CN" sz="2400" b="1" dirty="0" smtClean="0">
                <a:solidFill>
                  <a:srgbClr val="000000"/>
                </a:solidFill>
                <a:latin typeface="宋体" pitchFamily="2" charset="-122"/>
                <a:ea typeface="宋体" pitchFamily="2" charset="-122"/>
                <a:cs typeface="Times New Roman"/>
              </a:rPr>
              <a:t>云游</a:t>
            </a:r>
            <a:r>
              <a:rPr lang="zh-CN" altLang="en-US" sz="2400" b="1" dirty="0" smtClean="0">
                <a:solidFill>
                  <a:srgbClr val="000000"/>
                </a:solidFill>
                <a:latin typeface="宋体" pitchFamily="2" charset="-122"/>
                <a:ea typeface="宋体" pitchFamily="2" charset="-122"/>
                <a:cs typeface="Times New Roman"/>
              </a:rPr>
              <a:t>，</a:t>
            </a:r>
            <a:r>
              <a:rPr lang="zh-CN" altLang="zh-CN" sz="2400" b="1" dirty="0" smtClean="0">
                <a:solidFill>
                  <a:srgbClr val="000000"/>
                </a:solidFill>
                <a:latin typeface="宋体" pitchFamily="2" charset="-122"/>
                <a:ea typeface="宋体" pitchFamily="2" charset="-122"/>
                <a:cs typeface="Times New Roman"/>
              </a:rPr>
              <a:t>绿野</a:t>
            </a:r>
            <a:r>
              <a:rPr lang="zh-CN" altLang="zh-CN" sz="2400" b="1" dirty="0">
                <a:solidFill>
                  <a:srgbClr val="000000"/>
                </a:solidFill>
                <a:latin typeface="宋体" pitchFamily="2" charset="-122"/>
                <a:ea typeface="宋体" pitchFamily="2" charset="-122"/>
                <a:cs typeface="Times New Roman"/>
              </a:rPr>
              <a:t>无尽头”的“华北绿肺”。从人与自然关系的角度</a:t>
            </a:r>
            <a:r>
              <a:rPr lang="zh-CN" altLang="zh-CN" sz="2400" b="1" dirty="0" smtClean="0">
                <a:solidFill>
                  <a:srgbClr val="000000"/>
                </a:solidFill>
                <a:latin typeface="宋体" pitchFamily="2" charset="-122"/>
                <a:ea typeface="宋体" pitchFamily="2" charset="-122"/>
                <a:cs typeface="Times New Roman"/>
              </a:rPr>
              <a:t>看</a:t>
            </a:r>
            <a:r>
              <a:rPr lang="zh-CN" altLang="en-US" sz="2400" b="1" dirty="0" smtClean="0">
                <a:solidFill>
                  <a:srgbClr val="000000"/>
                </a:solidFill>
                <a:latin typeface="宋体" pitchFamily="2" charset="-122"/>
                <a:ea typeface="宋体" pitchFamily="2" charset="-122"/>
                <a:cs typeface="Times New Roman"/>
              </a:rPr>
              <a:t>，</a:t>
            </a:r>
            <a:r>
              <a:rPr lang="zh-CN" altLang="zh-CN" sz="2400" b="1" dirty="0" smtClean="0">
                <a:solidFill>
                  <a:srgbClr val="000000"/>
                </a:solidFill>
                <a:latin typeface="宋体" pitchFamily="2" charset="-122"/>
                <a:ea typeface="宋体" pitchFamily="2" charset="-122"/>
                <a:cs typeface="Times New Roman"/>
              </a:rPr>
              <a:t>塞</a:t>
            </a:r>
            <a:r>
              <a:rPr lang="zh-CN" altLang="zh-CN" sz="2400" b="1" dirty="0">
                <a:solidFill>
                  <a:srgbClr val="000000"/>
                </a:solidFill>
                <a:latin typeface="宋体" pitchFamily="2" charset="-122"/>
                <a:ea typeface="宋体" pitchFamily="2" charset="-122"/>
                <a:cs typeface="Times New Roman"/>
              </a:rPr>
              <a:t>罕坝的生态变迁给我们的启迪</a:t>
            </a:r>
            <a:r>
              <a:rPr lang="zh-CN" altLang="zh-CN" sz="2400" b="1" dirty="0" smtClean="0">
                <a:solidFill>
                  <a:srgbClr val="000000"/>
                </a:solidFill>
                <a:latin typeface="宋体" pitchFamily="2" charset="-122"/>
                <a:ea typeface="宋体" pitchFamily="2" charset="-122"/>
                <a:cs typeface="Times New Roman"/>
              </a:rPr>
              <a:t>是</a:t>
            </a:r>
            <a:r>
              <a:rPr lang="zh-CN" altLang="en-US" sz="2400" b="1" dirty="0" smtClean="0">
                <a:solidFill>
                  <a:srgbClr val="000000"/>
                </a:solidFill>
                <a:latin typeface="宋体" pitchFamily="2" charset="-122"/>
                <a:ea typeface="宋体" pitchFamily="2" charset="-122"/>
                <a:cs typeface="Times New Roman"/>
              </a:rPr>
              <a:t>（</a:t>
            </a:r>
            <a:r>
              <a:rPr lang="zh-CN" altLang="zh-CN" sz="2400" b="1" dirty="0">
                <a:solidFill>
                  <a:srgbClr val="000000"/>
                </a:solidFill>
                <a:latin typeface="宋体" pitchFamily="2" charset="-122"/>
                <a:ea typeface="宋体" pitchFamily="2" charset="-122"/>
                <a:cs typeface="Times New Roman"/>
              </a:rPr>
              <a:t>　　</a:t>
            </a:r>
            <a:r>
              <a:rPr lang="zh-CN" altLang="en-US" sz="2400" b="1" dirty="0" smtClean="0">
                <a:solidFill>
                  <a:srgbClr val="000000"/>
                </a:solidFill>
                <a:latin typeface="宋体" pitchFamily="2" charset="-122"/>
                <a:ea typeface="宋体" pitchFamily="2" charset="-122"/>
                <a:cs typeface="Times New Roman"/>
              </a:rPr>
              <a:t>）</a:t>
            </a:r>
            <a:endParaRPr lang="zh-CN" altLang="zh-CN" sz="2400" b="1" dirty="0">
              <a:solidFill>
                <a:srgbClr val="000000"/>
              </a:solidFill>
              <a:latin typeface="宋体" pitchFamily="2" charset="-122"/>
              <a:ea typeface="宋体" pitchFamily="2" charset="-122"/>
              <a:cs typeface="Times New Roman"/>
            </a:endParaRPr>
          </a:p>
          <a:p>
            <a:pPr>
              <a:lnSpc>
                <a:spcPct val="150000"/>
              </a:lnSpc>
              <a:spcAft>
                <a:spcPts val="0"/>
              </a:spcAft>
            </a:pPr>
            <a:r>
              <a:rPr lang="en-US" altLang="zh-CN" sz="2400" b="1" dirty="0">
                <a:solidFill>
                  <a:srgbClr val="000000"/>
                </a:solidFill>
                <a:latin typeface="宋体" pitchFamily="2" charset="-122"/>
                <a:ea typeface="宋体" pitchFamily="2" charset="-122"/>
                <a:cs typeface="Times New Roman"/>
              </a:rPr>
              <a:t>①</a:t>
            </a:r>
            <a:r>
              <a:rPr lang="zh-CN" altLang="zh-CN" sz="2400" b="1" dirty="0">
                <a:solidFill>
                  <a:srgbClr val="000000"/>
                </a:solidFill>
                <a:latin typeface="宋体" pitchFamily="2" charset="-122"/>
                <a:ea typeface="宋体" pitchFamily="2" charset="-122"/>
                <a:cs typeface="Times New Roman"/>
              </a:rPr>
              <a:t>自然资源与生态环境相互影响　</a:t>
            </a:r>
            <a:r>
              <a:rPr lang="en-US" altLang="zh-CN" sz="2400" b="1" dirty="0">
                <a:solidFill>
                  <a:srgbClr val="000000"/>
                </a:solidFill>
                <a:latin typeface="宋体" pitchFamily="2" charset="-122"/>
                <a:ea typeface="宋体" pitchFamily="2" charset="-122"/>
                <a:cs typeface="Times New Roman"/>
              </a:rPr>
              <a:t>②</a:t>
            </a:r>
            <a:r>
              <a:rPr lang="zh-CN" altLang="zh-CN" sz="2400" b="1" dirty="0">
                <a:solidFill>
                  <a:srgbClr val="000000"/>
                </a:solidFill>
                <a:latin typeface="宋体" pitchFamily="2" charset="-122"/>
                <a:ea typeface="宋体" pitchFamily="2" charset="-122"/>
                <a:cs typeface="Times New Roman"/>
              </a:rPr>
              <a:t>人类要主动改善生态环境　</a:t>
            </a:r>
            <a:r>
              <a:rPr lang="en-US" altLang="zh-CN" sz="2400" b="1" dirty="0">
                <a:solidFill>
                  <a:srgbClr val="000000"/>
                </a:solidFill>
                <a:latin typeface="宋体" pitchFamily="2" charset="-122"/>
                <a:ea typeface="宋体" pitchFamily="2" charset="-122"/>
                <a:cs typeface="Times New Roman"/>
              </a:rPr>
              <a:t>③</a:t>
            </a:r>
            <a:r>
              <a:rPr lang="zh-CN" altLang="zh-CN" sz="2400" b="1" dirty="0">
                <a:solidFill>
                  <a:srgbClr val="000000"/>
                </a:solidFill>
                <a:latin typeface="宋体" pitchFamily="2" charset="-122"/>
                <a:ea typeface="宋体" pitchFamily="2" charset="-122"/>
                <a:cs typeface="Times New Roman"/>
              </a:rPr>
              <a:t>人类善待</a:t>
            </a:r>
            <a:r>
              <a:rPr lang="zh-CN" altLang="zh-CN" sz="2400" b="1" dirty="0" smtClean="0">
                <a:solidFill>
                  <a:srgbClr val="000000"/>
                </a:solidFill>
                <a:latin typeface="宋体" pitchFamily="2" charset="-122"/>
                <a:ea typeface="宋体" pitchFamily="2" charset="-122"/>
                <a:cs typeface="Times New Roman"/>
              </a:rPr>
              <a:t>自然</a:t>
            </a:r>
            <a:r>
              <a:rPr lang="zh-CN" altLang="en-US" sz="2400" b="1" dirty="0" smtClean="0">
                <a:solidFill>
                  <a:srgbClr val="000000"/>
                </a:solidFill>
                <a:latin typeface="宋体" pitchFamily="2" charset="-122"/>
                <a:ea typeface="宋体" pitchFamily="2" charset="-122"/>
                <a:cs typeface="Times New Roman"/>
              </a:rPr>
              <a:t>，</a:t>
            </a:r>
            <a:r>
              <a:rPr lang="zh-CN" altLang="zh-CN" sz="2400" b="1" dirty="0" smtClean="0">
                <a:solidFill>
                  <a:srgbClr val="000000"/>
                </a:solidFill>
                <a:latin typeface="宋体" pitchFamily="2" charset="-122"/>
                <a:ea typeface="宋体" pitchFamily="2" charset="-122"/>
                <a:cs typeface="Times New Roman"/>
              </a:rPr>
              <a:t>自然</a:t>
            </a:r>
            <a:r>
              <a:rPr lang="zh-CN" altLang="zh-CN" sz="2400" b="1" dirty="0">
                <a:solidFill>
                  <a:srgbClr val="000000"/>
                </a:solidFill>
                <a:latin typeface="宋体" pitchFamily="2" charset="-122"/>
                <a:ea typeface="宋体" pitchFamily="2" charset="-122"/>
                <a:cs typeface="Times New Roman"/>
              </a:rPr>
              <a:t>则滋养人类　</a:t>
            </a:r>
            <a:r>
              <a:rPr lang="en-US" altLang="zh-CN" sz="2400" b="1" dirty="0">
                <a:solidFill>
                  <a:srgbClr val="000000"/>
                </a:solidFill>
                <a:latin typeface="宋体" pitchFamily="2" charset="-122"/>
                <a:ea typeface="宋体" pitchFamily="2" charset="-122"/>
                <a:cs typeface="Times New Roman"/>
              </a:rPr>
              <a:t>④</a:t>
            </a:r>
            <a:r>
              <a:rPr lang="zh-CN" altLang="zh-CN" sz="2400" b="1" dirty="0">
                <a:solidFill>
                  <a:srgbClr val="000000"/>
                </a:solidFill>
                <a:latin typeface="宋体" pitchFamily="2" charset="-122"/>
                <a:ea typeface="宋体" pitchFamily="2" charset="-122"/>
                <a:cs typeface="Times New Roman"/>
              </a:rPr>
              <a:t>自然能满足人类的一切需要</a:t>
            </a:r>
          </a:p>
          <a:p>
            <a:pPr>
              <a:lnSpc>
                <a:spcPct val="150000"/>
              </a:lnSpc>
              <a:spcAft>
                <a:spcPts val="0"/>
              </a:spcAft>
            </a:pPr>
            <a:r>
              <a:rPr lang="en-US" altLang="zh-CN" sz="2400" b="1" dirty="0">
                <a:solidFill>
                  <a:srgbClr val="000000"/>
                </a:solidFill>
                <a:latin typeface="宋体" pitchFamily="2" charset="-122"/>
                <a:ea typeface="宋体" pitchFamily="2" charset="-122"/>
                <a:cs typeface="Times New Roman"/>
              </a:rPr>
              <a:t>A.①②</a:t>
            </a:r>
            <a:r>
              <a:rPr lang="zh-CN" altLang="zh-CN" sz="2400" b="1" dirty="0">
                <a:solidFill>
                  <a:srgbClr val="000000"/>
                </a:solidFill>
                <a:latin typeface="宋体" pitchFamily="2" charset="-122"/>
                <a:ea typeface="宋体" pitchFamily="2" charset="-122"/>
                <a:cs typeface="Times New Roman"/>
              </a:rPr>
              <a:t>　　</a:t>
            </a:r>
            <a:r>
              <a:rPr lang="en-US" altLang="zh-CN" sz="2400" b="1" dirty="0">
                <a:solidFill>
                  <a:srgbClr val="000000"/>
                </a:solidFill>
                <a:latin typeface="宋体" pitchFamily="2" charset="-122"/>
                <a:ea typeface="宋体" pitchFamily="2" charset="-122"/>
                <a:cs typeface="Times New Roman"/>
              </a:rPr>
              <a:t>B.②③</a:t>
            </a:r>
            <a:r>
              <a:rPr lang="zh-CN" altLang="zh-CN" sz="2400" b="1" dirty="0">
                <a:solidFill>
                  <a:srgbClr val="000000"/>
                </a:solidFill>
                <a:latin typeface="宋体" pitchFamily="2" charset="-122"/>
                <a:ea typeface="宋体" pitchFamily="2" charset="-122"/>
                <a:cs typeface="Times New Roman"/>
              </a:rPr>
              <a:t>　　</a:t>
            </a:r>
            <a:r>
              <a:rPr lang="en-US" altLang="zh-CN" sz="2400" b="1" dirty="0">
                <a:solidFill>
                  <a:srgbClr val="000000"/>
                </a:solidFill>
                <a:latin typeface="宋体" pitchFamily="2" charset="-122"/>
                <a:ea typeface="宋体" pitchFamily="2" charset="-122"/>
                <a:cs typeface="Times New Roman"/>
              </a:rPr>
              <a:t>C.①③</a:t>
            </a:r>
            <a:r>
              <a:rPr lang="zh-CN" altLang="zh-CN" sz="2400" b="1" dirty="0">
                <a:solidFill>
                  <a:srgbClr val="000000"/>
                </a:solidFill>
                <a:latin typeface="宋体" pitchFamily="2" charset="-122"/>
                <a:ea typeface="宋体" pitchFamily="2" charset="-122"/>
                <a:cs typeface="Times New Roman"/>
              </a:rPr>
              <a:t>　　</a:t>
            </a:r>
            <a:r>
              <a:rPr lang="en-US" altLang="zh-CN" sz="2400" b="1" dirty="0">
                <a:solidFill>
                  <a:srgbClr val="000000"/>
                </a:solidFill>
                <a:latin typeface="宋体" pitchFamily="2" charset="-122"/>
                <a:ea typeface="宋体" pitchFamily="2" charset="-122"/>
                <a:cs typeface="Times New Roman"/>
              </a:rPr>
              <a:t>D.②④</a:t>
            </a:r>
            <a:endParaRPr lang="zh-CN" altLang="zh-CN" sz="2400" b="1" dirty="0">
              <a:solidFill>
                <a:srgbClr val="000000"/>
              </a:solidFill>
              <a:effectLst/>
              <a:latin typeface="宋体" pitchFamily="2" charset="-122"/>
              <a:ea typeface="宋体" pitchFamily="2" charset="-122"/>
              <a:cs typeface="Times New Roman"/>
            </a:endParaRPr>
          </a:p>
        </p:txBody>
      </p:sp>
      <p:sp>
        <p:nvSpPr>
          <p:cNvPr id="4" name="矩形 3"/>
          <p:cNvSpPr/>
          <p:nvPr/>
        </p:nvSpPr>
        <p:spPr>
          <a:xfrm>
            <a:off x="9212832" y="4021660"/>
            <a:ext cx="409367" cy="523220"/>
          </a:xfrm>
          <a:prstGeom prst="rect">
            <a:avLst/>
          </a:prstGeom>
        </p:spPr>
        <p:txBody>
          <a:bodyPr wrap="square">
            <a:spAutoFit/>
          </a:bodyPr>
          <a:lstStyle/>
          <a:p>
            <a:r>
              <a:rPr lang="en-US" altLang="zh-CN" sz="2800" b="1" noProof="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B</a:t>
            </a:r>
            <a:endParaRPr lang="zh-CN" altLang="en-US" sz="2800" dirty="0"/>
          </a:p>
        </p:txBody>
      </p:sp>
      <p:grpSp>
        <p:nvGrpSpPr>
          <p:cNvPr id="5" name="组合 4"/>
          <p:cNvGrpSpPr/>
          <p:nvPr/>
        </p:nvGrpSpPr>
        <p:grpSpPr>
          <a:xfrm>
            <a:off x="1166701" y="1665927"/>
            <a:ext cx="6182364" cy="627895"/>
            <a:chOff x="1034884" y="629878"/>
            <a:chExt cx="5147985" cy="627895"/>
          </a:xfrm>
        </p:grpSpPr>
        <p:sp>
          <p:nvSpPr>
            <p:cNvPr id="6" name="圆角矩形 6"/>
            <p:cNvSpPr/>
            <p:nvPr>
              <p:custDataLst>
                <p:tags r:id="rId1"/>
              </p:custDataLst>
            </p:nvPr>
          </p:nvSpPr>
          <p:spPr>
            <a:xfrm flipH="1">
              <a:off x="2547181" y="664168"/>
              <a:ext cx="3635688"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8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生命形态的多样性</a:t>
              </a:r>
              <a:endParaRPr lang="zh-CN" altLang="en-US" sz="28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7"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zh-CN" altLang="en-US" sz="2800" b="1" strike="noStrike" noProof="1">
                <a:solidFill>
                  <a:schemeClr val="bg1"/>
                </a:solidFill>
              </a:endParaRPr>
            </a:p>
          </p:txBody>
        </p:sp>
        <p:sp>
          <p:nvSpPr>
            <p:cNvPr id="8" name="圆角矩形 7"/>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9" name="组合 8"/>
          <p:cNvGrpSpPr/>
          <p:nvPr/>
        </p:nvGrpSpPr>
        <p:grpSpPr>
          <a:xfrm>
            <a:off x="8071557" y="824822"/>
            <a:ext cx="1746910" cy="457900"/>
            <a:chOff x="8480182" y="1575737"/>
            <a:chExt cx="1678579" cy="520692"/>
          </a:xfrm>
        </p:grpSpPr>
        <p:sp>
          <p:nvSpPr>
            <p:cNvPr id="10" name="圆角矩形 9">
              <a:hlinkClick r:id="rId4"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3219693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0222" y="1309512"/>
            <a:ext cx="10532534" cy="3416320"/>
          </a:xfrm>
          <a:prstGeom prst="rect">
            <a:avLst/>
          </a:prstGeom>
        </p:spPr>
        <p:txBody>
          <a:bodyPr wrap="square">
            <a:spAutoFit/>
          </a:bodyPr>
          <a:lstStyle/>
          <a:p>
            <a:pPr>
              <a:lnSpc>
                <a:spcPct val="150000"/>
              </a:lnSpc>
              <a:spcAft>
                <a:spcPts val="0"/>
              </a:spcAft>
            </a:pPr>
            <a:r>
              <a:rPr lang="en-US" altLang="zh-CN" sz="2400" b="1" dirty="0">
                <a:solidFill>
                  <a:srgbClr val="000000"/>
                </a:solidFill>
                <a:latin typeface="宋体" pitchFamily="2" charset="-122"/>
                <a:ea typeface="宋体" pitchFamily="2" charset="-122"/>
                <a:cs typeface="Times New Roman"/>
              </a:rPr>
              <a:t>2.[2017</a:t>
            </a:r>
            <a:r>
              <a:rPr lang="zh-CN" altLang="zh-CN" sz="2400" b="1" dirty="0">
                <a:solidFill>
                  <a:srgbClr val="000000"/>
                </a:solidFill>
                <a:latin typeface="宋体" pitchFamily="2" charset="-122"/>
                <a:ea typeface="宋体" pitchFamily="2" charset="-122"/>
                <a:cs typeface="Times New Roman"/>
              </a:rPr>
              <a:t>·</a:t>
            </a:r>
            <a:r>
              <a:rPr lang="zh-CN" altLang="zh-CN" sz="2400" b="1" dirty="0" smtClean="0">
                <a:solidFill>
                  <a:srgbClr val="000000"/>
                </a:solidFill>
                <a:latin typeface="宋体" pitchFamily="2" charset="-122"/>
                <a:ea typeface="宋体" pitchFamily="2" charset="-122"/>
                <a:cs typeface="Times New Roman"/>
              </a:rPr>
              <a:t>河北</a:t>
            </a:r>
            <a:r>
              <a:rPr lang="zh-CN" altLang="en-US" sz="2400" b="1" dirty="0" smtClean="0">
                <a:solidFill>
                  <a:srgbClr val="000000"/>
                </a:solidFill>
                <a:latin typeface="宋体" pitchFamily="2" charset="-122"/>
                <a:ea typeface="宋体" pitchFamily="2" charset="-122"/>
                <a:cs typeface="Times New Roman"/>
              </a:rPr>
              <a:t>，</a:t>
            </a:r>
            <a:r>
              <a:rPr lang="en-US" altLang="zh-CN" sz="2400" b="1" dirty="0" smtClean="0">
                <a:solidFill>
                  <a:srgbClr val="000000"/>
                </a:solidFill>
                <a:latin typeface="宋体" pitchFamily="2" charset="-122"/>
                <a:ea typeface="宋体" pitchFamily="2" charset="-122"/>
                <a:cs typeface="Times New Roman"/>
              </a:rPr>
              <a:t>25</a:t>
            </a:r>
            <a:r>
              <a:rPr lang="zh-CN" altLang="en-US" sz="2400" b="1" dirty="0" smtClean="0">
                <a:solidFill>
                  <a:srgbClr val="000000"/>
                </a:solidFill>
                <a:latin typeface="宋体" pitchFamily="2" charset="-122"/>
                <a:ea typeface="宋体" pitchFamily="2" charset="-122"/>
                <a:cs typeface="Times New Roman"/>
              </a:rPr>
              <a:t>（</a:t>
            </a:r>
            <a:r>
              <a:rPr lang="en-US" altLang="zh-CN" sz="2400" b="1" dirty="0" smtClean="0">
                <a:solidFill>
                  <a:srgbClr val="000000"/>
                </a:solidFill>
                <a:latin typeface="宋体" pitchFamily="2" charset="-122"/>
                <a:ea typeface="宋体" pitchFamily="2" charset="-122"/>
                <a:cs typeface="Times New Roman"/>
              </a:rPr>
              <a:t>1</a:t>
            </a:r>
            <a:r>
              <a:rPr lang="zh-CN" altLang="en-US" sz="2400" b="1" dirty="0" smtClean="0">
                <a:solidFill>
                  <a:srgbClr val="000000"/>
                </a:solidFill>
                <a:latin typeface="宋体" pitchFamily="2" charset="-122"/>
                <a:ea typeface="宋体" pitchFamily="2" charset="-122"/>
                <a:cs typeface="Times New Roman"/>
              </a:rPr>
              <a:t>），</a:t>
            </a:r>
            <a:r>
              <a:rPr lang="en-US" altLang="zh-CN" sz="2400" b="1" dirty="0" smtClean="0">
                <a:solidFill>
                  <a:srgbClr val="000000"/>
                </a:solidFill>
                <a:latin typeface="宋体" pitchFamily="2" charset="-122"/>
                <a:ea typeface="宋体" pitchFamily="2" charset="-122"/>
                <a:cs typeface="Times New Roman"/>
              </a:rPr>
              <a:t>4</a:t>
            </a:r>
            <a:r>
              <a:rPr lang="zh-CN" altLang="zh-CN" sz="2400" b="1" dirty="0">
                <a:solidFill>
                  <a:srgbClr val="000000"/>
                </a:solidFill>
                <a:latin typeface="宋体" pitchFamily="2" charset="-122"/>
                <a:ea typeface="宋体" pitchFamily="2" charset="-122"/>
                <a:cs typeface="Times New Roman"/>
              </a:rPr>
              <a:t>分</a:t>
            </a:r>
            <a:r>
              <a:rPr lang="en-US" altLang="zh-CN" sz="2400" b="1" dirty="0">
                <a:solidFill>
                  <a:srgbClr val="000000"/>
                </a:solidFill>
                <a:latin typeface="宋体" pitchFamily="2" charset="-122"/>
                <a:ea typeface="宋体" pitchFamily="2" charset="-122"/>
                <a:cs typeface="Times New Roman"/>
              </a:rPr>
              <a:t>]</a:t>
            </a:r>
            <a:r>
              <a:rPr lang="zh-CN" altLang="zh-CN" sz="2400" b="1" dirty="0">
                <a:solidFill>
                  <a:srgbClr val="000000"/>
                </a:solidFill>
                <a:latin typeface="宋体" pitchFamily="2" charset="-122"/>
                <a:ea typeface="宋体" pitchFamily="2" charset="-122"/>
                <a:cs typeface="Times New Roman"/>
              </a:rPr>
              <a:t>感悟生命价值。</a:t>
            </a:r>
          </a:p>
          <a:p>
            <a:pPr indent="266700">
              <a:lnSpc>
                <a:spcPct val="150000"/>
              </a:lnSpc>
              <a:spcAft>
                <a:spcPts val="0"/>
              </a:spcAft>
            </a:pPr>
            <a:r>
              <a:rPr lang="en-US" altLang="zh-CN" sz="2400" b="1" dirty="0" smtClean="0">
                <a:solidFill>
                  <a:srgbClr val="000000"/>
                </a:solidFill>
                <a:latin typeface="宋体" pitchFamily="2" charset="-122"/>
                <a:ea typeface="宋体" pitchFamily="2" charset="-122"/>
                <a:cs typeface="Times New Roman"/>
              </a:rPr>
              <a:t>  </a:t>
            </a:r>
            <a:r>
              <a:rPr lang="zh-CN" altLang="zh-CN" sz="2400" b="1" dirty="0">
                <a:solidFill>
                  <a:srgbClr val="000000"/>
                </a:solidFill>
                <a:latin typeface="楷体" pitchFamily="49" charset="-122"/>
                <a:ea typeface="楷体" pitchFamily="49" charset="-122"/>
                <a:cs typeface="Times New Roman"/>
              </a:rPr>
              <a:t>小鸟在网上挣扎</a:t>
            </a:r>
            <a:r>
              <a:rPr lang="zh-CN" altLang="en-US" sz="2400" b="1" dirty="0">
                <a:solidFill>
                  <a:srgbClr val="000000"/>
                </a:solidFill>
                <a:latin typeface="楷体" pitchFamily="49" charset="-122"/>
                <a:ea typeface="楷体" pitchFamily="49" charset="-122"/>
                <a:cs typeface="Times New Roman"/>
              </a:rPr>
              <a:t>，</a:t>
            </a:r>
            <a:r>
              <a:rPr lang="zh-CN" altLang="zh-CN" sz="2400" b="1" dirty="0">
                <a:solidFill>
                  <a:srgbClr val="000000"/>
                </a:solidFill>
                <a:latin typeface="楷体" pitchFamily="49" charset="-122"/>
                <a:ea typeface="楷体" pitchFamily="49" charset="-122"/>
                <a:cs typeface="Times New Roman"/>
              </a:rPr>
              <a:t>有的声嘶力竭而死</a:t>
            </a:r>
            <a:r>
              <a:rPr lang="zh-CN" altLang="en-US" sz="2400" b="1" dirty="0">
                <a:solidFill>
                  <a:srgbClr val="000000"/>
                </a:solidFill>
                <a:latin typeface="楷体" pitchFamily="49" charset="-122"/>
                <a:ea typeface="楷体" pitchFamily="49" charset="-122"/>
                <a:cs typeface="Times New Roman"/>
              </a:rPr>
              <a:t>，</a:t>
            </a:r>
            <a:r>
              <a:rPr lang="zh-CN" altLang="zh-CN" sz="2400" b="1" dirty="0">
                <a:solidFill>
                  <a:srgbClr val="000000"/>
                </a:solidFill>
                <a:latin typeface="楷体" pitchFamily="49" charset="-122"/>
                <a:ea typeface="楷体" pitchFamily="49" charset="-122"/>
                <a:cs typeface="Times New Roman"/>
              </a:rPr>
              <a:t>有的最终被卖给餐馆变成了盘中餐……乱捕滥猎候鸟</a:t>
            </a:r>
            <a:r>
              <a:rPr lang="zh-CN" altLang="en-US" sz="2400" b="1" dirty="0">
                <a:solidFill>
                  <a:srgbClr val="000000"/>
                </a:solidFill>
                <a:latin typeface="楷体" pitchFamily="49" charset="-122"/>
                <a:ea typeface="楷体" pitchFamily="49" charset="-122"/>
                <a:cs typeface="Times New Roman"/>
              </a:rPr>
              <a:t>，</a:t>
            </a:r>
            <a:r>
              <a:rPr lang="zh-CN" altLang="zh-CN" sz="2400" b="1" dirty="0">
                <a:solidFill>
                  <a:srgbClr val="000000"/>
                </a:solidFill>
                <a:latin typeface="楷体" pitchFamily="49" charset="-122"/>
                <a:ea typeface="楷体" pitchFamily="49" charset="-122"/>
                <a:cs typeface="Times New Roman"/>
              </a:rPr>
              <a:t>让人痛心不已。</a:t>
            </a:r>
            <a:r>
              <a:rPr lang="en-US" altLang="zh-CN" sz="2400" b="1" dirty="0">
                <a:solidFill>
                  <a:srgbClr val="000000"/>
                </a:solidFill>
                <a:latin typeface="楷体" pitchFamily="49" charset="-122"/>
                <a:ea typeface="楷体" pitchFamily="49" charset="-122"/>
                <a:cs typeface="Times New Roman"/>
              </a:rPr>
              <a:t>2016</a:t>
            </a:r>
            <a:r>
              <a:rPr lang="zh-CN" altLang="zh-CN" sz="2400" b="1" dirty="0">
                <a:solidFill>
                  <a:srgbClr val="000000"/>
                </a:solidFill>
                <a:latin typeface="楷体" pitchFamily="49" charset="-122"/>
                <a:ea typeface="楷体" pitchFamily="49" charset="-122"/>
                <a:cs typeface="Times New Roman"/>
              </a:rPr>
              <a:t>年国庆节期间</a:t>
            </a:r>
            <a:r>
              <a:rPr lang="zh-CN" altLang="en-US" sz="2400" b="1" dirty="0">
                <a:solidFill>
                  <a:srgbClr val="000000"/>
                </a:solidFill>
                <a:latin typeface="楷体" pitchFamily="49" charset="-122"/>
                <a:ea typeface="楷体" pitchFamily="49" charset="-122"/>
                <a:cs typeface="Times New Roman"/>
              </a:rPr>
              <a:t>，</a:t>
            </a:r>
            <a:r>
              <a:rPr lang="zh-CN" altLang="zh-CN" sz="2400" b="1" dirty="0">
                <a:solidFill>
                  <a:srgbClr val="000000"/>
                </a:solidFill>
                <a:latin typeface="楷体" pitchFamily="49" charset="-122"/>
                <a:ea typeface="楷体" pitchFamily="49" charset="-122"/>
                <a:cs typeface="Times New Roman"/>
              </a:rPr>
              <a:t>护鸟志愿者在天津、唐山两地巡查时</a:t>
            </a:r>
            <a:r>
              <a:rPr lang="zh-CN" altLang="en-US" sz="2400" b="1" dirty="0">
                <a:solidFill>
                  <a:srgbClr val="000000"/>
                </a:solidFill>
                <a:latin typeface="楷体" pitchFamily="49" charset="-122"/>
                <a:ea typeface="楷体" pitchFamily="49" charset="-122"/>
                <a:cs typeface="Times New Roman"/>
              </a:rPr>
              <a:t>，</a:t>
            </a:r>
            <a:r>
              <a:rPr lang="zh-CN" altLang="zh-CN" sz="2400" b="1" dirty="0">
                <a:solidFill>
                  <a:srgbClr val="000000"/>
                </a:solidFill>
                <a:latin typeface="楷体" pitchFamily="49" charset="-122"/>
                <a:ea typeface="楷体" pitchFamily="49" charset="-122"/>
                <a:cs typeface="Times New Roman"/>
              </a:rPr>
              <a:t>发现两大片非法捕鸟区域。志愿者累计拆除候鸟网</a:t>
            </a:r>
            <a:r>
              <a:rPr lang="en-US" altLang="zh-CN" sz="2400" b="1" dirty="0">
                <a:solidFill>
                  <a:srgbClr val="000000"/>
                </a:solidFill>
                <a:latin typeface="楷体" pitchFamily="49" charset="-122"/>
                <a:ea typeface="楷体" pitchFamily="49" charset="-122"/>
                <a:cs typeface="Times New Roman"/>
              </a:rPr>
              <a:t>2</a:t>
            </a:r>
            <a:r>
              <a:rPr lang="zh-CN" altLang="zh-CN" sz="2400" b="1" dirty="0">
                <a:solidFill>
                  <a:srgbClr val="000000"/>
                </a:solidFill>
                <a:latin typeface="楷体" pitchFamily="49" charset="-122"/>
                <a:ea typeface="楷体" pitchFamily="49" charset="-122"/>
                <a:cs typeface="Times New Roman"/>
              </a:rPr>
              <a:t>万余米</a:t>
            </a:r>
            <a:r>
              <a:rPr lang="zh-CN" altLang="en-US" sz="2400" b="1" dirty="0">
                <a:solidFill>
                  <a:srgbClr val="000000"/>
                </a:solidFill>
                <a:latin typeface="楷体" pitchFamily="49" charset="-122"/>
                <a:ea typeface="楷体" pitchFamily="49" charset="-122"/>
                <a:cs typeface="Times New Roman"/>
              </a:rPr>
              <a:t>，</a:t>
            </a:r>
            <a:r>
              <a:rPr lang="zh-CN" altLang="zh-CN" sz="2400" b="1" dirty="0">
                <a:solidFill>
                  <a:srgbClr val="000000"/>
                </a:solidFill>
                <a:latin typeface="楷体" pitchFamily="49" charset="-122"/>
                <a:ea typeface="楷体" pitchFamily="49" charset="-122"/>
                <a:cs typeface="Times New Roman"/>
              </a:rPr>
              <a:t>解救活鸟近</a:t>
            </a:r>
            <a:r>
              <a:rPr lang="en-US" altLang="zh-CN" sz="2400" b="1" dirty="0">
                <a:solidFill>
                  <a:srgbClr val="000000"/>
                </a:solidFill>
                <a:latin typeface="楷体" pitchFamily="49" charset="-122"/>
                <a:ea typeface="楷体" pitchFamily="49" charset="-122"/>
                <a:cs typeface="Times New Roman"/>
              </a:rPr>
              <a:t>3 000</a:t>
            </a:r>
            <a:r>
              <a:rPr lang="zh-CN" altLang="zh-CN" sz="2400" b="1" dirty="0">
                <a:solidFill>
                  <a:srgbClr val="000000"/>
                </a:solidFill>
                <a:latin typeface="楷体" pitchFamily="49" charset="-122"/>
                <a:ea typeface="楷体" pitchFamily="49" charset="-122"/>
                <a:cs typeface="Times New Roman"/>
              </a:rPr>
              <a:t>只</a:t>
            </a:r>
            <a:r>
              <a:rPr lang="zh-CN" altLang="en-US" sz="2400" b="1" dirty="0">
                <a:solidFill>
                  <a:srgbClr val="000000"/>
                </a:solidFill>
                <a:latin typeface="楷体" pitchFamily="49" charset="-122"/>
                <a:ea typeface="楷体" pitchFamily="49" charset="-122"/>
                <a:cs typeface="Times New Roman"/>
              </a:rPr>
              <a:t>，</a:t>
            </a:r>
            <a:r>
              <a:rPr lang="zh-CN" altLang="zh-CN" sz="2400" b="1" dirty="0">
                <a:solidFill>
                  <a:srgbClr val="000000"/>
                </a:solidFill>
                <a:latin typeface="楷体" pitchFamily="49" charset="-122"/>
                <a:ea typeface="楷体" pitchFamily="49" charset="-122"/>
                <a:cs typeface="Times New Roman"/>
              </a:rPr>
              <a:t>发现挂网死鸟</a:t>
            </a:r>
            <a:r>
              <a:rPr lang="en-US" altLang="zh-CN" sz="2400" b="1" dirty="0">
                <a:solidFill>
                  <a:srgbClr val="000000"/>
                </a:solidFill>
                <a:latin typeface="楷体" pitchFamily="49" charset="-122"/>
                <a:ea typeface="楷体" pitchFamily="49" charset="-122"/>
                <a:cs typeface="Times New Roman"/>
              </a:rPr>
              <a:t>5 000</a:t>
            </a:r>
            <a:r>
              <a:rPr lang="zh-CN" altLang="zh-CN" sz="2400" b="1" dirty="0">
                <a:solidFill>
                  <a:srgbClr val="000000"/>
                </a:solidFill>
                <a:latin typeface="楷体" pitchFamily="49" charset="-122"/>
                <a:ea typeface="楷体" pitchFamily="49" charset="-122"/>
                <a:cs typeface="Times New Roman"/>
              </a:rPr>
              <a:t>余只</a:t>
            </a:r>
            <a:r>
              <a:rPr lang="zh-CN" altLang="en-US" sz="2400" b="1" dirty="0">
                <a:solidFill>
                  <a:srgbClr val="000000"/>
                </a:solidFill>
                <a:latin typeface="楷体" pitchFamily="49" charset="-122"/>
                <a:ea typeface="楷体" pitchFamily="49" charset="-122"/>
                <a:cs typeface="Times New Roman"/>
              </a:rPr>
              <a:t>，</a:t>
            </a:r>
            <a:r>
              <a:rPr lang="zh-CN" altLang="zh-CN" sz="2400" b="1" dirty="0">
                <a:solidFill>
                  <a:srgbClr val="000000"/>
                </a:solidFill>
                <a:latin typeface="楷体" pitchFamily="49" charset="-122"/>
                <a:ea typeface="楷体" pitchFamily="49" charset="-122"/>
                <a:cs typeface="Times New Roman"/>
              </a:rPr>
              <a:t>其中不少是国家重点保护野生动物。</a:t>
            </a:r>
          </a:p>
        </p:txBody>
      </p:sp>
      <p:sp>
        <p:nvSpPr>
          <p:cNvPr id="3" name="矩形 2"/>
          <p:cNvSpPr/>
          <p:nvPr/>
        </p:nvSpPr>
        <p:spPr>
          <a:xfrm>
            <a:off x="869246" y="5041920"/>
            <a:ext cx="10442222" cy="1113766"/>
          </a:xfrm>
          <a:prstGeom prst="rect">
            <a:avLst/>
          </a:prstGeom>
        </p:spPr>
        <p:txBody>
          <a:bodyPr wrap="square">
            <a:spAutoFit/>
          </a:bodyPr>
          <a:lstStyle/>
          <a:p>
            <a:pPr>
              <a:lnSpc>
                <a:spcPct val="150000"/>
              </a:lnSpc>
            </a:pPr>
            <a:r>
              <a:rPr lang="zh-CN" altLang="en-US" dirty="0"/>
              <a:t> </a:t>
            </a:r>
            <a:r>
              <a:rPr lang="zh-CN" altLang="en-US" dirty="0" smtClean="0"/>
              <a:t>   </a:t>
            </a:r>
            <a:r>
              <a:rPr lang="en-US" altLang="zh-CN" sz="2400" b="1" dirty="0" smtClean="0">
                <a:solidFill>
                  <a:srgbClr val="000000"/>
                </a:solidFill>
                <a:latin typeface="楷体" pitchFamily="49" charset="-122"/>
                <a:ea typeface="楷体" pitchFamily="49" charset="-122"/>
                <a:cs typeface="Times New Roman"/>
              </a:rPr>
              <a:t>《</a:t>
            </a:r>
            <a:r>
              <a:rPr lang="zh-CN" altLang="en-US" sz="2400" b="1" dirty="0">
                <a:solidFill>
                  <a:srgbClr val="000000"/>
                </a:solidFill>
                <a:latin typeface="楷体" pitchFamily="49" charset="-122"/>
                <a:ea typeface="楷体" pitchFamily="49" charset="-122"/>
                <a:cs typeface="Times New Roman"/>
              </a:rPr>
              <a:t>中华人民共和国野生动物保护法</a:t>
            </a:r>
            <a:r>
              <a:rPr lang="en-US" altLang="zh-CN" sz="2400" b="1" dirty="0">
                <a:solidFill>
                  <a:srgbClr val="000000"/>
                </a:solidFill>
                <a:latin typeface="楷体" pitchFamily="49" charset="-122"/>
                <a:ea typeface="楷体" pitchFamily="49" charset="-122"/>
                <a:cs typeface="Times New Roman"/>
              </a:rPr>
              <a:t>》</a:t>
            </a:r>
            <a:r>
              <a:rPr lang="zh-CN" altLang="en-US" sz="2400" b="1" dirty="0">
                <a:solidFill>
                  <a:srgbClr val="000000"/>
                </a:solidFill>
                <a:latin typeface="楷体" pitchFamily="49" charset="-122"/>
                <a:ea typeface="楷体" pitchFamily="49" charset="-122"/>
                <a:cs typeface="Times New Roman"/>
              </a:rPr>
              <a:t>规定，禁止违法猎捕野生动物、破坏野生动物栖息地，禁止为食用非法购买国家重点保护的野生动物及其制品。</a:t>
            </a:r>
          </a:p>
        </p:txBody>
      </p:sp>
      <p:pic>
        <p:nvPicPr>
          <p:cNvPr id="4" name="相关链接.eps" descr="id:2147500553;FounderCES"/>
          <p:cNvPicPr/>
          <p:nvPr/>
        </p:nvPicPr>
        <p:blipFill>
          <a:blip r:embed="rId2"/>
          <a:stretch>
            <a:fillRect/>
          </a:stretch>
        </p:blipFill>
        <p:spPr>
          <a:xfrm>
            <a:off x="790221" y="4721619"/>
            <a:ext cx="1682045" cy="436830"/>
          </a:xfrm>
          <a:prstGeom prst="rect">
            <a:avLst/>
          </a:prstGeom>
        </p:spPr>
      </p:pic>
      <p:grpSp>
        <p:nvGrpSpPr>
          <p:cNvPr id="5" name="组合 4"/>
          <p:cNvGrpSpPr/>
          <p:nvPr/>
        </p:nvGrpSpPr>
        <p:grpSpPr>
          <a:xfrm>
            <a:off x="8071557" y="824822"/>
            <a:ext cx="1746910" cy="457900"/>
            <a:chOff x="8480182" y="1575737"/>
            <a:chExt cx="1678579" cy="520692"/>
          </a:xfrm>
        </p:grpSpPr>
        <p:sp>
          <p:nvSpPr>
            <p:cNvPr id="6" name="圆角矩形 5">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42309511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221172" y="2089366"/>
            <a:ext cx="8995272" cy="646331"/>
          </a:xfrm>
          <a:prstGeom prst="rect">
            <a:avLst/>
          </a:prstGeom>
        </p:spPr>
        <p:txBody>
          <a:bodyPr wrap="square">
            <a:spAutoFit/>
          </a:bodyPr>
          <a:lstStyle/>
          <a:p>
            <a:pPr indent="266700">
              <a:lnSpc>
                <a:spcPct val="150000"/>
              </a:lnSpc>
              <a:spcAft>
                <a:spcPts val="0"/>
              </a:spcAft>
            </a:pPr>
            <a:r>
              <a:rPr lang="en-US" altLang="zh-CN" sz="2400" b="1" dirty="0" smtClean="0">
                <a:solidFill>
                  <a:srgbClr val="000000"/>
                </a:solidFill>
                <a:latin typeface="宋体" pitchFamily="2" charset="-122"/>
                <a:ea typeface="宋体" pitchFamily="2" charset="-122"/>
                <a:cs typeface="Times New Roman"/>
              </a:rPr>
              <a:t>    </a:t>
            </a:r>
            <a:r>
              <a:rPr lang="zh-CN" altLang="zh-CN" sz="2400" b="1" dirty="0" smtClean="0">
                <a:solidFill>
                  <a:srgbClr val="000000"/>
                </a:solidFill>
                <a:latin typeface="宋体" pitchFamily="2" charset="-122"/>
                <a:ea typeface="宋体" pitchFamily="2" charset="-122"/>
                <a:cs typeface="Times New Roman"/>
              </a:rPr>
              <a:t>从</a:t>
            </a:r>
            <a:r>
              <a:rPr lang="zh-CN" altLang="zh-CN" sz="2400" b="1" dirty="0">
                <a:solidFill>
                  <a:srgbClr val="000000"/>
                </a:solidFill>
                <a:latin typeface="宋体" pitchFamily="2" charset="-122"/>
                <a:ea typeface="宋体" pitchFamily="2" charset="-122"/>
                <a:cs typeface="Times New Roman"/>
              </a:rPr>
              <a:t>生命的</a:t>
            </a:r>
            <a:r>
              <a:rPr lang="zh-CN" altLang="zh-CN" sz="2400" b="1" dirty="0" smtClean="0">
                <a:solidFill>
                  <a:srgbClr val="000000"/>
                </a:solidFill>
                <a:latin typeface="宋体" pitchFamily="2" charset="-122"/>
                <a:ea typeface="宋体" pitchFamily="2" charset="-122"/>
                <a:cs typeface="Times New Roman"/>
              </a:rPr>
              <a:t>角度</a:t>
            </a:r>
            <a:r>
              <a:rPr lang="zh-CN" altLang="en-US" sz="2400" b="1" dirty="0" smtClean="0">
                <a:solidFill>
                  <a:srgbClr val="000000"/>
                </a:solidFill>
                <a:latin typeface="宋体" pitchFamily="2" charset="-122"/>
                <a:ea typeface="宋体" pitchFamily="2" charset="-122"/>
                <a:cs typeface="Times New Roman"/>
              </a:rPr>
              <a:t>，</a:t>
            </a:r>
            <a:r>
              <a:rPr lang="zh-CN" altLang="zh-CN" sz="2400" b="1" dirty="0" smtClean="0">
                <a:solidFill>
                  <a:srgbClr val="000000"/>
                </a:solidFill>
                <a:latin typeface="宋体" pitchFamily="2" charset="-122"/>
                <a:ea typeface="宋体" pitchFamily="2" charset="-122"/>
                <a:cs typeface="Times New Roman"/>
              </a:rPr>
              <a:t>说明</a:t>
            </a:r>
            <a:r>
              <a:rPr lang="zh-CN" altLang="zh-CN" sz="2400" b="1" dirty="0">
                <a:solidFill>
                  <a:srgbClr val="000000"/>
                </a:solidFill>
                <a:latin typeface="宋体" pitchFamily="2" charset="-122"/>
                <a:ea typeface="宋体" pitchFamily="2" charset="-122"/>
                <a:cs typeface="Times New Roman"/>
              </a:rPr>
              <a:t>乱捕滥猎候鸟让人痛心不已的原因</a:t>
            </a:r>
            <a:r>
              <a:rPr lang="zh-CN" altLang="zh-CN" dirty="0">
                <a:solidFill>
                  <a:srgbClr val="000000"/>
                </a:solidFill>
                <a:latin typeface="NEU-BZ-S92"/>
                <a:ea typeface="方正书宋_GBK"/>
                <a:cs typeface="Times New Roman"/>
              </a:rPr>
              <a:t>。</a:t>
            </a:r>
            <a:endParaRPr lang="zh-CN" altLang="zh-CN" dirty="0">
              <a:solidFill>
                <a:srgbClr val="000000"/>
              </a:solidFill>
              <a:effectLst/>
              <a:latin typeface="NEU-BZ-S92"/>
              <a:ea typeface="方正书宋_GBK"/>
              <a:cs typeface="Times New Roman"/>
            </a:endParaRPr>
          </a:p>
        </p:txBody>
      </p:sp>
      <p:sp>
        <p:nvSpPr>
          <p:cNvPr id="10" name="矩形 9"/>
          <p:cNvSpPr/>
          <p:nvPr/>
        </p:nvSpPr>
        <p:spPr>
          <a:xfrm>
            <a:off x="1478844" y="3578578"/>
            <a:ext cx="8816622" cy="2862322"/>
          </a:xfrm>
          <a:prstGeom prst="rect">
            <a:avLst/>
          </a:prstGeom>
        </p:spPr>
        <p:txBody>
          <a:bodyPr wrap="square">
            <a:spAutoFit/>
          </a:bodyPr>
          <a:lstStyle/>
          <a:p>
            <a:pPr>
              <a:lnSpc>
                <a:spcPct val="150000"/>
              </a:lnSpc>
              <a:spcAft>
                <a:spcPts val="0"/>
              </a:spcAft>
            </a:pPr>
            <a:r>
              <a:rPr lang="en-US" altLang="zh-CN" sz="2400" b="1" dirty="0" smtClean="0">
                <a:solidFill>
                  <a:srgbClr val="FF0000"/>
                </a:solidFill>
                <a:latin typeface="宋体" pitchFamily="2" charset="-122"/>
                <a:ea typeface="宋体" pitchFamily="2" charset="-122"/>
                <a:cs typeface="Times New Roman"/>
              </a:rPr>
              <a:t>    </a:t>
            </a:r>
            <a:r>
              <a:rPr lang="zh-CN" altLang="zh-CN" sz="2400" b="1" dirty="0" smtClean="0">
                <a:solidFill>
                  <a:srgbClr val="FF0000"/>
                </a:solidFill>
                <a:latin typeface="宋体" pitchFamily="2" charset="-122"/>
                <a:ea typeface="宋体" pitchFamily="2" charset="-122"/>
                <a:cs typeface="Times New Roman"/>
              </a:rPr>
              <a:t>生命需要相互关爱</a:t>
            </a:r>
            <a:r>
              <a:rPr lang="zh-CN" altLang="en-US" sz="2400" b="1" dirty="0" smtClean="0">
                <a:solidFill>
                  <a:srgbClr val="FF0000"/>
                </a:solidFill>
                <a:latin typeface="宋体" pitchFamily="2" charset="-122"/>
                <a:ea typeface="宋体" pitchFamily="2" charset="-122"/>
                <a:cs typeface="Times New Roman"/>
              </a:rPr>
              <a:t>，</a:t>
            </a:r>
            <a:r>
              <a:rPr lang="zh-CN" altLang="zh-CN" sz="2400" b="1" dirty="0" smtClean="0">
                <a:solidFill>
                  <a:srgbClr val="FF0000"/>
                </a:solidFill>
                <a:latin typeface="宋体" pitchFamily="2" charset="-122"/>
                <a:ea typeface="宋体" pitchFamily="2" charset="-122"/>
                <a:cs typeface="Times New Roman"/>
              </a:rPr>
              <a:t>乱捕滥猎候鸟是对生命的残害</a:t>
            </a:r>
            <a:r>
              <a:rPr lang="zh-CN" altLang="en-US" sz="2400" b="1" dirty="0" smtClean="0">
                <a:solidFill>
                  <a:srgbClr val="FF0000"/>
                </a:solidFill>
                <a:latin typeface="宋体" pitchFamily="2" charset="-122"/>
                <a:ea typeface="宋体" pitchFamily="2" charset="-122"/>
                <a:cs typeface="Times New Roman"/>
              </a:rPr>
              <a:t>；</a:t>
            </a:r>
            <a:r>
              <a:rPr lang="zh-CN" altLang="zh-CN" sz="2400" b="1" dirty="0" smtClean="0">
                <a:solidFill>
                  <a:srgbClr val="FF0000"/>
                </a:solidFill>
                <a:latin typeface="宋体" pitchFamily="2" charset="-122"/>
                <a:ea typeface="宋体" pitchFamily="2" charset="-122"/>
                <a:cs typeface="Times New Roman"/>
              </a:rPr>
              <a:t>世界因生命而精彩</a:t>
            </a:r>
            <a:r>
              <a:rPr lang="zh-CN" altLang="en-US" sz="2400" b="1" dirty="0" smtClean="0">
                <a:solidFill>
                  <a:srgbClr val="FF0000"/>
                </a:solidFill>
                <a:latin typeface="宋体" pitchFamily="2" charset="-122"/>
                <a:ea typeface="宋体" pitchFamily="2" charset="-122"/>
                <a:cs typeface="Times New Roman"/>
              </a:rPr>
              <a:t>，</a:t>
            </a:r>
            <a:r>
              <a:rPr lang="zh-CN" altLang="zh-CN" sz="2400" b="1" dirty="0" smtClean="0">
                <a:solidFill>
                  <a:srgbClr val="FF0000"/>
                </a:solidFill>
                <a:latin typeface="宋体" pitchFamily="2" charset="-122"/>
                <a:ea typeface="宋体" pitchFamily="2" charset="-122"/>
                <a:cs typeface="Times New Roman"/>
              </a:rPr>
              <a:t>乱捕滥猎候鸟破坏了生命形态的多样性</a:t>
            </a:r>
            <a:r>
              <a:rPr lang="zh-CN" altLang="en-US" sz="2400" b="1" dirty="0" smtClean="0">
                <a:solidFill>
                  <a:srgbClr val="FF0000"/>
                </a:solidFill>
                <a:latin typeface="宋体" pitchFamily="2" charset="-122"/>
                <a:ea typeface="宋体" pitchFamily="2" charset="-122"/>
                <a:cs typeface="Times New Roman"/>
              </a:rPr>
              <a:t>；</a:t>
            </a:r>
            <a:r>
              <a:rPr lang="zh-CN" altLang="zh-CN" sz="2400" b="1" dirty="0" smtClean="0">
                <a:solidFill>
                  <a:srgbClr val="FF0000"/>
                </a:solidFill>
                <a:latin typeface="宋体" pitchFamily="2" charset="-122"/>
                <a:ea typeface="宋体" pitchFamily="2" charset="-122"/>
                <a:cs typeface="Times New Roman"/>
              </a:rPr>
              <a:t>自然界的各种生命共生共存、息息相关</a:t>
            </a:r>
            <a:r>
              <a:rPr lang="zh-CN" altLang="en-US" sz="2400" b="1" dirty="0" smtClean="0">
                <a:solidFill>
                  <a:srgbClr val="FF0000"/>
                </a:solidFill>
                <a:latin typeface="宋体" pitchFamily="2" charset="-122"/>
                <a:ea typeface="宋体" pitchFamily="2" charset="-122"/>
                <a:cs typeface="Times New Roman"/>
              </a:rPr>
              <a:t>，</a:t>
            </a:r>
            <a:r>
              <a:rPr lang="zh-CN" altLang="zh-CN" sz="2400" b="1" dirty="0" smtClean="0">
                <a:solidFill>
                  <a:srgbClr val="FF0000"/>
                </a:solidFill>
                <a:latin typeface="宋体" pitchFamily="2" charset="-122"/>
                <a:ea typeface="宋体" pitchFamily="2" charset="-122"/>
                <a:cs typeface="Times New Roman"/>
              </a:rPr>
              <a:t>乱捕滥猎候鸟破坏了生态环境</a:t>
            </a:r>
            <a:r>
              <a:rPr lang="zh-CN" altLang="en-US" sz="2400" b="1" dirty="0" smtClean="0">
                <a:solidFill>
                  <a:srgbClr val="FF0000"/>
                </a:solidFill>
                <a:latin typeface="宋体" pitchFamily="2" charset="-122"/>
                <a:ea typeface="宋体" pitchFamily="2" charset="-122"/>
                <a:cs typeface="Times New Roman"/>
              </a:rPr>
              <a:t>（</a:t>
            </a:r>
            <a:r>
              <a:rPr lang="zh-CN" altLang="zh-CN" sz="2400" b="1" dirty="0" smtClean="0">
                <a:solidFill>
                  <a:srgbClr val="FF0000"/>
                </a:solidFill>
                <a:latin typeface="宋体" pitchFamily="2" charset="-122"/>
                <a:ea typeface="宋体" pitchFamily="2" charset="-122"/>
                <a:cs typeface="Times New Roman"/>
              </a:rPr>
              <a:t>生态平衡</a:t>
            </a:r>
            <a:r>
              <a:rPr lang="zh-CN" altLang="en-US" sz="2400" b="1" dirty="0" smtClean="0">
                <a:solidFill>
                  <a:srgbClr val="FF0000"/>
                </a:solidFill>
                <a:latin typeface="宋体" pitchFamily="2" charset="-122"/>
                <a:ea typeface="宋体" pitchFamily="2" charset="-122"/>
                <a:cs typeface="Times New Roman"/>
              </a:rPr>
              <a:t>）</a:t>
            </a:r>
            <a:r>
              <a:rPr lang="zh-CN" altLang="zh-CN" sz="2400" b="1" dirty="0" smtClean="0">
                <a:solidFill>
                  <a:srgbClr val="FF0000"/>
                </a:solidFill>
                <a:latin typeface="宋体" pitchFamily="2" charset="-122"/>
                <a:ea typeface="宋体" pitchFamily="2" charset="-122"/>
                <a:cs typeface="Times New Roman"/>
              </a:rPr>
              <a:t>。</a:t>
            </a:r>
          </a:p>
          <a:p>
            <a:pPr>
              <a:lnSpc>
                <a:spcPct val="150000"/>
              </a:lnSpc>
            </a:pPr>
            <a:endParaRPr lang="zh-CN" altLang="en-US" sz="2400" b="1" dirty="0">
              <a:solidFill>
                <a:srgbClr val="FF0000"/>
              </a:solidFill>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9" name="圆角矩形 8">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 xmlns:p14="http://schemas.microsoft.com/office/powerpoint/2010/main" val="1283700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3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856</TotalTime>
  <Words>3798</Words>
  <Application>Microsoft Office PowerPoint</Application>
  <PresentationFormat>自定义</PresentationFormat>
  <Paragraphs>369</Paragraphs>
  <Slides>49</Slides>
  <Notes>3</Notes>
  <HiddenSlides>0</HiddenSlides>
  <MMClips>0</MMClips>
  <ScaleCrop>false</ScaleCrop>
  <HeadingPairs>
    <vt:vector size="4" baseType="variant">
      <vt:variant>
        <vt:lpstr>主题</vt:lpstr>
      </vt:variant>
      <vt:variant>
        <vt:i4>6</vt:i4>
      </vt:variant>
      <vt:variant>
        <vt:lpstr>幻灯片标题</vt:lpstr>
      </vt:variant>
      <vt:variant>
        <vt:i4>49</vt:i4>
      </vt:variant>
    </vt:vector>
  </HeadingPairs>
  <TitlesOfParts>
    <vt:vector size="55" baseType="lpstr">
      <vt:lpstr>Office 主题​​</vt:lpstr>
      <vt:lpstr>3_自定义设计方案</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655</cp:revision>
  <dcterms:created xsi:type="dcterms:W3CDTF">2020-07-19T08:35:00Z</dcterms:created>
  <dcterms:modified xsi:type="dcterms:W3CDTF">2022-02-25T14:26:33Z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2052-11.1.0.10938</vt:lpwstr>
  </property>
</Properties>
</file>