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9" r:id="rId2"/>
    <p:sldId id="279" r:id="rId3"/>
    <p:sldId id="3177" r:id="rId4"/>
    <p:sldId id="283" r:id="rId5"/>
    <p:sldId id="3137" r:id="rId6"/>
    <p:sldId id="3138" r:id="rId7"/>
    <p:sldId id="3134" r:id="rId8"/>
    <p:sldId id="3178" r:id="rId9"/>
    <p:sldId id="3149" r:id="rId10"/>
    <p:sldId id="3179" r:id="rId11"/>
    <p:sldId id="3180" r:id="rId12"/>
    <p:sldId id="3181" r:id="rId13"/>
    <p:sldId id="3182" r:id="rId14"/>
    <p:sldId id="3183" r:id="rId15"/>
    <p:sldId id="3184" r:id="rId16"/>
    <p:sldId id="3185" r:id="rId17"/>
    <p:sldId id="3186" r:id="rId18"/>
    <p:sldId id="3187" r:id="rId19"/>
    <p:sldId id="3188" r:id="rId20"/>
  </p:sldIdLst>
  <p:sldSz cx="12192000" cy="6858000"/>
  <p:notesSz cx="6797675" cy="99266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4AD"/>
    <a:srgbClr val="014E6A"/>
    <a:srgbClr val="AE0203"/>
    <a:srgbClr val="711000"/>
    <a:srgbClr val="01431D"/>
    <a:srgbClr val="01621F"/>
    <a:srgbClr val="AF0000"/>
    <a:srgbClr val="DCE797"/>
    <a:srgbClr val="637067"/>
    <a:srgbClr val="89D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70" autoAdjust="0"/>
  </p:normalViewPr>
  <p:slideViewPr>
    <p:cSldViewPr snapToGrid="0">
      <p:cViewPr varScale="1">
        <p:scale>
          <a:sx n="68" d="100"/>
          <a:sy n="68" d="100"/>
        </p:scale>
        <p:origin x="816" y="66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111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692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2756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0105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6858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7836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7847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请注意：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1.</a:t>
            </a:r>
            <a:r>
              <a:rPr lang="zh-CN" altLang="en-US" dirty="0"/>
              <a:t>正文标题为：黑体，</a:t>
            </a:r>
            <a:r>
              <a:rPr lang="en-US" altLang="zh-CN" dirty="0"/>
              <a:t>30</a:t>
            </a:r>
            <a:r>
              <a:rPr lang="zh-CN" altLang="en-US" dirty="0"/>
              <a:t>号字；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2.</a:t>
            </a:r>
            <a:r>
              <a:rPr lang="zh-CN" altLang="en-US" dirty="0"/>
              <a:t>正文内容为：华文楷体，尽量不小于</a:t>
            </a:r>
            <a:r>
              <a:rPr lang="en-US" altLang="zh-CN" dirty="0"/>
              <a:t>24</a:t>
            </a:r>
            <a:r>
              <a:rPr lang="zh-CN" altLang="en-US" dirty="0"/>
              <a:t>号，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/>
              <a:t>根据文字量可适当调整。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英文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1.</a:t>
            </a:r>
            <a:r>
              <a:rPr lang="zh-CN" altLang="en-US" dirty="0"/>
              <a:t>正文标题为：以</a:t>
            </a:r>
            <a:r>
              <a:rPr lang="en-US" altLang="zh-CN" dirty="0"/>
              <a:t>Times New Roman</a:t>
            </a:r>
            <a:r>
              <a:rPr lang="zh-CN" altLang="en-US" dirty="0"/>
              <a:t>为主</a:t>
            </a:r>
            <a:r>
              <a:rPr lang="en-US" altLang="zh-CN" dirty="0"/>
              <a:t>,</a:t>
            </a:r>
            <a:r>
              <a:rPr lang="zh-CN" altLang="en-US" dirty="0"/>
              <a:t>可搭配使用</a:t>
            </a:r>
            <a:r>
              <a:rPr lang="en-US" altLang="zh-CN" dirty="0"/>
              <a:t>Arial</a:t>
            </a:r>
            <a:r>
              <a:rPr lang="zh-CN" altLang="en-US" dirty="0"/>
              <a:t>。字号为</a:t>
            </a:r>
            <a:r>
              <a:rPr lang="en-US" altLang="zh-CN" dirty="0"/>
              <a:t>32—36</a:t>
            </a:r>
            <a:r>
              <a:rPr lang="zh-CN" altLang="en-US" dirty="0"/>
              <a:t>号，特别强调可以用</a:t>
            </a:r>
            <a:r>
              <a:rPr lang="en-US" altLang="zh-CN" dirty="0"/>
              <a:t>40</a:t>
            </a:r>
            <a:r>
              <a:rPr lang="zh-CN" altLang="en-US" dirty="0"/>
              <a:t>号。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2.</a:t>
            </a:r>
            <a:r>
              <a:rPr lang="zh-CN" altLang="en-US" dirty="0"/>
              <a:t>正文内容为：以</a:t>
            </a:r>
            <a:r>
              <a:rPr lang="en-US" altLang="zh-CN" dirty="0"/>
              <a:t>Times New Roman</a:t>
            </a:r>
            <a:r>
              <a:rPr lang="zh-CN" altLang="en-US" dirty="0"/>
              <a:t>为主</a:t>
            </a:r>
            <a:r>
              <a:rPr lang="en-US" altLang="zh-CN" dirty="0"/>
              <a:t>,</a:t>
            </a:r>
            <a:r>
              <a:rPr lang="zh-CN" altLang="en-US" dirty="0"/>
              <a:t>可搭配使用</a:t>
            </a:r>
            <a:r>
              <a:rPr lang="en-US" altLang="zh-CN" dirty="0"/>
              <a:t>Arial</a:t>
            </a:r>
            <a:r>
              <a:rPr lang="zh-CN" altLang="en-US" dirty="0"/>
              <a:t>。字号为</a:t>
            </a:r>
            <a:r>
              <a:rPr lang="en-US" altLang="zh-CN" dirty="0"/>
              <a:t>24—28</a:t>
            </a:r>
            <a:r>
              <a:rPr lang="zh-CN" altLang="en-US" dirty="0"/>
              <a:t>号，特别强调可用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0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请注意：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1.</a:t>
            </a:r>
            <a:r>
              <a:rPr lang="zh-CN" altLang="en-US" dirty="0"/>
              <a:t>正文标题为：黑体，</a:t>
            </a:r>
            <a:r>
              <a:rPr lang="en-US" altLang="zh-CN" dirty="0"/>
              <a:t>30</a:t>
            </a:r>
            <a:r>
              <a:rPr lang="zh-CN" altLang="en-US" dirty="0"/>
              <a:t>号字；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2.</a:t>
            </a:r>
            <a:r>
              <a:rPr lang="zh-CN" altLang="en-US" dirty="0"/>
              <a:t>正文内容为：华文楷体，尽量不小于</a:t>
            </a:r>
            <a:r>
              <a:rPr lang="en-US" altLang="zh-CN" dirty="0"/>
              <a:t>24</a:t>
            </a:r>
            <a:r>
              <a:rPr lang="zh-CN" altLang="en-US" dirty="0"/>
              <a:t>号，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/>
              <a:t>根据文字量可适当调整。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英文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1.</a:t>
            </a:r>
            <a:r>
              <a:rPr lang="zh-CN" altLang="en-US" dirty="0"/>
              <a:t>正文标题为：以</a:t>
            </a:r>
            <a:r>
              <a:rPr lang="en-US" altLang="zh-CN" dirty="0"/>
              <a:t>Times New Roman</a:t>
            </a:r>
            <a:r>
              <a:rPr lang="zh-CN" altLang="en-US" dirty="0"/>
              <a:t>为主</a:t>
            </a:r>
            <a:r>
              <a:rPr lang="en-US" altLang="zh-CN" dirty="0"/>
              <a:t>,</a:t>
            </a:r>
            <a:r>
              <a:rPr lang="zh-CN" altLang="en-US" dirty="0"/>
              <a:t>可搭配使用</a:t>
            </a:r>
            <a:r>
              <a:rPr lang="en-US" altLang="zh-CN" dirty="0"/>
              <a:t>Arial</a:t>
            </a:r>
            <a:r>
              <a:rPr lang="zh-CN" altLang="en-US" dirty="0"/>
              <a:t>。字号为</a:t>
            </a:r>
            <a:r>
              <a:rPr lang="en-US" altLang="zh-CN" dirty="0"/>
              <a:t>32—36</a:t>
            </a:r>
            <a:r>
              <a:rPr lang="zh-CN" altLang="en-US" dirty="0"/>
              <a:t>号，特别强调可以用</a:t>
            </a:r>
            <a:r>
              <a:rPr lang="en-US" altLang="zh-CN" dirty="0"/>
              <a:t>40</a:t>
            </a:r>
            <a:r>
              <a:rPr lang="zh-CN" altLang="en-US" dirty="0"/>
              <a:t>号。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2.</a:t>
            </a:r>
            <a:r>
              <a:rPr lang="zh-CN" altLang="en-US" dirty="0"/>
              <a:t>正文内容为：以</a:t>
            </a:r>
            <a:r>
              <a:rPr lang="en-US" altLang="zh-CN" dirty="0"/>
              <a:t>Times New Roman</a:t>
            </a:r>
            <a:r>
              <a:rPr lang="zh-CN" altLang="en-US" dirty="0"/>
              <a:t>为主</a:t>
            </a:r>
            <a:r>
              <a:rPr lang="en-US" altLang="zh-CN" dirty="0"/>
              <a:t>,</a:t>
            </a:r>
            <a:r>
              <a:rPr lang="zh-CN" altLang="en-US" dirty="0"/>
              <a:t>可搭配使用</a:t>
            </a:r>
            <a:r>
              <a:rPr lang="en-US" altLang="zh-CN" dirty="0"/>
              <a:t>Arial</a:t>
            </a:r>
            <a:r>
              <a:rPr lang="zh-CN" altLang="en-US" dirty="0"/>
              <a:t>。字号为</a:t>
            </a:r>
            <a:r>
              <a:rPr lang="en-US" altLang="zh-CN" dirty="0"/>
              <a:t>24—28</a:t>
            </a:r>
            <a:r>
              <a:rPr lang="zh-CN" altLang="en-US" dirty="0"/>
              <a:t>号，特别强调可用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128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请注意：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1.</a:t>
            </a:r>
            <a:r>
              <a:rPr lang="zh-CN" altLang="en-US" dirty="0"/>
              <a:t>正文标题为：黑体，</a:t>
            </a:r>
            <a:r>
              <a:rPr lang="en-US" altLang="zh-CN" dirty="0"/>
              <a:t>30</a:t>
            </a:r>
            <a:r>
              <a:rPr lang="zh-CN" altLang="en-US" dirty="0"/>
              <a:t>号字；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2.</a:t>
            </a:r>
            <a:r>
              <a:rPr lang="zh-CN" altLang="en-US" dirty="0"/>
              <a:t>正文内容为：华文楷体，尽量不小于</a:t>
            </a:r>
            <a:r>
              <a:rPr lang="en-US" altLang="zh-CN" dirty="0"/>
              <a:t>24</a:t>
            </a:r>
            <a:r>
              <a:rPr lang="zh-CN" altLang="en-US" dirty="0"/>
              <a:t>号，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/>
              <a:t>根据文字量可适当调整。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英文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1.</a:t>
            </a:r>
            <a:r>
              <a:rPr lang="zh-CN" altLang="en-US" dirty="0"/>
              <a:t>正文标题为：以</a:t>
            </a:r>
            <a:r>
              <a:rPr lang="en-US" altLang="zh-CN" dirty="0"/>
              <a:t>Times New Roman</a:t>
            </a:r>
            <a:r>
              <a:rPr lang="zh-CN" altLang="en-US" dirty="0"/>
              <a:t>为主</a:t>
            </a:r>
            <a:r>
              <a:rPr lang="en-US" altLang="zh-CN" dirty="0"/>
              <a:t>,</a:t>
            </a:r>
            <a:r>
              <a:rPr lang="zh-CN" altLang="en-US" dirty="0"/>
              <a:t>可搭配使用</a:t>
            </a:r>
            <a:r>
              <a:rPr lang="en-US" altLang="zh-CN" dirty="0"/>
              <a:t>Arial</a:t>
            </a:r>
            <a:r>
              <a:rPr lang="zh-CN" altLang="en-US" dirty="0"/>
              <a:t>。字号为</a:t>
            </a:r>
            <a:r>
              <a:rPr lang="en-US" altLang="zh-CN" dirty="0"/>
              <a:t>32—36</a:t>
            </a:r>
            <a:r>
              <a:rPr lang="zh-CN" altLang="en-US" dirty="0"/>
              <a:t>号，特别强调可以用</a:t>
            </a:r>
            <a:r>
              <a:rPr lang="en-US" altLang="zh-CN" dirty="0"/>
              <a:t>40</a:t>
            </a:r>
            <a:r>
              <a:rPr lang="zh-CN" altLang="en-US" dirty="0"/>
              <a:t>号。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2.</a:t>
            </a:r>
            <a:r>
              <a:rPr lang="zh-CN" altLang="en-US" dirty="0"/>
              <a:t>正文内容为：以</a:t>
            </a:r>
            <a:r>
              <a:rPr lang="en-US" altLang="zh-CN" dirty="0"/>
              <a:t>Times New Roman</a:t>
            </a:r>
            <a:r>
              <a:rPr lang="zh-CN" altLang="en-US" dirty="0"/>
              <a:t>为主</a:t>
            </a:r>
            <a:r>
              <a:rPr lang="en-US" altLang="zh-CN" dirty="0"/>
              <a:t>,</a:t>
            </a:r>
            <a:r>
              <a:rPr lang="zh-CN" altLang="en-US" dirty="0"/>
              <a:t>可搭配使用</a:t>
            </a:r>
            <a:r>
              <a:rPr lang="en-US" altLang="zh-CN" dirty="0"/>
              <a:t>Arial</a:t>
            </a:r>
            <a:r>
              <a:rPr lang="zh-CN" altLang="en-US" dirty="0"/>
              <a:t>。字号为</a:t>
            </a:r>
            <a:r>
              <a:rPr lang="en-US" altLang="zh-CN" dirty="0"/>
              <a:t>24—28</a:t>
            </a:r>
            <a:r>
              <a:rPr lang="zh-CN" altLang="en-US" dirty="0"/>
              <a:t>号，特别强调可用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128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343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811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588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2651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9193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666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标题 1"/>
          <p:cNvSpPr txBox="1">
            <a:spLocks/>
          </p:cNvSpPr>
          <p:nvPr userDrawn="1"/>
        </p:nvSpPr>
        <p:spPr>
          <a:xfrm>
            <a:off x="1762653" y="728664"/>
            <a:ext cx="6682317" cy="770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</a:rPr>
              <a:t>国家中小学课程资源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53079" y="2830103"/>
            <a:ext cx="4095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标题 1"/>
          <p:cNvSpPr txBox="1">
            <a:spLocks/>
          </p:cNvSpPr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高中思想政治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高中思想政治</a:t>
            </a:r>
          </a:p>
        </p:txBody>
      </p:sp>
    </p:spTree>
    <p:extLst>
      <p:ext uri="{BB962C8B-B14F-4D97-AF65-F5344CB8AC3E}">
        <p14:creationId xmlns:p14="http://schemas.microsoft.com/office/powerpoint/2010/main" val="1802960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6" r:id="rId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055688" y="2044237"/>
            <a:ext cx="10080625" cy="1006475"/>
          </a:xfrm>
        </p:spPr>
        <p:txBody>
          <a:bodyPr>
            <a:normAutofit fontScale="90000"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综合探究：完善社会主义市场经济体制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407963" y="3595816"/>
            <a:ext cx="11479237" cy="9943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/>
              <a:t>年    级：高一                      学    科：思想政治（统编版）</a:t>
            </a:r>
          </a:p>
          <a:p>
            <a:r>
              <a:rPr lang="zh-CN" altLang="en-US" sz="2800" dirty="0"/>
              <a:t>主讲人：赵爱军                  学    校：清华大学附属中学附属中学上地学校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66356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15436" y="1713897"/>
            <a:ext cx="63744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市场竞争增进消费者福祉的方式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90645" y="2764318"/>
            <a:ext cx="1045893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相对于其他运输方式，铁路运输具有成本低、安全可靠、污染小等优势。但是，由于竞争不足，导致铁路运输能力和服务水平跟不上经济社会发展需要，铁路企业长年亏损。 </a:t>
            </a:r>
            <a:endParaRPr lang="en-US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230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366340" y="1712753"/>
            <a:ext cx="64810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市场竞争增进消费者福祉的方式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88583" y="2750443"/>
            <a:ext cx="1028116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近年来，我国对铁路行业的市场准入逐步放宽了限制，鼓励民间资本参与铁路建设和经营，同时，减少审批项目，简化审批流程，优化服务，为各类社会资本公平参与铁路运营提供良好的政策环境。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44067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62415" y="1713146"/>
            <a:ext cx="63181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市场竞争增进消费者福祉的方式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01125" y="2865383"/>
            <a:ext cx="106187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随着各种资本的纷纷涌入，激烈的竞争迫使各家企业各出“奇招”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某企业作为这次改革的参与者，利用其优势，采用新的经营战略，引入大数据分析技术，把当地居民和产业的需求与铁路运输进行匹配，更好地满足了人们出行中的各种需求， 更好地带动了当地相关产业的发展。</a:t>
            </a:r>
          </a:p>
        </p:txBody>
      </p:sp>
    </p:spTree>
    <p:extLst>
      <p:ext uri="{BB962C8B-B14F-4D97-AF65-F5344CB8AC3E}">
        <p14:creationId xmlns:p14="http://schemas.microsoft.com/office/powerpoint/2010/main" val="1927848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366340" y="1712753"/>
            <a:ext cx="6481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BC090F-8814-4D11-8FB2-0C7004CB7889}"/>
              </a:ext>
            </a:extLst>
          </p:cNvPr>
          <p:cNvSpPr txBox="1"/>
          <p:nvPr/>
        </p:nvSpPr>
        <p:spPr>
          <a:xfrm>
            <a:off x="1695704" y="2890391"/>
            <a:ext cx="92348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结合上述材料，分析市场竞争是如何增进消费者福祉的？</a:t>
            </a:r>
          </a:p>
        </p:txBody>
      </p:sp>
    </p:spTree>
    <p:extLst>
      <p:ext uri="{BB962C8B-B14F-4D97-AF65-F5344CB8AC3E}">
        <p14:creationId xmlns:p14="http://schemas.microsoft.com/office/powerpoint/2010/main" val="2618810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72612" y="1728928"/>
            <a:ext cx="65202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市场竞争增进消费者福祉的方式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72A992B-1E63-4178-A4DC-6D571A0E733F}"/>
              </a:ext>
            </a:extLst>
          </p:cNvPr>
          <p:cNvGrpSpPr/>
          <p:nvPr/>
        </p:nvGrpSpPr>
        <p:grpSpPr>
          <a:xfrm>
            <a:off x="1572612" y="2462310"/>
            <a:ext cx="9034428" cy="3737356"/>
            <a:chOff x="1122856" y="2737567"/>
            <a:chExt cx="8956608" cy="383889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C7822A8-C86D-4031-A3AB-B344550F55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22856" y="2983272"/>
              <a:ext cx="3420134" cy="3265649"/>
              <a:chOff x="1221864" y="3438601"/>
              <a:chExt cx="3420238" cy="3266474"/>
            </a:xfrm>
          </p:grpSpPr>
          <p:sp>
            <p:nvSpPr>
              <p:cNvPr id="18" name="îṥḷîďe">
                <a:extLst>
                  <a:ext uri="{FF2B5EF4-FFF2-40B4-BE49-F238E27FC236}">
                    <a16:creationId xmlns:a16="http://schemas.microsoft.com/office/drawing/2014/main" id="{F763455C-031A-49C2-A8A1-6100701608D6}"/>
                  </a:ext>
                </a:extLst>
              </p:cNvPr>
              <p:cNvSpPr/>
              <p:nvPr/>
            </p:nvSpPr>
            <p:spPr>
              <a:xfrm>
                <a:off x="1221864" y="3438601"/>
                <a:ext cx="3420238" cy="3266474"/>
              </a:xfrm>
              <a:prstGeom prst="roundRect">
                <a:avLst>
                  <a:gd name="adj" fmla="val 5574"/>
                </a:avLst>
              </a:prstGeom>
              <a:noFill/>
              <a:ln w="127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sz="1600" b="1" dirty="0"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D9A7CECC-A6B5-4322-93F3-53DDBBDD67F7}"/>
                  </a:ext>
                </a:extLst>
              </p:cNvPr>
              <p:cNvSpPr/>
              <p:nvPr/>
            </p:nvSpPr>
            <p:spPr>
              <a:xfrm>
                <a:off x="1348215" y="3506557"/>
                <a:ext cx="3199475" cy="31305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buFontTx/>
                  <a:buNone/>
                  <a:defRPr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　</a:t>
                </a:r>
                <a:r>
                  <a:rPr lang="zh-CN" altLang="en-US" sz="20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lt"/>
                  </a:rPr>
                  <a:t>　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lt"/>
                  </a:rPr>
                  <a:t>市场在资源配置中起决定性作用是市场经济的一般规律，要更加尊重市场经济的一般规律，充分发挥市场的决定性作用，更好发挥政府作用。</a:t>
                </a:r>
              </a:p>
            </p:txBody>
          </p:sp>
        </p:grpSp>
        <p:grpSp>
          <p:nvGrpSpPr>
            <p:cNvPr id="13" name="组合 13">
              <a:extLst>
                <a:ext uri="{FF2B5EF4-FFF2-40B4-BE49-F238E27FC236}">
                  <a16:creationId xmlns:a16="http://schemas.microsoft.com/office/drawing/2014/main" id="{A86A8361-778B-48B5-B55B-9C25184224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7398" y="2983270"/>
              <a:ext cx="5442066" cy="3325932"/>
              <a:chOff x="4637200" y="3405672"/>
              <a:chExt cx="5442233" cy="3326775"/>
            </a:xfrm>
          </p:grpSpPr>
          <p:sp>
            <p:nvSpPr>
              <p:cNvPr id="16" name="îṥḷîďe">
                <a:extLst>
                  <a:ext uri="{FF2B5EF4-FFF2-40B4-BE49-F238E27FC236}">
                    <a16:creationId xmlns:a16="http://schemas.microsoft.com/office/drawing/2014/main" id="{A856C301-FB2F-4DD3-BAA9-89FDD8E61BE0}"/>
                  </a:ext>
                </a:extLst>
              </p:cNvPr>
              <p:cNvSpPr/>
              <p:nvPr/>
            </p:nvSpPr>
            <p:spPr>
              <a:xfrm>
                <a:off x="4687747" y="3405672"/>
                <a:ext cx="5391686" cy="3326775"/>
              </a:xfrm>
              <a:prstGeom prst="roundRect">
                <a:avLst>
                  <a:gd name="adj" fmla="val 5574"/>
                </a:avLst>
              </a:prstGeom>
              <a:noFill/>
              <a:ln w="127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3990E945-7BF0-4C9D-87FE-14F03E60A5F9}"/>
                  </a:ext>
                </a:extLst>
              </p:cNvPr>
              <p:cNvSpPr/>
              <p:nvPr/>
            </p:nvSpPr>
            <p:spPr>
              <a:xfrm>
                <a:off x="4637200" y="3424200"/>
                <a:ext cx="5442233" cy="313056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342900" indent="-342900" algn="just">
                  <a:buFont typeface="Wingdings" panose="05000000000000000000" pitchFamily="2" charset="2"/>
                  <a:buChar char="u"/>
                  <a:defRPr/>
                </a:pPr>
                <a:r>
                  <a:rPr lang="zh-CN" altLang="en-US" sz="24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lt"/>
                  </a:rPr>
                  <a:t>坚决破除制约使市场在资源配置中起决定性作用、更好发挥政府作用的体制机制弊端。</a:t>
                </a:r>
              </a:p>
              <a:p>
                <a:pPr marL="342900" indent="-342900" algn="just">
                  <a:buFont typeface="Wingdings" panose="05000000000000000000" pitchFamily="2" charset="2"/>
                  <a:buChar char="u"/>
                  <a:defRPr/>
                </a:pPr>
                <a:r>
                  <a:rPr lang="zh-CN" altLang="en-US" sz="24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lt"/>
                  </a:rPr>
                  <a:t>加快完善公平竞争的市场环境，推动资源配置依据市场规则、市场价格、市场竞争达到效益最大化和效率最优化。实现竞争公平有序、企业优胜劣汰的目标。</a:t>
                </a:r>
              </a:p>
            </p:txBody>
          </p:sp>
        </p:grpSp>
        <p:sp>
          <p:nvSpPr>
            <p:cNvPr id="14" name="弧形 13">
              <a:extLst>
                <a:ext uri="{FF2B5EF4-FFF2-40B4-BE49-F238E27FC236}">
                  <a16:creationId xmlns:a16="http://schemas.microsoft.com/office/drawing/2014/main" id="{6B4ED8CB-C404-4A77-9762-F2CD771B0023}"/>
                </a:ext>
              </a:extLst>
            </p:cNvPr>
            <p:cNvSpPr/>
            <p:nvPr/>
          </p:nvSpPr>
          <p:spPr>
            <a:xfrm>
              <a:off x="3919360" y="2737567"/>
              <a:ext cx="1620000" cy="710418"/>
            </a:xfrm>
            <a:prstGeom prst="arc">
              <a:avLst>
                <a:gd name="adj1" fmla="val 10841628"/>
                <a:gd name="adj2" fmla="val 20771895"/>
              </a:avLst>
            </a:prstGeom>
            <a:ln w="63500" cap="rnd">
              <a:solidFill>
                <a:schemeClr val="accent1">
                  <a:lumMod val="40000"/>
                  <a:lumOff val="60000"/>
                </a:schemeClr>
              </a:solidFill>
              <a:round/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id="{03231711-8FDB-4328-AA09-393DAF86BE56}"/>
                </a:ext>
              </a:extLst>
            </p:cNvPr>
            <p:cNvSpPr/>
            <p:nvPr/>
          </p:nvSpPr>
          <p:spPr>
            <a:xfrm flipH="1" flipV="1">
              <a:off x="3594211" y="5723707"/>
              <a:ext cx="1622952" cy="852755"/>
            </a:xfrm>
            <a:prstGeom prst="arc">
              <a:avLst>
                <a:gd name="adj1" fmla="val 11664159"/>
                <a:gd name="adj2" fmla="val 20834200"/>
              </a:avLst>
            </a:prstGeom>
            <a:ln w="76200" cap="rnd">
              <a:solidFill>
                <a:schemeClr val="accent1">
                  <a:lumMod val="40000"/>
                  <a:lumOff val="60000"/>
                </a:schemeClr>
              </a:solidFill>
              <a:round/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01037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812935" y="167183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8384" y="2890391"/>
            <a:ext cx="102952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p"/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为了充分发挥市场竞争机制的作用，政府还可以采取哪些举措？ </a:t>
            </a:r>
          </a:p>
        </p:txBody>
      </p:sp>
    </p:spTree>
    <p:extLst>
      <p:ext uri="{BB962C8B-B14F-4D97-AF65-F5344CB8AC3E}">
        <p14:creationId xmlns:p14="http://schemas.microsoft.com/office/powerpoint/2010/main" val="20161789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812934" y="1671831"/>
            <a:ext cx="60368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市场机制有效运行的必备条件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A3AFAFA-4548-4570-9FDA-9F8EA9206FAD}"/>
              </a:ext>
            </a:extLst>
          </p:cNvPr>
          <p:cNvSpPr txBox="1">
            <a:spLocks/>
          </p:cNvSpPr>
          <p:nvPr/>
        </p:nvSpPr>
        <p:spPr>
          <a:xfrm>
            <a:off x="723840" y="2606798"/>
            <a:ext cx="7660505" cy="3660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D05F90-B949-4436-BF08-7EB71DEA0D06}"/>
              </a:ext>
            </a:extLst>
          </p:cNvPr>
          <p:cNvSpPr txBox="1"/>
          <p:nvPr/>
        </p:nvSpPr>
        <p:spPr>
          <a:xfrm>
            <a:off x="1449521" y="2762616"/>
            <a:ext cx="9634076" cy="2246769"/>
          </a:xfrm>
          <a:prstGeom prst="rect">
            <a:avLst/>
          </a:prstGeom>
          <a:noFill/>
          <a:ln w="3810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市场在资源配置中起决定性作用是市场经济的一般规律，构建更加系统完备、更加成熟定型的高水平社会主义市场经济体制，必须坚持社会主义市场经济改革方向，更加尊重市场经济的一般规律，充分发挥市场的决定性作用，更好发挥政府作用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7539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812935" y="167183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市场机制有效运行的必备条件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A3AFAFA-4548-4570-9FDA-9F8EA9206FAD}"/>
              </a:ext>
            </a:extLst>
          </p:cNvPr>
          <p:cNvSpPr txBox="1">
            <a:spLocks/>
          </p:cNvSpPr>
          <p:nvPr/>
        </p:nvSpPr>
        <p:spPr>
          <a:xfrm>
            <a:off x="943930" y="2897420"/>
            <a:ext cx="10479036" cy="2298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/>
              <a:t>        要加快完善要素的市场化配置，加快完善主要由市场决定价格的机制，加快完善公平竞争的市场环境，推动资源配置依据市场规则、市场价格、市场竞争达到效益最大化和效率最优化，实现产权有效激励、要素自由流动、价格反应灵活、竞争公平有序、企业优胜劣汰的目标。</a:t>
            </a:r>
          </a:p>
        </p:txBody>
      </p:sp>
    </p:spTree>
    <p:extLst>
      <p:ext uri="{BB962C8B-B14F-4D97-AF65-F5344CB8AC3E}">
        <p14:creationId xmlns:p14="http://schemas.microsoft.com/office/powerpoint/2010/main" val="15731302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812935" y="167183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市场机制有效的必备条件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4A3AFAFA-4548-4570-9FDA-9F8EA9206FAD}"/>
              </a:ext>
            </a:extLst>
          </p:cNvPr>
          <p:cNvSpPr txBox="1">
            <a:spLocks/>
          </p:cNvSpPr>
          <p:nvPr/>
        </p:nvSpPr>
        <p:spPr>
          <a:xfrm>
            <a:off x="1041010" y="2644245"/>
            <a:ext cx="10283482" cy="29124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/>
              <a:t>        </a:t>
            </a:r>
            <a:r>
              <a:rPr lang="zh-CN" altLang="en-US" dirty="0"/>
              <a:t>要坚决破除制约使市场在资源配置中起决定性作用、更好发挥政府作用的体制机制弊端，围绕推动高质量发展，建设现代化经济体系，调整优化政府机构职能，合理配置宏观管理部门职能，深入推进简政放权，完善市场监管和执法体制，改革自然资源和生态环境管理体制，完善公共服务管理体制，强化事中事后监管，提高行政效率，全面提高政府效能，建设人民满意的服务型政府。 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373921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69066" y="1861845"/>
            <a:ext cx="7166784" cy="859537"/>
            <a:chOff x="871248" y="2092507"/>
            <a:chExt cx="3536544" cy="882916"/>
          </a:xfrm>
        </p:grpSpPr>
        <p:grpSp>
          <p:nvGrpSpPr>
            <p:cNvPr id="18" name="组合 17"/>
            <p:cNvGrpSpPr/>
            <p:nvPr/>
          </p:nvGrpSpPr>
          <p:grpSpPr>
            <a:xfrm>
              <a:off x="871248" y="2092507"/>
              <a:ext cx="3536544" cy="882916"/>
              <a:chOff x="1496787" y="1579087"/>
              <a:chExt cx="3939992" cy="983636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584446" cy="667809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1">
                <a:off x="1247060" y="1828814"/>
                <a:ext cx="983636" cy="484181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03455" y="2168675"/>
              <a:ext cx="3099779" cy="600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r>
                <a:rPr lang="en-US" altLang="zh-CN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</a:t>
              </a:r>
              <a:r>
                <a:rPr lang="zh-CN" altLang="en-US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市场价格引导资源合理配置的基本条件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86193" y="4871490"/>
            <a:ext cx="10294108" cy="867074"/>
            <a:chOff x="975872" y="4634796"/>
            <a:chExt cx="4867024" cy="617349"/>
          </a:xfrm>
        </p:grpSpPr>
        <p:grpSp>
          <p:nvGrpSpPr>
            <p:cNvPr id="23" name="组合 22"/>
            <p:cNvGrpSpPr/>
            <p:nvPr/>
          </p:nvGrpSpPr>
          <p:grpSpPr>
            <a:xfrm>
              <a:off x="975872" y="4634796"/>
              <a:ext cx="3308095" cy="617349"/>
              <a:chOff x="1613347" y="1687433"/>
              <a:chExt cx="3685484" cy="687775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614181">
                <a:off x="1508585" y="1792195"/>
                <a:ext cx="687775" cy="478251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127775" y="4701761"/>
              <a:ext cx="4715121" cy="416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 </a:t>
              </a:r>
              <a:r>
                <a:rPr lang="en-US" altLang="zh-CN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</a:t>
              </a:r>
              <a:r>
                <a:rPr lang="zh-CN" altLang="en-US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市场机制有效运行的必备条件</a:t>
              </a:r>
            </a:p>
          </p:txBody>
        </p:sp>
      </p:grp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571342" y="1080868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一、市场机制有效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799372" y="3257391"/>
            <a:ext cx="11361655" cy="887430"/>
            <a:chOff x="953242" y="3449940"/>
            <a:chExt cx="5302691" cy="591726"/>
          </a:xfrm>
        </p:grpSpPr>
        <p:grpSp>
          <p:nvGrpSpPr>
            <p:cNvPr id="28" name="组合 27"/>
            <p:cNvGrpSpPr/>
            <p:nvPr/>
          </p:nvGrpSpPr>
          <p:grpSpPr>
            <a:xfrm>
              <a:off x="953242" y="3449940"/>
              <a:ext cx="3330724" cy="591726"/>
              <a:chOff x="1588137" y="1624759"/>
              <a:chExt cx="3710694" cy="659228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614181">
                <a:off x="1488320" y="1724576"/>
                <a:ext cx="659228" cy="45959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84861" y="3548404"/>
              <a:ext cx="5171072" cy="389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 </a:t>
              </a:r>
              <a:r>
                <a:rPr lang="en-US" altLang="zh-CN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 </a:t>
              </a:r>
              <a:r>
                <a:rPr lang="zh-CN" altLang="en-US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市场竞争增进消费者福祉的方式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509155" y="3894417"/>
            <a:ext cx="67087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6681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69066" y="1861845"/>
            <a:ext cx="7166784" cy="859537"/>
            <a:chOff x="871248" y="2092507"/>
            <a:chExt cx="3536544" cy="882916"/>
          </a:xfrm>
        </p:grpSpPr>
        <p:grpSp>
          <p:nvGrpSpPr>
            <p:cNvPr id="18" name="组合 17"/>
            <p:cNvGrpSpPr/>
            <p:nvPr/>
          </p:nvGrpSpPr>
          <p:grpSpPr>
            <a:xfrm>
              <a:off x="871248" y="2092507"/>
              <a:ext cx="3536544" cy="882916"/>
              <a:chOff x="1496787" y="1579087"/>
              <a:chExt cx="3939992" cy="983636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584446" cy="667809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1">
                <a:off x="1247060" y="1828814"/>
                <a:ext cx="983636" cy="484181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03455" y="2168675"/>
              <a:ext cx="3099779" cy="600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r>
                <a:rPr lang="en-US" altLang="zh-CN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</a:t>
              </a:r>
              <a:r>
                <a:rPr lang="zh-CN" altLang="en-US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市场价格引导资源合理配置的基本条件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86193" y="4871490"/>
            <a:ext cx="10294108" cy="867074"/>
            <a:chOff x="975872" y="4634796"/>
            <a:chExt cx="4867024" cy="617349"/>
          </a:xfrm>
        </p:grpSpPr>
        <p:grpSp>
          <p:nvGrpSpPr>
            <p:cNvPr id="23" name="组合 22"/>
            <p:cNvGrpSpPr/>
            <p:nvPr/>
          </p:nvGrpSpPr>
          <p:grpSpPr>
            <a:xfrm>
              <a:off x="975872" y="4634796"/>
              <a:ext cx="3308095" cy="617349"/>
              <a:chOff x="1613347" y="1687433"/>
              <a:chExt cx="3685484" cy="687775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614181">
                <a:off x="1508585" y="1792195"/>
                <a:ext cx="687775" cy="478251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127775" y="4701761"/>
              <a:ext cx="4715121" cy="416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 </a:t>
              </a:r>
              <a:r>
                <a:rPr lang="en-US" altLang="zh-CN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</a:t>
              </a:r>
              <a:r>
                <a:rPr lang="zh-CN" altLang="en-US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市场机制有效运行的必备条件</a:t>
              </a:r>
            </a:p>
          </p:txBody>
        </p:sp>
      </p:grp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612588" y="1111839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一、市场机制有效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799372" y="3257391"/>
            <a:ext cx="11361655" cy="887430"/>
            <a:chOff x="953242" y="3449940"/>
            <a:chExt cx="5302691" cy="591726"/>
          </a:xfrm>
        </p:grpSpPr>
        <p:grpSp>
          <p:nvGrpSpPr>
            <p:cNvPr id="28" name="组合 27"/>
            <p:cNvGrpSpPr/>
            <p:nvPr/>
          </p:nvGrpSpPr>
          <p:grpSpPr>
            <a:xfrm>
              <a:off x="953242" y="3449940"/>
              <a:ext cx="3330724" cy="591726"/>
              <a:chOff x="1588137" y="1624759"/>
              <a:chExt cx="3710694" cy="659228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614181">
                <a:off x="1488320" y="1724576"/>
                <a:ext cx="659228" cy="45959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84861" y="3548404"/>
              <a:ext cx="5171072" cy="389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 </a:t>
              </a:r>
              <a:r>
                <a:rPr lang="en-US" altLang="zh-CN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 </a:t>
              </a:r>
              <a:r>
                <a:rPr lang="zh-CN" altLang="en-US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市场竞争增进消费者福祉的方式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509155" y="3894417"/>
            <a:ext cx="67087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9407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567229" y="1385801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80E04C-E34C-4271-8F2D-9E1495977261}"/>
              </a:ext>
            </a:extLst>
          </p:cNvPr>
          <p:cNvSpPr txBox="1"/>
          <p:nvPr/>
        </p:nvSpPr>
        <p:spPr>
          <a:xfrm>
            <a:off x="858128" y="2293034"/>
            <a:ext cx="1031161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结合市场经济运行的具体情境，了解市场机制有效运行的必备条件；</a:t>
            </a:r>
            <a:endParaRPr lang="en-US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能够针对某一具体问题，提出保障市场机制有效运行的对策建议；</a:t>
            </a:r>
            <a:endParaRPr lang="en-US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能够了解市场经济运行中的法律法规、行业规范、道德规范及其作用，增强公平竞争意识和规则意识。</a:t>
            </a:r>
          </a:p>
        </p:txBody>
      </p:sp>
    </p:spTree>
    <p:extLst>
      <p:ext uri="{BB962C8B-B14F-4D97-AF65-F5344CB8AC3E}">
        <p14:creationId xmlns:p14="http://schemas.microsoft.com/office/powerpoint/2010/main" val="2736048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>
            <a:cxnSpLocks/>
          </p:cNvCxnSpPr>
          <p:nvPr/>
        </p:nvCxnSpPr>
        <p:spPr>
          <a:xfrm flipV="1">
            <a:off x="1812934" y="2280830"/>
            <a:ext cx="7063780" cy="5861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49521" y="1567846"/>
            <a:ext cx="8076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市场价格引导资源合理配置的基本条件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66686B-D64D-4524-87E1-76F37C7D4FFF}"/>
              </a:ext>
            </a:extLst>
          </p:cNvPr>
          <p:cNvSpPr txBox="1"/>
          <p:nvPr/>
        </p:nvSpPr>
        <p:spPr>
          <a:xfrm>
            <a:off x="1135665" y="2750443"/>
            <a:ext cx="989340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3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为了保障玉米的生产和供应，我国曾一度实行以保护价收购农户玉米的临时收储政策。后来，由于国际玉米价格大幅下跌，国内玉米价格远高于国际价格，导致国内玉米库存过高，正常流通受阻。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6389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91AB0CB-7D21-4AE4-B506-D1C1CF0E2A6A}"/>
              </a:ext>
            </a:extLst>
          </p:cNvPr>
          <p:cNvSpPr txBox="1"/>
          <p:nvPr/>
        </p:nvSpPr>
        <p:spPr>
          <a:xfrm>
            <a:off x="852542" y="2019833"/>
            <a:ext cx="104869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近年来，国家按照“市场定价、价补分离”原则对我国玉米主产区的收储制度进行改革，采用“市场化收购”加“生产（种植） 补贴”的新机制。通过这一机制，我国成功扭转了前几年玉米价格提高、库存增多、政府补贴和收储企业亏损增加的局面。</a:t>
            </a:r>
          </a:p>
        </p:txBody>
      </p:sp>
    </p:spTree>
    <p:extLst>
      <p:ext uri="{BB962C8B-B14F-4D97-AF65-F5344CB8AC3E}">
        <p14:creationId xmlns:p14="http://schemas.microsoft.com/office/powerpoint/2010/main" val="2598419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2B6BA9A-CC4B-473F-8F00-8CB6D6C0D2EB}"/>
              </a:ext>
            </a:extLst>
          </p:cNvPr>
          <p:cNvSpPr txBox="1"/>
          <p:nvPr/>
        </p:nvSpPr>
        <p:spPr>
          <a:xfrm>
            <a:off x="546295" y="1808819"/>
            <a:ext cx="1109940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某市水资源紧张，但政府长期对居民生活用水、工业生产用水实行低价政策， 导致用水的个人和单位缺乏节约意识，水资源被大量浪费。后来，当地实行“阶梯式水价”，对未超过必需范围的居民生活用水继续实行低价，凡超过必需范围的居民生活用水、工业生产用水均按照市场价格收取水费。如今，该市的居民、企业节水意识大幅提升，节水设备被广泛使用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2217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812935" y="1671831"/>
            <a:ext cx="5556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7CCB068-3FFC-42BE-BD5F-90BC47471F5C}"/>
              </a:ext>
            </a:extLst>
          </p:cNvPr>
          <p:cNvSpPr txBox="1"/>
          <p:nvPr/>
        </p:nvSpPr>
        <p:spPr>
          <a:xfrm>
            <a:off x="1613638" y="2841674"/>
            <a:ext cx="87120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p"/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结合材料，分析市场价格引导资源合理配置需要具备的基本条件。</a:t>
            </a:r>
          </a:p>
        </p:txBody>
      </p:sp>
    </p:spTree>
    <p:extLst>
      <p:ext uri="{BB962C8B-B14F-4D97-AF65-F5344CB8AC3E}">
        <p14:creationId xmlns:p14="http://schemas.microsoft.com/office/powerpoint/2010/main" val="2759030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>
            <a:cxnSpLocks/>
          </p:cNvCxnSpPr>
          <p:nvPr/>
        </p:nvCxnSpPr>
        <p:spPr>
          <a:xfrm flipV="1">
            <a:off x="1812934" y="2280830"/>
            <a:ext cx="6416666" cy="58615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  <a:solidFill>
            <a:srgbClr val="0070C0"/>
          </a:solidFill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21396" y="1618595"/>
            <a:ext cx="6993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市场价格引导资源合理配置的基本条件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004A8E6-88C7-458E-AF35-45C292BB8071}"/>
              </a:ext>
            </a:extLst>
          </p:cNvPr>
          <p:cNvGrpSpPr/>
          <p:nvPr/>
        </p:nvGrpSpPr>
        <p:grpSpPr>
          <a:xfrm>
            <a:off x="1695704" y="2481634"/>
            <a:ext cx="7862254" cy="3698708"/>
            <a:chOff x="1154794" y="2737567"/>
            <a:chExt cx="8924671" cy="379919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68FE889-53CC-4D0A-83F2-7FC16581AF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54794" y="2983272"/>
              <a:ext cx="3388196" cy="3265649"/>
              <a:chOff x="1253803" y="3438601"/>
              <a:chExt cx="3388299" cy="3266474"/>
            </a:xfrm>
          </p:grpSpPr>
          <p:sp>
            <p:nvSpPr>
              <p:cNvPr id="18" name="îṥḷîďe">
                <a:extLst>
                  <a:ext uri="{FF2B5EF4-FFF2-40B4-BE49-F238E27FC236}">
                    <a16:creationId xmlns:a16="http://schemas.microsoft.com/office/drawing/2014/main" id="{F8CF7278-D723-4ED9-B830-9B5475DB9703}"/>
                  </a:ext>
                </a:extLst>
              </p:cNvPr>
              <p:cNvSpPr/>
              <p:nvPr/>
            </p:nvSpPr>
            <p:spPr>
              <a:xfrm>
                <a:off x="1253803" y="3438601"/>
                <a:ext cx="3388299" cy="3266474"/>
              </a:xfrm>
              <a:prstGeom prst="roundRect">
                <a:avLst>
                  <a:gd name="adj" fmla="val 5574"/>
                </a:avLst>
              </a:prstGeom>
              <a:noFill/>
              <a:ln w="12700">
                <a:solidFill>
                  <a:srgbClr val="6370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sz="1600" b="1" dirty="0"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BA414577-6C1B-40BB-9ACF-4065D347B622}"/>
                  </a:ext>
                </a:extLst>
              </p:cNvPr>
              <p:cNvSpPr/>
              <p:nvPr/>
            </p:nvSpPr>
            <p:spPr>
              <a:xfrm>
                <a:off x="1348215" y="3506557"/>
                <a:ext cx="3199475" cy="31305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buFontTx/>
                  <a:buNone/>
                  <a:defRPr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　</a:t>
                </a:r>
                <a:r>
                  <a:rPr lang="zh-CN" altLang="en-US" sz="20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lt"/>
                  </a:rPr>
                  <a:t>　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lt"/>
                  </a:rPr>
                  <a:t>市场在资源配置中起决定性作用是市场经济的一般规律，要更加尊重市场经济的一般规律，充分发挥市场的决定性作用，更好发挥政府作用。</a:t>
                </a:r>
              </a:p>
            </p:txBody>
          </p:sp>
        </p:grpSp>
        <p:grpSp>
          <p:nvGrpSpPr>
            <p:cNvPr id="13" name="组合 13">
              <a:extLst>
                <a:ext uri="{FF2B5EF4-FFF2-40B4-BE49-F238E27FC236}">
                  <a16:creationId xmlns:a16="http://schemas.microsoft.com/office/drawing/2014/main" id="{28E3A9FF-8F88-40F4-938D-2B355E6651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7943" y="2949112"/>
              <a:ext cx="5391522" cy="3299808"/>
              <a:chOff x="4687746" y="3371505"/>
              <a:chExt cx="5391687" cy="3300644"/>
            </a:xfrm>
          </p:grpSpPr>
          <p:sp>
            <p:nvSpPr>
              <p:cNvPr id="16" name="îṥḷîďe">
                <a:extLst>
                  <a:ext uri="{FF2B5EF4-FFF2-40B4-BE49-F238E27FC236}">
                    <a16:creationId xmlns:a16="http://schemas.microsoft.com/office/drawing/2014/main" id="{3023F8CB-3391-4AA6-90EC-8204373AEF7B}"/>
                  </a:ext>
                </a:extLst>
              </p:cNvPr>
              <p:cNvSpPr/>
              <p:nvPr/>
            </p:nvSpPr>
            <p:spPr>
              <a:xfrm>
                <a:off x="4687747" y="3371505"/>
                <a:ext cx="5391686" cy="3266477"/>
              </a:xfrm>
              <a:prstGeom prst="roundRect">
                <a:avLst>
                  <a:gd name="adj" fmla="val 5574"/>
                </a:avLst>
              </a:prstGeom>
              <a:noFill/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A6293AF4-CFA0-431F-B085-5F303A4B6794}"/>
                  </a:ext>
                </a:extLst>
              </p:cNvPr>
              <p:cNvSpPr/>
              <p:nvPr/>
            </p:nvSpPr>
            <p:spPr>
              <a:xfrm>
                <a:off x="4687746" y="3541586"/>
                <a:ext cx="5391686" cy="3130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 algn="just">
                  <a:buFont typeface="Wingdings" panose="05000000000000000000" pitchFamily="2" charset="2"/>
                  <a:buChar char="u"/>
                  <a:defRPr/>
                </a:pPr>
                <a:r>
                  <a:rPr lang="zh-CN" altLang="en-US" sz="24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lt"/>
                  </a:rPr>
                  <a:t>加快完善要素的市场化配置，加快完善主要由市场决定价格的机制，实现要素自由流动、价格反应灵活的目标。</a:t>
                </a:r>
              </a:p>
              <a:p>
                <a:pPr marL="342900" indent="-342900" algn="just">
                  <a:buFont typeface="Wingdings" panose="05000000000000000000" pitchFamily="2" charset="2"/>
                  <a:buChar char="u"/>
                  <a:defRPr/>
                </a:pPr>
                <a:r>
                  <a:rPr lang="zh-CN" altLang="en-US" sz="24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lt"/>
                  </a:rPr>
                  <a:t>围绕推动高质量发展，建设现代化经济体系，深入推进简政放权，改革自然资源和生态环境管理体制。</a:t>
                </a:r>
              </a:p>
            </p:txBody>
          </p:sp>
        </p:grpSp>
        <p:sp>
          <p:nvSpPr>
            <p:cNvPr id="14" name="弧形 13">
              <a:extLst>
                <a:ext uri="{FF2B5EF4-FFF2-40B4-BE49-F238E27FC236}">
                  <a16:creationId xmlns:a16="http://schemas.microsoft.com/office/drawing/2014/main" id="{0A4B3899-0F27-4F6B-AF46-C23DBD435845}"/>
                </a:ext>
              </a:extLst>
            </p:cNvPr>
            <p:cNvSpPr/>
            <p:nvPr/>
          </p:nvSpPr>
          <p:spPr>
            <a:xfrm>
              <a:off x="3919360" y="2737567"/>
              <a:ext cx="1620000" cy="710418"/>
            </a:xfrm>
            <a:prstGeom prst="arc">
              <a:avLst>
                <a:gd name="adj1" fmla="val 10841628"/>
                <a:gd name="adj2" fmla="val 20771895"/>
              </a:avLst>
            </a:prstGeom>
            <a:ln w="63500" cap="rnd">
              <a:solidFill>
                <a:schemeClr val="accent6">
                  <a:lumMod val="75000"/>
                </a:schemeClr>
              </a:solidFill>
              <a:round/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id="{B7C451D2-D02A-423C-BF98-AD42FB2803EE}"/>
                </a:ext>
              </a:extLst>
            </p:cNvPr>
            <p:cNvSpPr/>
            <p:nvPr/>
          </p:nvSpPr>
          <p:spPr>
            <a:xfrm flipH="1" flipV="1">
              <a:off x="4040612" y="5684010"/>
              <a:ext cx="1622952" cy="852755"/>
            </a:xfrm>
            <a:prstGeom prst="arc">
              <a:avLst>
                <a:gd name="adj1" fmla="val 10841628"/>
                <a:gd name="adj2" fmla="val 20834200"/>
              </a:avLst>
            </a:prstGeom>
            <a:ln w="76200" cap="rnd">
              <a:solidFill>
                <a:schemeClr val="accent6">
                  <a:lumMod val="75000"/>
                </a:schemeClr>
              </a:solidFill>
              <a:round/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502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  <a:solidFill>
            <a:srgbClr val="0070C0"/>
          </a:solidFill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812935" y="1671831"/>
            <a:ext cx="5556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C612915F-7263-4A59-B877-D2747D0F7D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1930" y="3097444"/>
            <a:ext cx="9076636" cy="1073040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p"/>
            </a:pPr>
            <a:r>
              <a:rPr lang="zh-CN" altLang="en-US" sz="3200" dirty="0"/>
              <a:t>结合具体案例，谈谈你对政府限制某些产品价格的看法。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1646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5048</TotalTime>
  <Words>1578</Words>
  <Application>Microsoft Office PowerPoint</Application>
  <PresentationFormat>宽屏</PresentationFormat>
  <Paragraphs>93</Paragraphs>
  <Slides>19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黑体</vt:lpstr>
      <vt:lpstr>华文楷体</vt:lpstr>
      <vt:lpstr>微软雅黑</vt:lpstr>
      <vt:lpstr>Arial</vt:lpstr>
      <vt:lpstr>Calibri</vt:lpstr>
      <vt:lpstr>Wingdings</vt:lpstr>
      <vt:lpstr>Office 主题</vt:lpstr>
      <vt:lpstr>综合探究：完善社会主义市场经济体制-1</vt:lpstr>
      <vt:lpstr>一、市场机制有效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一、市场机制有效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陈伟玲</dc:creator>
  <cp:lastModifiedBy>jg hou</cp:lastModifiedBy>
  <cp:revision>393</cp:revision>
  <cp:lastPrinted>2020-08-19T02:04:16Z</cp:lastPrinted>
  <dcterms:created xsi:type="dcterms:W3CDTF">2020-02-05T11:17:56Z</dcterms:created>
  <dcterms:modified xsi:type="dcterms:W3CDTF">2020-09-21T01:12:48Z</dcterms:modified>
</cp:coreProperties>
</file>