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9" r:id="rId2"/>
    <p:sldId id="334" r:id="rId3"/>
    <p:sldId id="335"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6"/>
    <p:sldId id="358" r:id="rId27"/>
    <p:sldId id="359" r:id="rId28"/>
    <p:sldId id="360" r:id="rId29"/>
    <p:sldId id="361" r:id="rId30"/>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D7FE"/>
    <a:srgbClr val="1784AD"/>
    <a:srgbClr val="014E6A"/>
    <a:srgbClr val="AE0203"/>
    <a:srgbClr val="711000"/>
    <a:srgbClr val="01431D"/>
    <a:srgbClr val="01621F"/>
    <a:srgbClr val="AF0000"/>
    <a:srgbClr val="DCE797"/>
    <a:srgbClr val="63706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4171" autoAdjust="0"/>
  </p:normalViewPr>
  <p:slideViewPr>
    <p:cSldViewPr snapToGrid="0">
      <p:cViewPr varScale="1">
        <p:scale>
          <a:sx n="57" d="100"/>
          <a:sy n="57" d="100"/>
        </p:scale>
        <p:origin x="-774" y="-90"/>
      </p:cViewPr>
      <p:guideLst>
        <p:guide orient="horz" pos="2811"/>
        <p:guide orient="horz" pos="413"/>
        <p:guide pos="516"/>
        <p:guide pos="5261"/>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pPr/>
              <a:t>2020/9/7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pPr/>
              <a:t>‹#›</a:t>
            </a:fld>
            <a:endParaRPr lang="zh-CN" altLang="en-US"/>
          </a:p>
        </p:txBody>
      </p:sp>
    </p:spTree>
    <p:extLst>
      <p:ext uri="{BB962C8B-B14F-4D97-AF65-F5344CB8AC3E}">
        <p14:creationId xmlns:p14="http://schemas.microsoft.com/office/powerpoint/2010/main" xmlns="" val="2864943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pPr/>
              <a:t>2020/9/7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pPr/>
              <a:t>‹#›</a:t>
            </a:fld>
            <a:endParaRPr lang="zh-CN" altLang="en-US"/>
          </a:p>
        </p:txBody>
      </p:sp>
    </p:spTree>
    <p:extLst>
      <p:ext uri="{BB962C8B-B14F-4D97-AF65-F5344CB8AC3E}">
        <p14:creationId xmlns:p14="http://schemas.microsoft.com/office/powerpoint/2010/main" xmlns="" val="117897223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a:t>
            </a:fld>
            <a:endParaRPr lang="zh-CN" altLang="en-US"/>
          </a:p>
        </p:txBody>
      </p:sp>
    </p:spTree>
    <p:extLst>
      <p:ext uri="{BB962C8B-B14F-4D97-AF65-F5344CB8AC3E}">
        <p14:creationId xmlns:p14="http://schemas.microsoft.com/office/powerpoint/2010/main" xmlns="" val="3724932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kern="1200" baseline="0" dirty="0" smtClean="0">
                <a:solidFill>
                  <a:schemeClr val="tx1"/>
                </a:solidFill>
                <a:effectLst/>
                <a:latin typeface="+mn-lt"/>
                <a:ea typeface="+mn-ea"/>
                <a:cs typeface="+mn-cs"/>
              </a:rPr>
              <a:t>     </a:t>
            </a:r>
            <a:r>
              <a:rPr lang="en-US" altLang="zh-CN" sz="900" dirty="0" smtClean="0">
                <a:ea typeface="华文楷体"/>
              </a:rPr>
              <a:t>2000</a:t>
            </a:r>
            <a:r>
              <a:rPr lang="zh-CN" altLang="en-US" sz="900" dirty="0" smtClean="0">
                <a:ea typeface="华文楷体"/>
              </a:rPr>
              <a:t>年后，为了实现全村人共同富裕，针对“弃耕从商”、贫富差距拉大等问题，该村通过集体规划土地，成立专业合作社，发展农业产业化经营，壮大了集体经济。</a:t>
            </a:r>
            <a:endParaRPr lang="en-US" altLang="zh-CN" sz="9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10</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ea typeface="华文楷体"/>
              </a:rPr>
              <a:t>    党的十八大以来，该村成立股份合作社，在村集体控股的基础上，吸纳村民入股，吸引优质企业投资，在农业产业化经营的基础上推动一二三产业融合发展。目前，该村已建设成为物质富裕、精神富有的美丽乡村。</a:t>
            </a:r>
            <a:endParaRPr lang="en-US" altLang="zh-CN" sz="900" dirty="0" smtClean="0">
              <a:ea typeface="华文楷体"/>
            </a:endParaRPr>
          </a:p>
          <a:p>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结合材料，谈谈坚持和完善公有制经济是如何促进该村生产力发展和共同富裕的？</a:t>
            </a:r>
            <a:r>
              <a:rPr lang="zh-CN" altLang="en-US" sz="900" kern="1200" dirty="0" smtClean="0">
                <a:solidFill>
                  <a:schemeClr val="tx1"/>
                </a:solidFill>
                <a:effectLst/>
                <a:latin typeface="+mn-lt"/>
                <a:ea typeface="+mn-ea"/>
                <a:cs typeface="+mn-cs"/>
              </a:rPr>
              <a:t> </a:t>
            </a:r>
            <a:endParaRPr lang="en-US" altLang="zh-CN" sz="900" kern="1200" dirty="0" smtClean="0">
              <a:solidFill>
                <a:schemeClr val="tx1"/>
              </a:solidFill>
              <a:effectLst/>
              <a:latin typeface="+mn-lt"/>
              <a:ea typeface="+mn-ea"/>
              <a:cs typeface="+mn-cs"/>
            </a:endParaRPr>
          </a:p>
          <a:p>
            <a:r>
              <a:rPr lang="zh-CN" altLang="en-US" sz="900" kern="1200" dirty="0" smtClean="0">
                <a:solidFill>
                  <a:schemeClr val="tx1"/>
                </a:solidFill>
                <a:effectLst/>
                <a:latin typeface="+mn-lt"/>
                <a:ea typeface="+mn-ea"/>
                <a:cs typeface="+mn-cs"/>
              </a:rPr>
              <a:t>    总结如下观点：</a:t>
            </a:r>
            <a:endParaRPr lang="en-US" altLang="zh-CN" sz="900" kern="1200" dirty="0" smtClean="0">
              <a:solidFill>
                <a:schemeClr val="tx1"/>
              </a:solidFill>
              <a:effectLst/>
              <a:latin typeface="+mn-lt"/>
              <a:ea typeface="+mn-ea"/>
              <a:cs typeface="+mn-cs"/>
            </a:endParaRPr>
          </a:p>
          <a:p>
            <a:r>
              <a:rPr lang="en-US" altLang="zh-CN" sz="900" kern="1200" dirty="0" smtClean="0">
                <a:solidFill>
                  <a:schemeClr val="tx1"/>
                </a:solidFill>
                <a:effectLst/>
                <a:latin typeface="+mn-lt"/>
                <a:ea typeface="+mn-ea"/>
                <a:cs typeface="+mn-cs"/>
              </a:rPr>
              <a:t>1.</a:t>
            </a:r>
            <a:r>
              <a:rPr lang="zh-CN" altLang="en-US" sz="900" kern="1200" dirty="0" smtClean="0">
                <a:solidFill>
                  <a:schemeClr val="tx1"/>
                </a:solidFill>
                <a:effectLst/>
                <a:latin typeface="+mn-lt"/>
                <a:ea typeface="+mn-ea"/>
                <a:cs typeface="+mn-cs"/>
              </a:rPr>
              <a:t>我国农村集体经济的改革，是在坚持农村土地集体所有制性质不变的前提下的经营方式的改革。我国农村集体经济是公有制经济的重要组成部分，是适应社会化大生产要求的所有制经济。</a:t>
            </a:r>
            <a:endParaRPr lang="en-US" altLang="zh-CN" sz="900" kern="1200" dirty="0" smtClean="0">
              <a:solidFill>
                <a:schemeClr val="tx1"/>
              </a:solidFill>
              <a:effectLst/>
              <a:latin typeface="+mn-lt"/>
              <a:ea typeface="+mn-ea"/>
              <a:cs typeface="+mn-cs"/>
            </a:endParaRPr>
          </a:p>
          <a:p>
            <a:r>
              <a:rPr lang="en-US" altLang="zh-CN" sz="900" kern="1200" dirty="0" smtClean="0">
                <a:solidFill>
                  <a:schemeClr val="tx1"/>
                </a:solidFill>
                <a:effectLst/>
                <a:latin typeface="+mn-lt"/>
                <a:ea typeface="+mn-ea"/>
                <a:cs typeface="+mn-cs"/>
              </a:rPr>
              <a:t>2.</a:t>
            </a:r>
            <a:r>
              <a:rPr lang="zh-CN" altLang="en-US" sz="900" kern="1200" dirty="0" smtClean="0">
                <a:solidFill>
                  <a:schemeClr val="tx1"/>
                </a:solidFill>
                <a:effectLst/>
                <a:latin typeface="+mn-lt"/>
                <a:ea typeface="+mn-ea"/>
                <a:cs typeface="+mn-cs"/>
              </a:rPr>
              <a:t>改革开放以来，该村从个人承包村办企业到成立专业合作社，再到成立股份合作社，都是在集体经济基础上进行的，是经营方式的变革，是集体经济实现形式的探索，调动了农民的生产积极性，促进了农村生产力发展。。</a:t>
            </a:r>
            <a:endParaRPr lang="en-US" altLang="zh-CN" sz="900" kern="1200" dirty="0" smtClean="0">
              <a:solidFill>
                <a:schemeClr val="tx1"/>
              </a:solidFill>
              <a:effectLst/>
              <a:latin typeface="+mn-lt"/>
              <a:ea typeface="+mn-ea"/>
              <a:cs typeface="+mn-cs"/>
            </a:endParaRPr>
          </a:p>
          <a:p>
            <a:r>
              <a:rPr lang="en-US" altLang="zh-CN" sz="900" kern="1200" dirty="0" smtClean="0">
                <a:solidFill>
                  <a:schemeClr val="tx1"/>
                </a:solidFill>
                <a:effectLst/>
                <a:latin typeface="+mn-lt"/>
                <a:ea typeface="+mn-ea"/>
                <a:cs typeface="+mn-cs"/>
              </a:rPr>
              <a:t>3.</a:t>
            </a:r>
            <a:r>
              <a:rPr lang="zh-CN" altLang="en-US" sz="900" kern="1200" dirty="0" smtClean="0">
                <a:solidFill>
                  <a:schemeClr val="tx1"/>
                </a:solidFill>
                <a:effectLst/>
                <a:latin typeface="+mn-lt"/>
                <a:ea typeface="+mn-ea"/>
                <a:cs typeface="+mn-cs"/>
              </a:rPr>
              <a:t>农村集体经济进行产权制度改革，吸纳农民入股，有助于增加村民的财产性收入；发展农业产业化经营，推动一二三产业融合发展，壮大了集体经济，有助于缩小贫富差距，实现共同富裕。</a:t>
            </a:r>
            <a:endParaRPr lang="en-US" altLang="zh-CN" sz="900" kern="1200" dirty="0" smtClean="0">
              <a:solidFill>
                <a:schemeClr val="tx1"/>
              </a:solidFill>
              <a:effectLst/>
              <a:latin typeface="+mn-lt"/>
              <a:ea typeface="+mn-ea"/>
              <a:cs typeface="+mn-cs"/>
            </a:endParaRPr>
          </a:p>
          <a:p>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可见，适应生产力发展的生产关系变革有助于促进生产力的发展，我国坚持和完善农村集体经济，促进了生产力发展，有利于实现共同富裕。我国农村集体经济是公有制经济的重要组成部分，是适应社会化大生产要求的所有制经济。</a:t>
            </a:r>
            <a:endParaRPr lang="en-US" altLang="zh-CN" sz="9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11</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    综上所述，以公有制主体是社会主义</a:t>
            </a:r>
            <a:r>
              <a:rPr lang="zh-CN" altLang="en-US" sz="900" dirty="0" smtClean="0">
                <a:solidFill>
                  <a:prstClr val="black"/>
                </a:solidFill>
                <a:latin typeface="华文楷体" panose="02010600040101010101" pitchFamily="2" charset="-122"/>
                <a:ea typeface="华文楷体" panose="02010600040101010101" pitchFamily="2" charset="-122"/>
              </a:rPr>
              <a:t>初级阶段经济制度的根本特征。</a:t>
            </a:r>
            <a:r>
              <a:rPr lang="zh-CN" altLang="zh-CN" sz="900" kern="1200" dirty="0" smtClean="0">
                <a:solidFill>
                  <a:schemeClr val="tx1"/>
                </a:solidFill>
                <a:latin typeface="+mn-lt"/>
                <a:ea typeface="+mn-ea"/>
                <a:cs typeface="+mn-cs"/>
              </a:rPr>
              <a:t>生产社会化要求在生产资料公有制的基础上，对整个社会生产和经济发展进行更加合理的有计划的管理，以推动生产力更快发展。</a:t>
            </a:r>
            <a:r>
              <a:rPr lang="zh-CN" altLang="en-US" sz="900" dirty="0" smtClean="0">
                <a:ea typeface="华文楷体"/>
              </a:rPr>
              <a:t>生产资料公有制适应社会化大生产要求，是社会主义国家对社会生产和经济发展进行宏观调控的制度基础，有利于推动经济持续健康发展。</a:t>
            </a:r>
            <a:endParaRPr lang="en-US" altLang="zh-CN" sz="900" dirty="0" smtClean="0">
              <a:solidFill>
                <a:prstClr val="black"/>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12</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以公有制为主体是</a:t>
            </a:r>
            <a:r>
              <a:rPr lang="zh-CN" altLang="en-US" sz="900" dirty="0" smtClean="0">
                <a:solidFill>
                  <a:prstClr val="black"/>
                </a:solidFill>
                <a:latin typeface="华文楷体" panose="02010600040101010101" pitchFamily="2" charset="-122"/>
                <a:ea typeface="华文楷体"/>
              </a:rPr>
              <a:t>实现共同富裕的基本前提。</a:t>
            </a:r>
            <a:r>
              <a:rPr lang="zh-CN" altLang="zh-CN" sz="900" kern="1200" dirty="0" smtClean="0">
                <a:solidFill>
                  <a:schemeClr val="tx1"/>
                </a:solidFill>
                <a:latin typeface="+mn-lt"/>
                <a:ea typeface="+mn-ea"/>
                <a:cs typeface="+mn-cs"/>
              </a:rPr>
              <a:t>共同富裕是社会主义本质要求。</a:t>
            </a:r>
            <a:r>
              <a:rPr lang="zh-CN" altLang="en-US" sz="900" dirty="0" smtClean="0">
                <a:solidFill>
                  <a:prstClr val="black"/>
                </a:solidFill>
                <a:latin typeface="华文楷体" panose="02010600040101010101" pitchFamily="2" charset="-122"/>
                <a:ea typeface="华文楷体"/>
              </a:rPr>
              <a:t>生产决定分配，不同的生产资料所有制决定不同的分配制度。</a:t>
            </a:r>
            <a:r>
              <a:rPr lang="zh-CN" altLang="zh-CN" sz="900" kern="1200" dirty="0" smtClean="0">
                <a:solidFill>
                  <a:schemeClr val="tx1"/>
                </a:solidFill>
                <a:latin typeface="+mn-lt"/>
                <a:ea typeface="+mn-ea"/>
                <a:cs typeface="+mn-cs"/>
              </a:rPr>
              <a:t>只有在生产资料社会占有的基础上才能形成比较公平的分配关系，</a:t>
            </a:r>
            <a:r>
              <a:rPr lang="zh-CN" altLang="en-US" sz="900" dirty="0" smtClean="0">
                <a:solidFill>
                  <a:prstClr val="black"/>
                </a:solidFill>
                <a:latin typeface="华文楷体" panose="02010600040101010101" pitchFamily="2" charset="-122"/>
                <a:ea typeface="华文楷体"/>
              </a:rPr>
              <a:t>生产资料公有制决定了社会主义国家必须采取按劳分配制度，体现了人们在生产资料占有上的平等关系，能</a:t>
            </a:r>
            <a:r>
              <a:rPr lang="zh-CN" altLang="en-US" sz="900" dirty="0" smtClean="0">
                <a:solidFill>
                  <a:prstClr val="black"/>
                </a:solidFill>
                <a:latin typeface="华文楷体" panose="02010600040101010101" pitchFamily="2" charset="-122"/>
                <a:ea typeface="华文楷体"/>
              </a:rPr>
              <a:t>防止两极分化</a:t>
            </a:r>
            <a:r>
              <a:rPr lang="zh-CN" altLang="en-US" sz="900" dirty="0" smtClean="0">
                <a:solidFill>
                  <a:prstClr val="black"/>
                </a:solidFill>
                <a:latin typeface="华文楷体" panose="02010600040101010101" pitchFamily="2" charset="-122"/>
                <a:ea typeface="华文楷体"/>
              </a:rPr>
              <a:t>，</a:t>
            </a:r>
            <a:r>
              <a:rPr lang="zh-CN" altLang="zh-CN" sz="900" kern="1200" dirty="0" smtClean="0">
                <a:solidFill>
                  <a:schemeClr val="tx1"/>
                </a:solidFill>
                <a:latin typeface="+mn-lt"/>
                <a:ea typeface="+mn-ea"/>
                <a:cs typeface="+mn-cs"/>
              </a:rPr>
              <a:t>实现共同富裕，使全体人民共享改革和发展成果。</a:t>
            </a:r>
            <a:endParaRPr lang="en-US" altLang="zh-CN" sz="900" dirty="0" smtClean="0">
              <a:solidFill>
                <a:prstClr val="black"/>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aseline="0" dirty="0" smtClean="0"/>
              <a:t>    公有制主体地位主要体现在哪些方面呢？</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13</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solidFill>
                  <a:prstClr val="black"/>
                </a:solidFill>
                <a:latin typeface="华文楷体" panose="02010600040101010101" pitchFamily="2" charset="-122"/>
                <a:ea typeface="华文楷体" panose="02010600040101010101" pitchFamily="2" charset="-122"/>
              </a:rPr>
              <a:t>    公有制的主体地位主要体现在：公有资产在社会总资产中占优势；国有经济控制国民经济命脉，对经济发展起主导作用。这是就全国而言，有的地方、有的产业可以有所差别。公有资产占优势，要有量的优势，更要注重质的提高。</a:t>
            </a:r>
            <a:endParaRPr lang="en-US" altLang="zh-CN" sz="900" dirty="0" smtClean="0">
              <a:solidFill>
                <a:prstClr val="black"/>
              </a:solidFill>
              <a:latin typeface="华文楷体" panose="02010600040101010101" pitchFamily="2" charset="-122"/>
              <a:ea typeface="华文楷体" panose="02010600040101010101" pitchFamily="2" charset="-122"/>
            </a:endParaRPr>
          </a:p>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由国有经济、集体经济以及混合所有制经济中的国有成分和集体成分构成的公有资产，主要包括经营性资产、非经营性资产。经营性资产是以保值增值为主要目的的资产，非经营性资产是投资与行政、国防、公益事业等而形成的资产。</a:t>
            </a:r>
          </a:p>
          <a:p>
            <a:pPr marL="0" marR="0" indent="0" algn="l" defTabSz="68580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生产资料有两种具体形态，即物质形态和价值形态，物质形态表现为矿藏、土地、厂房、机器设备、原材料等物质要素，价值形态则表现为以货币形式存在的各种资产。由于物质形态的生产资料在不同的企业和部门千差万别，难以加总计算，因而以生产资料公有制为主体通常是用公有资产在社会总资产中占优势来表示的。</a:t>
            </a:r>
          </a:p>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baseline="0" dirty="0" smtClean="0"/>
              <a:t>    我们再进行探究与分享二，请大家看材料。</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14</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aseline="0" dirty="0" smtClean="0"/>
              <a:t>    材料显示：</a:t>
            </a:r>
            <a:r>
              <a:rPr lang="zh-CN" altLang="en-US" dirty="0" smtClean="0"/>
              <a:t>石油天然气开采、煤炭开采、石油加工炼焦和核燃料加工、电力热力生产和供应、水的生产和供应等关系国民经济命脉行业中，国有资产比重高。</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aseline="0" dirty="0" smtClean="0"/>
              <a:t>    你还知道哪些行业主要由国有经济控制？谈谈你对国有经济作用的认识。</a:t>
            </a:r>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15</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    涉及国家安全的行业，如军事工业、核工业、特种印刷企业等；自然垄断的行业，即基础电信、铁路、电力、煤气和自来水工业；提供重要公共产品和服务的行业，主要有大型水利设施、环保设施、城市公共交通等，以及金融和保险业中的一部分；支柱产业和高新技术产业中的重要骨干企业，如大型油田、大型矿山、大型钢铁、大型石化、汽车制造集团、大型建筑公司，重要的国家实验室、重要的电子企业和机电设备制造企业等。</a:t>
            </a:r>
            <a:endParaRPr lang="en-US" altLang="zh-CN" dirty="0" smtClean="0"/>
          </a:p>
          <a:p>
            <a:pPr marL="0" marR="0" indent="0" algn="l" defTabSz="685800" rtl="0" eaLnBrk="1" fontAlgn="auto" latinLnBrk="0" hangingPunct="1">
              <a:lnSpc>
                <a:spcPct val="100000"/>
              </a:lnSpc>
              <a:spcBef>
                <a:spcPts val="0"/>
              </a:spcBef>
              <a:spcAft>
                <a:spcPts val="0"/>
              </a:spcAft>
              <a:buClrTx/>
              <a:buSzTx/>
              <a:buFontTx/>
              <a:buNone/>
              <a:tabLst/>
              <a:defRPr/>
            </a:pPr>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900" dirty="0" smtClean="0">
                <a:solidFill>
                  <a:prstClr val="black"/>
                </a:solidFill>
                <a:latin typeface="华文楷体" panose="02010600040101010101" pitchFamily="2" charset="-122"/>
                <a:ea typeface="华文楷体" panose="02010600040101010101" pitchFamily="2" charset="-122"/>
              </a:rPr>
              <a:t>    国有经济控制国民经济命脉，对经济发展起主导作用。国有经济起主导作用，主要体现在控制力上，即体现在控制国民经济发展方向，控制经济运行的整体态势和控制重要稀缺资源配置等的能力上。对关系国民经济命脉的重要行业和关键领域，国有经济必须占支配地位。在其他领域，可以通过资产重组和结构调整，以加强重点，提高国有资产的整体质量。</a:t>
            </a:r>
            <a:endParaRPr lang="zh-CN" altLang="en-US" sz="900"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17</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b="0" kern="1200" dirty="0" smtClean="0">
                <a:solidFill>
                  <a:schemeClr val="tx1"/>
                </a:solidFill>
                <a:latin typeface="+mn-lt"/>
                <a:ea typeface="+mn-ea"/>
                <a:cs typeface="+mn-cs"/>
              </a:rPr>
              <a:t>    </a:t>
            </a:r>
            <a:r>
              <a:rPr lang="zh-CN" altLang="zh-CN" sz="900" b="0" kern="1200" dirty="0" smtClean="0">
                <a:solidFill>
                  <a:schemeClr val="tx1"/>
                </a:solidFill>
                <a:latin typeface="+mn-lt"/>
                <a:ea typeface="+mn-ea"/>
                <a:cs typeface="+mn-cs"/>
              </a:rPr>
              <a:t>国有企业作为国有经济最主要的实现形式，在国家和社会发展中具有重要地位和作用。国有经济主要集中于能源、交通、通信、金融、基础设施和支柱产业等关系国民经济命脉的重要行业和关键领域，国有经济搞好了，生产力的发展、综合国力的增强、人民生活的提高就有了最基本的保证；发挥国有经济的主导作用，有利于消除两极分化、实现共同富裕，有利于个人利益与社会利益、公平与效率、政府调节与市场调节的统一，有利于引导集体所有制经济和非公有制经济的健康发展；在长期的发展中，国有经济积累了雄厚力量，有效增强了国家的经济实力和国防实力以及应对各种突发事件和重大风险的能力，有助于维护社会安定团结的政治局面。</a:t>
            </a:r>
            <a:endParaRPr lang="en-US" altLang="zh-CN" sz="900" b="0" kern="1200" dirty="0" smtClean="0">
              <a:solidFill>
                <a:schemeClr val="tx1"/>
              </a:solidFill>
              <a:latin typeface="+mn-lt"/>
              <a:ea typeface="+mn-ea"/>
              <a:cs typeface="+mn-cs"/>
            </a:endParaRPr>
          </a:p>
          <a:p>
            <a:r>
              <a:rPr lang="en-US" altLang="zh-CN" sz="900" b="0" kern="1200" dirty="0" smtClean="0">
                <a:solidFill>
                  <a:schemeClr val="tx1"/>
                </a:solidFill>
                <a:latin typeface="+mn-lt"/>
                <a:ea typeface="+mn-ea"/>
                <a:cs typeface="+mn-cs"/>
              </a:rPr>
              <a:t>    </a:t>
            </a:r>
            <a:r>
              <a:rPr lang="zh-CN" altLang="en-US" sz="900" dirty="0" smtClean="0">
                <a:solidFill>
                  <a:prstClr val="black"/>
                </a:solidFill>
                <a:latin typeface="华文楷体" panose="02010600040101010101" pitchFamily="2" charset="-122"/>
                <a:ea typeface="华文楷体" panose="02010600040101010101" pitchFamily="2" charset="-122"/>
              </a:rPr>
              <a:t>国有企业是国有经济最主要的实现形式，是中国特色社会主义的重要物质基础和政治基础，是推进国家现代化、保障人民共同利益的重要力量，是我们党执政兴国的重要支柱和依靠力量。</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18</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以上我们探究了公有制主体地位及其体现，下面进行探究与分享二，请大家看材料。 </a:t>
            </a:r>
          </a:p>
          <a:p>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思考：“小南瓜”的所有制经济形式发生了什么变化？这些所有制经济形式有什么不同？</a:t>
            </a:r>
          </a:p>
          <a:p>
            <a:r>
              <a:rPr lang="en-US" altLang="zh-CN" dirty="0" smtClean="0"/>
              <a:t>    </a:t>
            </a:r>
            <a:r>
              <a:rPr lang="zh-CN" altLang="en-US" dirty="0" smtClean="0"/>
              <a:t>结合材料，进行如下分析：“小南瓜”在起步阶段是小饭馆，这家小</a:t>
            </a:r>
            <a:r>
              <a:rPr lang="zh-CN" altLang="en-US" smtClean="0"/>
              <a:t>饭馆属于个体经济</a:t>
            </a:r>
            <a:r>
              <a:rPr lang="zh-CN" altLang="en-US" dirty="0" smtClean="0"/>
              <a:t>。个体经济由劳动者个人或家庭占有生产资料，从事个体劳动和经营，个体经济以劳动者自己的劳动为基础，劳动成果直接归劳动者所有和支配，个体经济具有规模小、投资少、经营灵活等特点。</a:t>
            </a:r>
            <a:endParaRPr lang="en-US" altLang="zh-CN" dirty="0" smtClean="0"/>
          </a:p>
          <a:p>
            <a:r>
              <a:rPr lang="en-US" altLang="zh-CN" dirty="0" smtClean="0"/>
              <a:t>    </a:t>
            </a:r>
            <a:r>
              <a:rPr lang="zh-CN" altLang="en-US" dirty="0" smtClean="0"/>
              <a:t>后来，“小南瓜”的生意越做越红火，聘用了数十个服务人员，“小南瓜”从个体经济发展为私营经济。私营经济以生产资料私人占有和雇佣劳动为基础，以取得利润为目的。</a:t>
            </a:r>
            <a:endParaRPr lang="en-US" altLang="zh-CN" dirty="0" smtClean="0"/>
          </a:p>
          <a:p>
            <a:r>
              <a:rPr lang="en-US" altLang="zh-CN" dirty="0" smtClean="0"/>
              <a:t>    </a:t>
            </a:r>
            <a:r>
              <a:rPr lang="zh-CN" altLang="en-US" dirty="0" smtClean="0"/>
              <a:t>为了把“小南瓜”打造成全国性连锁店，店主引入了国外投资机构的资金，“小南瓜”成为中外合资企业。</a:t>
            </a:r>
            <a:endParaRPr lang="en-US" altLang="zh-CN" dirty="0" smtClean="0"/>
          </a:p>
          <a:p>
            <a:r>
              <a:rPr lang="en-US" altLang="zh-CN" sz="900" kern="1200" dirty="0" smtClean="0">
                <a:solidFill>
                  <a:schemeClr val="tx1"/>
                </a:solidFill>
                <a:latin typeface="+mn-lt"/>
                <a:ea typeface="+mn-ea"/>
                <a:cs typeface="+mn-cs"/>
              </a:rPr>
              <a:t>    </a:t>
            </a:r>
            <a:r>
              <a:rPr lang="zh-CN" altLang="zh-CN" sz="900" kern="1200" dirty="0" smtClean="0">
                <a:solidFill>
                  <a:schemeClr val="tx1"/>
                </a:solidFill>
                <a:latin typeface="+mn-lt"/>
                <a:ea typeface="+mn-ea"/>
                <a:cs typeface="+mn-cs"/>
              </a:rPr>
              <a:t>个体经济、私营经济、外资经济都属于非公有制经济。</a:t>
            </a:r>
            <a:endParaRPr lang="en-US" altLang="zh-CN"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19</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本节课将重点学习以下内容：</a:t>
            </a:r>
            <a:endParaRPr lang="en-US" altLang="zh-CN" dirty="0" smtClean="0"/>
          </a:p>
          <a:p>
            <a:r>
              <a:rPr lang="zh-CN" altLang="en-US" dirty="0" smtClean="0"/>
              <a:t>一、公有制主体地位及其体现</a:t>
            </a:r>
            <a:endParaRPr lang="en-US" altLang="zh-CN" dirty="0" smtClean="0"/>
          </a:p>
          <a:p>
            <a:r>
              <a:rPr lang="en-US" altLang="zh-CN" sz="900" dirty="0" smtClean="0">
                <a:latin typeface="华文楷体"/>
                <a:ea typeface="华文楷体"/>
              </a:rPr>
              <a:t>1.</a:t>
            </a:r>
            <a:r>
              <a:rPr lang="zh-CN" altLang="en-US" sz="900" dirty="0" smtClean="0">
                <a:latin typeface="华文楷体"/>
                <a:ea typeface="华文楷体"/>
              </a:rPr>
              <a:t>公有制的地位、主要形式和作用</a:t>
            </a:r>
            <a:endParaRPr lang="en-US" altLang="zh-CN" sz="900" dirty="0" smtClean="0">
              <a:latin typeface="华文楷体"/>
              <a:ea typeface="华文楷体"/>
            </a:endParaRPr>
          </a:p>
          <a:p>
            <a:r>
              <a:rPr lang="en-US" altLang="zh-CN" sz="900" dirty="0" smtClean="0">
                <a:latin typeface="华文楷体"/>
                <a:ea typeface="华文楷体"/>
              </a:rPr>
              <a:t>2.</a:t>
            </a:r>
            <a:r>
              <a:rPr lang="zh-CN" altLang="en-US" sz="900" dirty="0" smtClean="0">
                <a:latin typeface="华文楷体"/>
                <a:ea typeface="华文楷体"/>
              </a:rPr>
              <a:t>以公有制为主体的必然性</a:t>
            </a:r>
            <a:endParaRPr lang="en-US" altLang="zh-CN" sz="900" dirty="0" smtClean="0">
              <a:latin typeface="华文楷体"/>
              <a:ea typeface="华文楷体"/>
            </a:endParaRPr>
          </a:p>
          <a:p>
            <a:r>
              <a:rPr lang="en-US" altLang="zh-CN" sz="900" dirty="0" smtClean="0">
                <a:latin typeface="华文楷体"/>
                <a:ea typeface="华文楷体"/>
              </a:rPr>
              <a:t>3.</a:t>
            </a:r>
            <a:r>
              <a:rPr lang="zh-CN" altLang="en-US" sz="900" dirty="0" smtClean="0">
                <a:latin typeface="华文楷体"/>
                <a:ea typeface="华文楷体"/>
              </a:rPr>
              <a:t>公有制的主体地位主要体现</a:t>
            </a:r>
            <a:endParaRPr lang="en-US" altLang="zh-CN" sz="900" dirty="0" smtClean="0">
              <a:latin typeface="华文楷体"/>
              <a:ea typeface="华文楷体"/>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900" kern="1200" dirty="0" smtClean="0">
                <a:solidFill>
                  <a:schemeClr val="tx1"/>
                </a:solidFill>
                <a:latin typeface="黑体" pitchFamily="49" charset="-122"/>
                <a:ea typeface="黑体" pitchFamily="49" charset="-122"/>
                <a:cs typeface="+mn-cs"/>
              </a:rPr>
              <a:t>二</a:t>
            </a:r>
            <a:r>
              <a:rPr kumimoji="0" lang="zh-CN" altLang="en-US" sz="9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、多种所有制经济共同发展</a:t>
            </a:r>
          </a:p>
          <a:p>
            <a:r>
              <a:rPr lang="en-US" altLang="zh-CN" sz="900" dirty="0" smtClean="0">
                <a:latin typeface="微软雅黑" pitchFamily="34" charset="-122"/>
                <a:ea typeface="华文楷体"/>
              </a:rPr>
              <a:t>1.</a:t>
            </a:r>
            <a:r>
              <a:rPr lang="zh-CN" altLang="en-US" sz="900" dirty="0" smtClean="0">
                <a:latin typeface="微软雅黑" pitchFamily="34" charset="-122"/>
                <a:ea typeface="华文楷体"/>
              </a:rPr>
              <a:t>非公有制经济的形式</a:t>
            </a:r>
          </a:p>
          <a:p>
            <a:r>
              <a:rPr lang="en-US" altLang="zh-CN" sz="900" dirty="0" smtClean="0">
                <a:solidFill>
                  <a:prstClr val="black"/>
                </a:solidFill>
                <a:latin typeface="微软雅黑" pitchFamily="34" charset="-122"/>
                <a:ea typeface="华文楷体"/>
              </a:rPr>
              <a:t>2.</a:t>
            </a:r>
            <a:r>
              <a:rPr lang="zh-CN" altLang="en-US" sz="900" dirty="0" smtClean="0">
                <a:latin typeface="微软雅黑" pitchFamily="34" charset="-122"/>
                <a:ea typeface="华文楷体"/>
              </a:rPr>
              <a:t>非公有制经济的地位和作用</a:t>
            </a:r>
            <a:endParaRPr lang="en-US" altLang="zh-CN" sz="900" dirty="0" smtClean="0">
              <a:latin typeface="微软雅黑" pitchFamily="34" charset="-122"/>
              <a:ea typeface="华文楷体"/>
            </a:endParaRPr>
          </a:p>
          <a:p>
            <a:r>
              <a:rPr lang="en-US" altLang="zh-CN" sz="900" dirty="0" smtClean="0">
                <a:latin typeface="微软雅黑" pitchFamily="34" charset="-122"/>
                <a:ea typeface="华文楷体"/>
              </a:rPr>
              <a:t>3.</a:t>
            </a:r>
            <a:r>
              <a:rPr lang="zh-CN" altLang="en-US" sz="900" dirty="0" smtClean="0">
                <a:latin typeface="微软雅黑" pitchFamily="34" charset="-122"/>
                <a:ea typeface="华文楷体"/>
              </a:rPr>
              <a:t>公有制经济和非公有制经济的关系</a:t>
            </a:r>
            <a:endParaRPr lang="en-US" altLang="zh-CN" sz="900" dirty="0" smtClean="0">
              <a:latin typeface="微软雅黑" pitchFamily="34" charset="-122"/>
              <a:ea typeface="华文楷体"/>
            </a:endParaRPr>
          </a:p>
          <a:p>
            <a:r>
              <a:rPr lang="zh-CN" altLang="en-US" sz="900" dirty="0" smtClean="0">
                <a:latin typeface="微软雅黑" pitchFamily="34" charset="-122"/>
                <a:ea typeface="华文楷体"/>
              </a:rPr>
              <a:t>下面我们来一起学习</a:t>
            </a:r>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solidFill>
                  <a:prstClr val="black"/>
                </a:solidFill>
                <a:latin typeface="华文楷体" panose="02010600040101010101" pitchFamily="2" charset="-122"/>
                <a:ea typeface="华文楷体" panose="02010600040101010101" pitchFamily="2" charset="-122"/>
              </a:rPr>
              <a:t>    在我国现阶段，非公有制经济包括个体经济、私营经济、外资经济以及混合所有制经济中的非公有制成分。</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20</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solidFill>
                  <a:prstClr val="black"/>
                </a:solidFill>
                <a:latin typeface="华文楷体" panose="02010600040101010101" pitchFamily="2" charset="-122"/>
                <a:ea typeface="华文楷体" panose="02010600040101010101" pitchFamily="2" charset="-122"/>
              </a:rPr>
              <a:t>    非公有制经济是社会主义市场经济的重要组成部分。</a:t>
            </a:r>
            <a:endParaRPr lang="en-US" altLang="zh-CN" sz="900" dirty="0" smtClean="0">
              <a:solidFill>
                <a:prstClr val="black"/>
              </a:solidFill>
              <a:latin typeface="华文楷体" panose="02010600040101010101" pitchFamily="2" charset="-122"/>
              <a:ea typeface="华文楷体" panose="02010600040101010101" pitchFamily="2" charset="-122"/>
            </a:endParaRPr>
          </a:p>
          <a:p>
            <a:r>
              <a:rPr lang="zh-CN" altLang="en-US" sz="900" dirty="0" smtClean="0">
                <a:solidFill>
                  <a:prstClr val="black"/>
                </a:solidFill>
                <a:latin typeface="华文楷体" panose="02010600040101010101" pitchFamily="2" charset="-122"/>
                <a:ea typeface="华文楷体" panose="02010600040101010101" pitchFamily="2" charset="-122"/>
              </a:rPr>
              <a:t>    改革开放以来，非公有制经济不断发展壮大，成为稳定经济增长和改善民生的重要力量、创业就业的主要领域、技术创新的重要主体、国家税收的重要来源，为我国社会主义市场经济发展、政府职能转变、农村富余劳动力转移、国际市场开拓等发挥了重要作用。</a:t>
            </a:r>
            <a:endParaRPr lang="en-US" altLang="zh-CN" sz="900" dirty="0" smtClean="0">
              <a:solidFill>
                <a:prstClr val="black"/>
              </a:solidFill>
              <a:latin typeface="华文楷体" panose="02010600040101010101" pitchFamily="2" charset="-122"/>
              <a:ea typeface="华文楷体" panose="02010600040101010101" pitchFamily="2" charset="-122"/>
            </a:endParaRPr>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smtClean="0"/>
              <a:t> </a:t>
            </a:r>
            <a:r>
              <a:rPr lang="en-US" altLang="zh-CN" baseline="0" dirty="0" smtClean="0"/>
              <a:t>    </a:t>
            </a:r>
            <a:r>
              <a:rPr lang="zh-CN" altLang="en-US" dirty="0" smtClean="0"/>
              <a:t>上面我们既讲了公有制经济又讲了非公有制经济，这二者在社会主义初级阶段的关系如何呢？</a:t>
            </a:r>
            <a:r>
              <a:rPr lang="zh-CN" altLang="zh-CN" sz="900" kern="1200" dirty="0" smtClean="0">
                <a:solidFill>
                  <a:schemeClr val="tx1"/>
                </a:solidFill>
                <a:latin typeface="+mn-lt"/>
                <a:ea typeface="+mn-ea"/>
                <a:cs typeface="+mn-cs"/>
              </a:rPr>
              <a:t>我们接着探究与分享</a:t>
            </a:r>
            <a:r>
              <a:rPr lang="zh-CN" altLang="en-US" sz="900" kern="1200" dirty="0" smtClean="0">
                <a:solidFill>
                  <a:schemeClr val="tx1"/>
                </a:solidFill>
                <a:latin typeface="+mn-lt"/>
                <a:ea typeface="+mn-ea"/>
                <a:cs typeface="+mn-cs"/>
              </a:rPr>
              <a:t>四</a:t>
            </a:r>
            <a:r>
              <a:rPr lang="zh-CN" altLang="zh-CN" sz="900" kern="1200" dirty="0" smtClean="0">
                <a:solidFill>
                  <a:schemeClr val="tx1"/>
                </a:solidFill>
                <a:latin typeface="+mn-lt"/>
                <a:ea typeface="+mn-ea"/>
                <a:cs typeface="+mn-cs"/>
              </a:rPr>
              <a:t>，党的十五大到党的十九大关于我国坚持和完善我国所有制结构的相关内容。请大家看材料。</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21</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ea typeface="华文楷体"/>
              </a:rPr>
              <a:t>    党的十五大把“公有制为主体、多种所有制经济共同发展”确立为我国的基本经济制度，明确提出“非公有制经济是我国社会主义市场经济的重要组成部分”</a:t>
            </a:r>
            <a:r>
              <a:rPr lang="zh-CN" altLang="zh-CN" sz="900" dirty="0" smtClean="0"/>
              <a:t>。</a:t>
            </a:r>
            <a:endParaRPr lang="en-US" altLang="zh-CN" sz="900" dirty="0" smtClean="0"/>
          </a:p>
          <a:p>
            <a:endParaRPr lang="zh-CN" altLang="en-US" sz="900" dirty="0">
              <a:solidFill>
                <a:prstClr val="black"/>
              </a:solidFill>
              <a:latin typeface="黑体" pitchFamily="49" charset="-122"/>
              <a:ea typeface="华文楷体"/>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22</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党的十六大提出：“必须毫不动摇地巩固和发展公有制经济”，“必须毫不动摇地鼓励、支持和引导非公有制经济发展。”</a:t>
            </a:r>
            <a:r>
              <a:rPr lang="zh-CN" altLang="zh-CN" sz="900" dirty="0" smtClean="0"/>
              <a:t> </a:t>
            </a:r>
            <a:endParaRPr lang="zh-CN" altLang="en-US" sz="900" dirty="0" smtClean="0">
              <a:solidFill>
                <a:prstClr val="black"/>
              </a:solidFill>
              <a:latin typeface="黑体" pitchFamily="49" charset="-122"/>
              <a:ea typeface="华文楷体"/>
            </a:endParaRPr>
          </a:p>
          <a:p>
            <a:endParaRPr lang="zh-CN" altLang="en-US" sz="900" dirty="0">
              <a:solidFill>
                <a:prstClr val="black"/>
              </a:solidFill>
              <a:latin typeface="黑体" pitchFamily="49" charset="-122"/>
              <a:ea typeface="华文楷体"/>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23</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党的十八大在坚持“两个毫不动摇”的基础上，提出“保证各种所有制经济依法平等使用生产要素、公平参与市场竞争、同等受到法律保护”。</a:t>
            </a:r>
            <a:endParaRPr lang="zh-CN" altLang="en-US" sz="900" dirty="0" smtClean="0">
              <a:solidFill>
                <a:prstClr val="black"/>
              </a:solidFill>
              <a:latin typeface="黑体" pitchFamily="49" charset="-122"/>
              <a:ea typeface="华文楷体"/>
            </a:endParaRPr>
          </a:p>
          <a:p>
            <a:endParaRPr lang="zh-CN" altLang="en-US" sz="900" dirty="0">
              <a:solidFill>
                <a:prstClr val="black"/>
              </a:solidFill>
              <a:latin typeface="黑体" pitchFamily="49" charset="-122"/>
              <a:ea typeface="华文楷体"/>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24</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ea typeface="华文楷体"/>
              </a:rPr>
              <a:t>党的十八届三中全会指出：“公有制经济和非公有制经济都是社会主义市场经济的重要组成部分，都是我国经济社会发展的重要基础。”</a:t>
            </a:r>
            <a:endParaRPr lang="zh-CN" altLang="en-US" sz="900" dirty="0">
              <a:solidFill>
                <a:prstClr val="black"/>
              </a:solidFill>
              <a:latin typeface="黑体" pitchFamily="49" charset="-122"/>
              <a:ea typeface="华文楷体"/>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25</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党的十九大把“两个毫不动摇”写入新时代坚持和发展中国特色社会主义的基本方略，作为党和国家一项大政方针进一步确定下来。</a:t>
            </a:r>
            <a:endParaRPr lang="en-US" altLang="zh-CN" sz="900" dirty="0" smtClean="0">
              <a:ea typeface="华文楷体"/>
            </a:endParaRPr>
          </a:p>
          <a:p>
            <a:pPr marL="0" marR="0" indent="0" algn="l" defTabSz="6858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smtClean="0">
                <a:ln>
                  <a:noFill/>
                </a:ln>
                <a:solidFill>
                  <a:schemeClr val="tx1"/>
                </a:solidFill>
                <a:effectLst/>
                <a:uLnTx/>
                <a:uFillTx/>
                <a:latin typeface="黑体" pitchFamily="49" charset="-122"/>
                <a:ea typeface="华文楷体"/>
                <a:cs typeface="+mn-cs"/>
              </a:rPr>
              <a:t>    </a:t>
            </a:r>
            <a:r>
              <a:rPr kumimoji="0" lang="zh-CN" altLang="en-US" sz="900" b="0" i="0" u="none" strike="noStrike" kern="1200" cap="none" spc="0" normalizeH="0" baseline="0" noProof="0" dirty="0" smtClean="0">
                <a:ln>
                  <a:noFill/>
                </a:ln>
                <a:solidFill>
                  <a:schemeClr val="tx1"/>
                </a:solidFill>
                <a:effectLst/>
                <a:uLnTx/>
                <a:uFillTx/>
                <a:latin typeface="黑体" pitchFamily="49" charset="-122"/>
                <a:ea typeface="华文楷体"/>
                <a:cs typeface="+mn-cs"/>
              </a:rPr>
              <a:t>进一步搜集材料，谈谈为什么要坚持公有制经济与非公有制经济共同发展。</a:t>
            </a:r>
            <a:endParaRPr lang="zh-CN" altLang="en-US" sz="900" b="0" dirty="0" smtClean="0">
              <a:solidFill>
                <a:prstClr val="black"/>
              </a:solidFill>
              <a:latin typeface="黑体" pitchFamily="49" charset="-122"/>
              <a:ea typeface="华文楷体"/>
            </a:endParaRPr>
          </a:p>
          <a:p>
            <a:r>
              <a:rPr lang="zh-CN" altLang="en-US" sz="900" b="0" dirty="0" smtClean="0">
                <a:ea typeface="华文楷体"/>
              </a:rPr>
              <a:t>    从党的十五大到党的十九大，我国坚持和完善我国所有制结构的历程表明：</a:t>
            </a:r>
            <a:endParaRPr lang="en-US" altLang="zh-CN" b="0" dirty="0" smtClean="0"/>
          </a:p>
          <a:p>
            <a:r>
              <a:rPr lang="en-US" altLang="zh-CN" dirty="0" smtClean="0"/>
              <a:t>    1.</a:t>
            </a:r>
            <a:r>
              <a:rPr lang="zh-CN" altLang="en-US" dirty="0" smtClean="0"/>
              <a:t>公有制经济和非公有制经济都是社会主市场经济的重要组成部分。公有制为主体、多种所有制经济共同发展适合我国社会主义初级阶段生产力发展不平衡、多层次的状况，符合社会主义的本质要求，有利于促进生产力的发展，有利于增强综合国力，有利于提高人民生活水平。</a:t>
            </a:r>
            <a:endParaRPr lang="en-US" altLang="zh-CN" dirty="0" smtClean="0"/>
          </a:p>
          <a:p>
            <a:r>
              <a:rPr lang="en-US" altLang="zh-CN" dirty="0" smtClean="0"/>
              <a:t>    2.</a:t>
            </a:r>
            <a:r>
              <a:rPr lang="zh-CN" altLang="en-US" dirty="0" smtClean="0"/>
              <a:t>必须毫不动摇巩固和发展公有制经济，坚持公有制主体地位，发挥国有经济主导作用，不断增强国有经济活力、控制力，必须毫不动摇鼓励、支持、引导非公有制经济发展，激发非公有制经济活力和创造力。国家保证各种所有制经济依法平等使用生产要素、公开公平公正参与市场竞争、同等受到法律保护，依法监管各种所有制经济。</a:t>
            </a:r>
            <a:endParaRPr lang="en-US" altLang="zh-CN" dirty="0" smtClean="0"/>
          </a:p>
          <a:p>
            <a:r>
              <a:rPr lang="en-US" altLang="zh-CN" dirty="0" smtClean="0"/>
              <a:t>    </a:t>
            </a:r>
            <a:endParaRPr lang="zh-CN" altLang="en-US"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26</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solidFill>
                  <a:prstClr val="black"/>
                </a:solidFill>
                <a:latin typeface="华文楷体" panose="02010600040101010101" pitchFamily="2" charset="-122"/>
                <a:ea typeface="华文楷体" panose="02010600040101010101" pitchFamily="2" charset="-122"/>
              </a:rPr>
              <a:t>    在社会主义初级阶段，公有制经济与非公有制经济不是相互排斥、相互抵消的，而是相辅相成、相得益彰、共同发展，统一于社会主义现代化建设进程之中。现阶段，我们不能实行单一公有制，更不能搞私有化。</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27</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solidFill>
                  <a:prstClr val="black"/>
                </a:solidFill>
                <a:latin typeface="华文楷体" panose="02010600040101010101" pitchFamily="2" charset="-122"/>
                <a:ea typeface="华文楷体" panose="02010600040101010101" pitchFamily="2" charset="-122"/>
              </a:rPr>
              <a:t>    多种所有制经济共同发展，有利于发挥各种所有制的长处，调动不同经济主体的积极性和创造性，有效利用各方面的资源，取长补短，激发社会主义市场经济的活力，推动经济持续健康发展。</a:t>
            </a:r>
            <a:endParaRPr lang="en-US" altLang="zh-CN" sz="900" dirty="0" smtClean="0">
              <a:solidFill>
                <a:prstClr val="black"/>
              </a:solidFill>
              <a:latin typeface="华文楷体" panose="02010600040101010101" pitchFamily="2" charset="-122"/>
              <a:ea typeface="华文楷体" panose="02010600040101010101" pitchFamily="2" charset="-122"/>
            </a:endParaRPr>
          </a:p>
          <a:p>
            <a:r>
              <a:rPr lang="zh-CN" altLang="en-US" dirty="0" smtClean="0"/>
              <a:t>    最后小结本节课内容。</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28</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    以</a:t>
            </a:r>
            <a:r>
              <a:rPr lang="zh-CN" altLang="en-US" dirty="0" smtClean="0"/>
              <a:t>上就是我们这节课所学的内容，同学们再见！谢谢大家！</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29</a:t>
            </a:fld>
            <a:endParaRPr lang="zh-CN" altLang="en-US"/>
          </a:p>
        </p:txBody>
      </p:sp>
    </p:spTree>
    <p:extLst>
      <p:ext uri="{BB962C8B-B14F-4D97-AF65-F5344CB8AC3E}">
        <p14:creationId xmlns:p14="http://schemas.microsoft.com/office/powerpoint/2010/main" xmlns="" val="2819829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dirty="0" smtClean="0">
                <a:latin typeface="黑体" pitchFamily="49" charset="-122"/>
                <a:ea typeface="华文楷体"/>
              </a:rPr>
              <a:t>    在日常生活中，我们要消费各种各样的产品，接受各种各样的服务。</a:t>
            </a:r>
            <a:endParaRPr lang="en-US" altLang="zh-CN" dirty="0" smtClean="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3</a:t>
            </a:fld>
            <a:endParaRPr lang="zh-CN" altLang="en-US"/>
          </a:p>
        </p:txBody>
      </p:sp>
    </p:spTree>
    <p:extLst>
      <p:ext uri="{BB962C8B-B14F-4D97-AF65-F5344CB8AC3E}">
        <p14:creationId xmlns:p14="http://schemas.microsoft.com/office/powerpoint/2010/main" xmlns="" val="1719128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kern="1200" dirty="0" smtClean="0">
                <a:solidFill>
                  <a:schemeClr val="tx1"/>
                </a:solidFill>
                <a:latin typeface="+mn-lt"/>
                <a:ea typeface="+mn-ea"/>
                <a:cs typeface="+mn-cs"/>
              </a:rPr>
              <a:t>    例</a:t>
            </a:r>
            <a:r>
              <a:rPr lang="zh-CN" altLang="zh-CN" sz="900" kern="1200" dirty="0" smtClean="0">
                <a:solidFill>
                  <a:schemeClr val="tx1"/>
                </a:solidFill>
                <a:latin typeface="+mn-lt"/>
                <a:ea typeface="+mn-ea"/>
                <a:cs typeface="+mn-cs"/>
              </a:rPr>
              <a:t>如：我们的生活离不开粮食、蔬菜、水、电等产品，也离不开社会提供的各种各样的服务。</a:t>
            </a:r>
            <a:r>
              <a:rPr lang="zh-CN" altLang="en-US" sz="900" kern="1200" dirty="0" smtClean="0">
                <a:solidFill>
                  <a:schemeClr val="tx1"/>
                </a:solidFill>
                <a:latin typeface="+mn-lt"/>
                <a:ea typeface="+mn-ea"/>
                <a:cs typeface="+mn-cs"/>
              </a:rPr>
              <a:t>这些产品和服务</a:t>
            </a:r>
            <a:r>
              <a:rPr lang="zh-CN" altLang="en-US" dirty="0" smtClean="0"/>
              <a:t>都需要人们的生产活动。</a:t>
            </a:r>
            <a:endParaRPr lang="en-US" altLang="zh-CN" dirty="0" smtClean="0"/>
          </a:p>
          <a:p>
            <a:pPr>
              <a:lnSpc>
                <a:spcPct val="120000"/>
              </a:lnSpc>
            </a:pPr>
            <a:r>
              <a:rPr lang="zh-CN" altLang="en-US" dirty="0" smtClean="0"/>
              <a:t>    人通过劳动，把各种生产要素结合起来进行生产，制造出对人类有用的产品。</a:t>
            </a:r>
            <a:endParaRPr lang="en-US" altLang="zh-CN" dirty="0" smtClean="0"/>
          </a:p>
          <a:p>
            <a:pPr>
              <a:lnSpc>
                <a:spcPct val="120000"/>
              </a:lnSpc>
            </a:pPr>
            <a:r>
              <a:rPr lang="zh-CN" altLang="en-US" dirty="0" smtClean="0"/>
              <a:t>劳动者是生产过程的主体，它在生产力诸要素中起着支配作用。</a:t>
            </a:r>
            <a:endParaRPr lang="en-US" altLang="zh-CN" dirty="0" smtClean="0"/>
          </a:p>
          <a:p>
            <a:pPr>
              <a:lnSpc>
                <a:spcPct val="120000"/>
              </a:lnSpc>
            </a:pPr>
            <a:r>
              <a:rPr lang="zh-CN" altLang="en-US" dirty="0" smtClean="0"/>
              <a:t>    所以说，</a:t>
            </a:r>
            <a:r>
              <a:rPr lang="zh-CN" altLang="en-US" sz="900" dirty="0" smtClean="0">
                <a:ea typeface="华文楷体"/>
              </a:rPr>
              <a:t>人类要生存和发展，就要满足衣食住行等基本生活需要，而要满足基本生活需要，必须进行物质资料生产。</a:t>
            </a:r>
            <a:r>
              <a:rPr lang="zh-CN" altLang="en-US" sz="900" dirty="0" smtClean="0"/>
              <a:t>物质资料生产离不开人的劳动和生产资料。劳动是物质财富的源泉，也是价值的唯一源泉；生产资料是创造物质财富和价值的条件。</a:t>
            </a: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4</a:t>
            </a:fld>
            <a:endParaRPr lang="zh-CN" altLang="en-US"/>
          </a:p>
        </p:txBody>
      </p:sp>
    </p:spTree>
    <p:extLst>
      <p:ext uri="{BB962C8B-B14F-4D97-AF65-F5344CB8AC3E}">
        <p14:creationId xmlns:p14="http://schemas.microsoft.com/office/powerpoint/2010/main" xmlns="" val="1719128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人们在从事物质资料生产过程中必然发生两方面的关系：一方面是人与自然之间的关系，表现为生产力；另一方面是人与人之间的关系，表现为生产关系。</a:t>
            </a:r>
            <a:endParaRPr lang="en-US" altLang="zh-CN" sz="900" dirty="0" smtClean="0">
              <a:ea typeface="华文楷体"/>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dirty="0" smtClean="0">
                <a:ea typeface="华文楷体"/>
              </a:rPr>
              <a:t>    生产资料所有制是生产关系的基础，它决定着人们的生产、分配、交换和消费关系的性质。所以说，</a:t>
            </a:r>
            <a:r>
              <a:rPr lang="zh-CN" altLang="en-US" sz="900" dirty="0" smtClean="0">
                <a:solidFill>
                  <a:prstClr val="black"/>
                </a:solidFill>
                <a:latin typeface="华文楷体" panose="02010600040101010101" pitchFamily="2" charset="-122"/>
                <a:ea typeface="华文楷体" panose="02010600040101010101" pitchFamily="2" charset="-122"/>
              </a:rPr>
              <a:t>生产资料所有制在生产关系中起着决定性作用，是生产关系的核心，是经济制度的基础。不同社会的生产资料所有制不同，同一个社会可以有不同形式的生产资料所有制，其中，占支配地位的生产资料所有制决定着一个社会的基本性质和发展方向。</a:t>
            </a:r>
            <a:endParaRPr lang="en-US" altLang="zh-CN" sz="900" dirty="0" smtClean="0">
              <a:solidFill>
                <a:prstClr val="black"/>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00" kern="1200" dirty="0" smtClean="0">
                <a:solidFill>
                  <a:schemeClr val="tx1"/>
                </a:solidFill>
                <a:effectLst/>
                <a:latin typeface="+mn-lt"/>
                <a:ea typeface="+mn-ea"/>
                <a:cs typeface="+mn-cs"/>
              </a:rPr>
              <a:t>    那我国的生产资料所有制是什么呢？</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5</a:t>
            </a:fld>
            <a:endParaRPr lang="zh-CN" altLang="en-US"/>
          </a:p>
        </p:txBody>
      </p:sp>
    </p:spTree>
    <p:extLst>
      <p:ext uri="{BB962C8B-B14F-4D97-AF65-F5344CB8AC3E}">
        <p14:creationId xmlns:p14="http://schemas.microsoft.com/office/powerpoint/2010/main" xmlns="" val="1719128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b="0" kern="1200" dirty="0" smtClean="0">
                <a:solidFill>
                  <a:schemeClr val="tx1"/>
                </a:solidFill>
                <a:latin typeface="+mn-lt"/>
                <a:ea typeface="+mn-ea"/>
                <a:cs typeface="+mn-cs"/>
              </a:rPr>
              <a:t>    </a:t>
            </a:r>
            <a:r>
              <a:rPr lang="zh-CN" altLang="zh-CN" sz="900" b="0" kern="1200" dirty="0" smtClean="0">
                <a:solidFill>
                  <a:schemeClr val="tx1"/>
                </a:solidFill>
                <a:latin typeface="+mn-lt"/>
                <a:ea typeface="+mn-ea"/>
                <a:cs typeface="+mn-cs"/>
              </a:rPr>
              <a:t>要回答这个问题，我们还是要从我们生活中享受的产品和服务谈起。例如水、电等产品和服务一般是由国有企业生产和提供的；粮食蔬菜一般是由农村集体经济中的农民生产的；还有一些日用品是私营企业或外资企业的劳动者生产的。这些商品和服务有些是公有制经济的劳动者生产和提供的，有些是非公有制经济的劳动者生产和提供的，我国目前存在多种所有制经济。</a:t>
            </a:r>
            <a:endParaRPr lang="en-US" altLang="zh-CN" sz="900" b="0" kern="1200" dirty="0" smtClean="0">
              <a:solidFill>
                <a:schemeClr val="tx1"/>
              </a:solidFill>
              <a:latin typeface="+mn-lt"/>
              <a:ea typeface="+mn-ea"/>
              <a:cs typeface="+mn-cs"/>
            </a:endParaRPr>
          </a:p>
          <a:p>
            <a:r>
              <a:rPr lang="en-US" altLang="zh-CN" sz="900" b="0" kern="1200" dirty="0" smtClean="0">
                <a:solidFill>
                  <a:schemeClr val="tx1"/>
                </a:solidFill>
                <a:effectLst/>
                <a:latin typeface="+mn-lt"/>
                <a:ea typeface="+mn-ea"/>
                <a:cs typeface="+mn-cs"/>
              </a:rPr>
              <a:t>    </a:t>
            </a:r>
            <a:r>
              <a:rPr lang="zh-CN" altLang="en-US" sz="900" kern="1200" dirty="0" smtClean="0">
                <a:solidFill>
                  <a:schemeClr val="tx1"/>
                </a:solidFill>
                <a:effectLst/>
                <a:latin typeface="+mn-lt"/>
                <a:ea typeface="+mn-ea"/>
                <a:cs typeface="+mn-cs"/>
              </a:rPr>
              <a:t>我国生产资料所有制结构是以公有制为主体、多种所有制经济共同发展。</a:t>
            </a:r>
            <a:r>
              <a:rPr lang="zh-CN" altLang="en-US" sz="900" dirty="0" smtClean="0">
                <a:latin typeface="华文楷体" panose="02010600040101010101" pitchFamily="2" charset="-122"/>
                <a:ea typeface="华文楷体" panose="02010600040101010101" pitchFamily="2" charset="-122"/>
              </a:rPr>
              <a:t>在社会主义初级阶段坚持公有制为主体、多种所有制经济共同发展，这是中国特色社会主义制度的重要支柱，体现了中国特色社会主义制度的优越性。中国特色社会主义进入了新时代，我国经济发展也进入了新时代，必须以习近平新时代中国特色社会主义经济思想为科学指引，在坚持社会主义各项基本经济制度的基础上，推动经济高质量发展。</a:t>
            </a:r>
            <a:endParaRPr lang="en-US" altLang="zh-CN" sz="900" dirty="0" smtClean="0">
              <a:latin typeface="华文楷体" panose="02010600040101010101" pitchFamily="2" charset="-122"/>
              <a:ea typeface="华文楷体" panose="02010600040101010101" pitchFamily="2" charset="-122"/>
            </a:endParaRPr>
          </a:p>
          <a:p>
            <a:r>
              <a:rPr lang="en-US" altLang="zh-CN" sz="900" dirty="0" smtClean="0">
                <a:ea typeface="华文楷体" panose="02010600040101010101" pitchFamily="2" charset="-122"/>
              </a:rPr>
              <a:t>    </a:t>
            </a:r>
            <a:r>
              <a:rPr lang="zh-CN" altLang="en-US" sz="900" dirty="0" smtClean="0">
                <a:ea typeface="华文楷体" panose="02010600040101010101" pitchFamily="2" charset="-122"/>
              </a:rPr>
              <a:t>下面我们继续探讨公有制主体及其体现的具体内容。</a:t>
            </a:r>
            <a:endParaRPr lang="en-US" altLang="zh-CN" dirty="0" smtClean="0"/>
          </a:p>
          <a:p>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6</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以公有制为主体是社会主义初级阶段经济制度的根本特征。公有制经济包括国有经济、集体经济以及混合所有制经济中的国有成分和集体成分。它们是在国家长期发展历程中形成的，为国家建设、国防安全、人民生活改善做出了突出贡献，是社会主义经济制度的基础。我国经济社会发展取得的辉煌成就，离不开公有制经济。</a:t>
            </a:r>
            <a:endParaRPr lang="en-US" altLang="zh-CN" dirty="0" smtClean="0"/>
          </a:p>
          <a:p>
            <a:r>
              <a:rPr lang="en-US" altLang="zh-CN" dirty="0" smtClean="0"/>
              <a:t>    </a:t>
            </a:r>
            <a:r>
              <a:rPr lang="zh-CN" altLang="en-US" dirty="0" smtClean="0"/>
              <a:t>下面我们进行探究与分享一：请大家看材料</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7</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kern="1200" baseline="0" dirty="0" smtClean="0">
                <a:solidFill>
                  <a:schemeClr val="tx1"/>
                </a:solidFill>
                <a:effectLst/>
                <a:latin typeface="+mn-lt"/>
                <a:ea typeface="+mn-ea"/>
                <a:cs typeface="+mn-cs"/>
              </a:rPr>
              <a:t>     </a:t>
            </a:r>
            <a:r>
              <a:rPr lang="en-US" altLang="zh-CN" sz="900" kern="1200" baseline="0" dirty="0" smtClean="0">
                <a:solidFill>
                  <a:schemeClr val="tx1"/>
                </a:solidFill>
                <a:effectLst/>
                <a:latin typeface="+mn-lt"/>
                <a:ea typeface="+mn-ea"/>
                <a:cs typeface="+mn-cs"/>
              </a:rPr>
              <a:t>1978</a:t>
            </a:r>
            <a:r>
              <a:rPr lang="zh-CN" altLang="en-US" sz="900" kern="1200" baseline="0" dirty="0" smtClean="0">
                <a:solidFill>
                  <a:schemeClr val="tx1"/>
                </a:solidFill>
                <a:effectLst/>
                <a:latin typeface="+mn-lt"/>
                <a:ea typeface="+mn-ea"/>
                <a:cs typeface="+mn-cs"/>
              </a:rPr>
              <a:t>年以来，为了探索与现代生产力水平相适应的农村集体经济经营方式，我国在坚持农村土地集体所有制性质不变的前提下不断推进经营方式改革</a:t>
            </a:r>
            <a:r>
              <a:rPr lang="zh-CN" altLang="en-US" sz="900" kern="1200" dirty="0" smtClean="0">
                <a:solidFill>
                  <a:schemeClr val="tx1"/>
                </a:solidFill>
                <a:effectLst/>
                <a:latin typeface="+mn-lt"/>
                <a:ea typeface="+mn-ea"/>
                <a:cs typeface="+mn-cs"/>
              </a:rPr>
              <a:t>。以下是某村的探索历程。</a:t>
            </a:r>
            <a:endParaRPr lang="en-US" altLang="zh-CN" sz="9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8</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dirty="0" smtClean="0">
                <a:ea typeface="华文楷体"/>
              </a:rPr>
              <a:t>    党的十一届三中全会后，该村通过推行家庭联产承包责任制，实行个人承包村办企业、成立多种形式的经营联合体等措施，调动了村民的生产积极性，推动了经济发展，使村民摆脱了贫困，解决了温饱问题。</a:t>
            </a:r>
            <a:endParaRPr lang="en-US" altLang="zh-CN" sz="9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pPr/>
              <a:t>9</a:t>
            </a:fld>
            <a:endParaRPr lang="zh-CN" altLang="en-US"/>
          </a:p>
        </p:txBody>
      </p:sp>
    </p:spTree>
    <p:extLst>
      <p:ext uri="{BB962C8B-B14F-4D97-AF65-F5344CB8AC3E}">
        <p14:creationId xmlns="" xmlns:p14="http://schemas.microsoft.com/office/powerpoint/2010/main" val="1719128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2840795" y="2714625"/>
            <a:ext cx="5455481" cy="792626"/>
          </a:xfrm>
        </p:spPr>
        <p:txBody>
          <a:bodyPr/>
          <a:lstStyle>
            <a:lvl1pPr marL="0" indent="0" algn="l">
              <a:buNone/>
              <a:defRPr sz="1800" b="1">
                <a:solidFill>
                  <a:schemeClr val="bg1"/>
                </a:solidFill>
                <a:latin typeface="华文楷体" panose="02010600040101010101" pitchFamily="2" charset="-122"/>
                <a:ea typeface="华文楷体" panose="02010600040101010101" pitchFamily="2" charset="-122"/>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主讲人：</a:t>
            </a:r>
            <a:endParaRPr lang="zh-CN" altLang="en-US" dirty="0"/>
          </a:p>
        </p:txBody>
      </p:sp>
      <p:sp>
        <p:nvSpPr>
          <p:cNvPr id="4" name="日期占位符 3"/>
          <p:cNvSpPr>
            <a:spLocks noGrp="1"/>
          </p:cNvSpPr>
          <p:nvPr>
            <p:ph type="dt" sz="half" idx="10"/>
          </p:nvPr>
        </p:nvSpPr>
        <p:spPr/>
        <p:txBody>
          <a:bodyPr/>
          <a:lstStyle/>
          <a:p>
            <a:fld id="{A685A6CA-0CF8-4C0F-A4EF-5C6C0D45FAAD}" type="datetimeFigureOut">
              <a:rPr lang="zh-CN" altLang="en-US" smtClean="0"/>
              <a:pPr/>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pPr/>
              <a:t>‹#›</a:t>
            </a:fld>
            <a:endParaRPr lang="zh-CN" altLang="en-US"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0" name="标题 1"/>
          <p:cNvSpPr txBox="1">
            <a:spLocks/>
          </p:cNvSpPr>
          <p:nvPr userDrawn="1"/>
        </p:nvSpPr>
        <p:spPr>
          <a:xfrm>
            <a:off x="1321990" y="546498"/>
            <a:ext cx="5011738" cy="577853"/>
          </a:xfrm>
          <a:prstGeom prst="rect">
            <a:avLst/>
          </a:prstGeom>
        </p:spPr>
        <p:txBody>
          <a:bodyPr vert="horz" lIns="68580" tIns="34290" rIns="68580" bIns="34290" rtlCol="0" anchor="b">
            <a:norm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2700" dirty="0" smtClean="0">
                <a:solidFill>
                  <a:schemeClr val="bg1"/>
                </a:solidFill>
              </a:rPr>
              <a:t>国家中小学课程资源</a:t>
            </a:r>
            <a:endParaRPr lang="zh-CN" altLang="en-US" sz="2700" dirty="0">
              <a:solidFill>
                <a:schemeClr val="bg1"/>
              </a:solidFill>
            </a:endParaRPr>
          </a:p>
        </p:txBody>
      </p:sp>
      <p:pic>
        <p:nvPicPr>
          <p:cNvPr id="7" name="图片 6"/>
          <p:cNvPicPr>
            <a:picLocks noChangeAspect="1"/>
          </p:cNvPicPr>
          <p:nvPr userDrawn="1"/>
        </p:nvPicPr>
        <p:blipFill>
          <a:blip r:embed="rId4" cstate="print"/>
          <a:stretch>
            <a:fillRect/>
          </a:stretch>
        </p:blipFill>
        <p:spPr>
          <a:xfrm>
            <a:off x="1014810" y="2122578"/>
            <a:ext cx="307181" cy="350044"/>
          </a:xfrm>
          <a:prstGeom prst="rect">
            <a:avLst/>
          </a:prstGeom>
        </p:spPr>
      </p:pic>
    </p:spTree>
    <p:extLst>
      <p:ext uri="{BB962C8B-B14F-4D97-AF65-F5344CB8AC3E}">
        <p14:creationId xmlns:p14="http://schemas.microsoft.com/office/powerpoint/2010/main" xmlns="" val="31398665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A685A6CA-0CF8-4C0F-A4EF-5C6C0D45FAAD}" type="datetimeFigureOut">
              <a:rPr lang="zh-CN" altLang="en-US" smtClean="0"/>
              <a:pPr/>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pPr/>
              <a:t>‹#›</a:t>
            </a:fld>
            <a:endParaRPr lang="zh-CN" altLang="en-US"/>
          </a:p>
        </p:txBody>
      </p:sp>
      <p:sp>
        <p:nvSpPr>
          <p:cNvPr id="7" name="文本框 6"/>
          <p:cNvSpPr txBox="1"/>
          <p:nvPr userDrawn="1"/>
        </p:nvSpPr>
        <p:spPr>
          <a:xfrm>
            <a:off x="323850" y="273844"/>
            <a:ext cx="1600200" cy="284693"/>
          </a:xfrm>
          <a:prstGeom prst="rect">
            <a:avLst/>
          </a:prstGeom>
          <a:noFill/>
        </p:spPr>
        <p:txBody>
          <a:bodyPr wrap="square" lIns="68580" tIns="34290" rIns="68580" bIns="34290" rtlCol="0">
            <a:spAutoFit/>
          </a:bodyPr>
          <a:lstStyle/>
          <a:p>
            <a:endParaRPr lang="zh-CN" altLang="en-US" dirty="0"/>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13" name="标题 1"/>
          <p:cNvSpPr txBox="1">
            <a:spLocks/>
          </p:cNvSpPr>
          <p:nvPr userDrawn="1"/>
        </p:nvSpPr>
        <p:spPr>
          <a:xfrm>
            <a:off x="82721" y="4657528"/>
            <a:ext cx="1981028" cy="297656"/>
          </a:xfrm>
          <a:prstGeom prst="rect">
            <a:avLst/>
          </a:prstGeom>
        </p:spPr>
        <p:txBody>
          <a:bodyPr vert="horz" lIns="68580" tIns="34290" rIns="68580" bIns="3429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1500" b="0" dirty="0" smtClean="0">
                <a:latin typeface="微软雅黑" panose="020B0503020204020204" pitchFamily="34" charset="-122"/>
                <a:ea typeface="微软雅黑" panose="020B0503020204020204" pitchFamily="34" charset="-122"/>
              </a:rPr>
              <a:t>高中思想政治</a:t>
            </a:r>
            <a:endParaRPr lang="zh-CN" altLang="en-US" sz="1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743173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_仅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5000" y="430213"/>
            <a:ext cx="7886700" cy="994172"/>
          </a:xfrm>
        </p:spPr>
        <p:txBody>
          <a:bodyPr/>
          <a:lstStyle/>
          <a:p>
            <a:r>
              <a:rPr lang="zh-CN" altLang="en-US" dirty="0" smtClean="0"/>
              <a:t>单击此处编辑母版标题样式</a:t>
            </a:r>
            <a:endParaRPr lang="zh-CN" altLang="en-US" dirty="0"/>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8" name="标题 1"/>
          <p:cNvSpPr txBox="1">
            <a:spLocks/>
          </p:cNvSpPr>
          <p:nvPr userDrawn="1"/>
        </p:nvSpPr>
        <p:spPr>
          <a:xfrm>
            <a:off x="82721" y="4657528"/>
            <a:ext cx="1981028" cy="297656"/>
          </a:xfrm>
          <a:prstGeom prst="rect">
            <a:avLst/>
          </a:prstGeom>
        </p:spPr>
        <p:txBody>
          <a:bodyPr vert="horz" lIns="68580" tIns="34290" rIns="68580" bIns="3429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1500" b="0" dirty="0" smtClean="0">
                <a:latin typeface="微软雅黑" panose="020B0503020204020204" pitchFamily="34" charset="-122"/>
                <a:ea typeface="微软雅黑" panose="020B0503020204020204" pitchFamily="34" charset="-122"/>
              </a:rPr>
              <a:t>高中思想政治</a:t>
            </a:r>
            <a:endParaRPr lang="zh-CN" altLang="en-US" sz="15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029601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28613"/>
            <a:ext cx="7886700" cy="994172"/>
          </a:xfrm>
          <a:prstGeom prst="rect">
            <a:avLst/>
          </a:prstGeom>
        </p:spPr>
        <p:txBody>
          <a:bodyPr vert="horz" lIns="68580" tIns="34290" rIns="68580" bIns="3429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A685A6CA-0CF8-4C0F-A4EF-5C6C0D45FAAD}" type="datetimeFigureOut">
              <a:rPr lang="zh-CN" altLang="en-US" smtClean="0"/>
              <a:pPr/>
              <a:t>2020/9/7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D7E8A902-E013-4FF5-9CBD-78113C784026}" type="slidenum">
              <a:rPr lang="zh-CN" altLang="en-US" smtClean="0"/>
              <a:pPr/>
              <a:t>‹#›</a:t>
            </a:fld>
            <a:endParaRPr lang="zh-CN" altLang="en-US"/>
          </a:p>
        </p:txBody>
      </p:sp>
      <p:pic>
        <p:nvPicPr>
          <p:cNvPr id="11" name="图片 10"/>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6" r:id="rId3"/>
  </p:sldLayoutIdLst>
  <p:timing>
    <p:tnLst>
      <p:par>
        <p:cTn id="1" dur="indefinite" restart="never" nodeType="tmRoot"/>
      </p:par>
    </p:tnLst>
  </p:timing>
  <p:txStyles>
    <p:titleStyle>
      <a:lvl1pPr algn="ctr" defTabSz="685800" rtl="0" eaLnBrk="1" latinLnBrk="0" hangingPunct="1">
        <a:lnSpc>
          <a:spcPct val="90000"/>
        </a:lnSpc>
        <a:spcBef>
          <a:spcPct val="0"/>
        </a:spcBef>
        <a:buNone/>
        <a:defRPr sz="2600" kern="1200">
          <a:solidFill>
            <a:schemeClr val="tx1"/>
          </a:solidFill>
          <a:latin typeface="黑体" panose="02010609060101010101" pitchFamily="49" charset="-122"/>
          <a:ea typeface="黑体" panose="02010609060101010101" pitchFamily="49"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楷体" panose="02010600040101010101" pitchFamily="2" charset="-122"/>
          <a:ea typeface="华文楷体" panose="02010600040101010101" pitchFamily="2"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楷体" panose="02010600040101010101" pitchFamily="2" charset="-122"/>
          <a:ea typeface="华文楷体" panose="02010600040101010101" pitchFamily="2"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华文楷体" panose="02010600040101010101" pitchFamily="2" charset="-122"/>
          <a:ea typeface="华文楷体" panose="02010600040101010101" pitchFamily="2"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华文楷体" panose="02010600040101010101" pitchFamily="2" charset="-122"/>
          <a:ea typeface="华文楷体" panose="0201060004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327804" y="1533177"/>
            <a:ext cx="8522898" cy="1520574"/>
          </a:xfrm>
        </p:spPr>
        <p:txBody>
          <a:bodyPr>
            <a:no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公有制为主体    </a:t>
            </a:r>
            <a:r>
              <a:rPr lang="en-US" altLang="zh-CN" sz="4800" b="1" dirty="0" smtClean="0">
                <a:solidFill>
                  <a:schemeClr val="bg1"/>
                </a:solidFill>
                <a:latin typeface="微软雅黑" panose="020B0503020204020204" pitchFamily="34" charset="-122"/>
                <a:ea typeface="微软雅黑" panose="020B0503020204020204" pitchFamily="34" charset="-122"/>
              </a:rPr>
              <a:t/>
            </a:r>
            <a:br>
              <a:rPr lang="en-US" altLang="zh-CN" sz="4800" b="1" dirty="0" smtClean="0">
                <a:solidFill>
                  <a:schemeClr val="bg1"/>
                </a:solidFill>
                <a:latin typeface="微软雅黑" panose="020B0503020204020204" pitchFamily="34" charset="-122"/>
                <a:ea typeface="微软雅黑" panose="020B0503020204020204" pitchFamily="34" charset="-122"/>
              </a:rPr>
            </a:br>
            <a:r>
              <a:rPr lang="zh-CN" altLang="en-US" sz="4800" b="1" dirty="0" smtClean="0">
                <a:solidFill>
                  <a:schemeClr val="bg1"/>
                </a:solidFill>
                <a:latin typeface="微软雅黑" panose="020B0503020204020204" pitchFamily="34" charset="-122"/>
                <a:ea typeface="微软雅黑" panose="020B0503020204020204" pitchFamily="34" charset="-122"/>
              </a:rPr>
              <a:t>多种所有制经济共同发展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6" name="副标题 2"/>
          <p:cNvSpPr txBox="1">
            <a:spLocks/>
          </p:cNvSpPr>
          <p:nvPr/>
        </p:nvSpPr>
        <p:spPr>
          <a:xfrm>
            <a:off x="1331259" y="3248953"/>
            <a:ext cx="7053616" cy="745741"/>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华文楷体" panose="02010600040101010101" pitchFamily="2" charset="-122"/>
                <a:ea typeface="华文楷体" panose="02010600040101010101" pitchFamily="2"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华文楷体" panose="02010600040101010101" pitchFamily="2" charset="-122"/>
                <a:ea typeface="华文楷体" panose="02010600040101010101" pitchFamily="2"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华文楷体" panose="02010600040101010101" pitchFamily="2" charset="-122"/>
                <a:ea typeface="华文楷体" panose="02010600040101010101" pitchFamily="2"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smtClean="0"/>
              <a:t>年级：高</a:t>
            </a:r>
            <a:r>
              <a:rPr lang="zh-CN" altLang="en-US" smtClean="0"/>
              <a:t>一          学科</a:t>
            </a:r>
            <a:r>
              <a:rPr lang="zh-CN" altLang="en-US" dirty="0" smtClean="0"/>
              <a:t>：思想政治（统编版）</a:t>
            </a:r>
            <a:endParaRPr lang="zh-CN" altLang="en-US" dirty="0"/>
          </a:p>
          <a:p>
            <a:r>
              <a:rPr lang="zh-CN" altLang="en-US" dirty="0" smtClean="0"/>
              <a:t>主讲人：张于翠  学校：北京市中关村中学</a:t>
            </a:r>
            <a:endParaRPr lang="en-US" altLang="zh-CN" dirty="0" smtClean="0"/>
          </a:p>
        </p:txBody>
      </p:sp>
    </p:spTree>
    <p:extLst>
      <p:ext uri="{BB962C8B-B14F-4D97-AF65-F5344CB8AC3E}">
        <p14:creationId xmlns:p14="http://schemas.microsoft.com/office/powerpoint/2010/main" xmlns="" val="4066356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4287" y="1966822"/>
            <a:ext cx="8919713" cy="1200329"/>
          </a:xfrm>
          <a:prstGeom prst="rect">
            <a:avLst/>
          </a:prstGeom>
          <a:noFill/>
        </p:spPr>
        <p:txBody>
          <a:bodyPr wrap="square" rtlCol="0">
            <a:spAutoFit/>
          </a:bodyPr>
          <a:lstStyle/>
          <a:p>
            <a:r>
              <a:rPr lang="zh-CN" altLang="en-US" sz="2400" dirty="0" smtClean="0">
                <a:ea typeface="华文楷体"/>
              </a:rPr>
              <a:t>         </a:t>
            </a:r>
            <a:r>
              <a:rPr lang="en-US" altLang="zh-CN" sz="2400" dirty="0" smtClean="0">
                <a:ea typeface="华文楷体"/>
              </a:rPr>
              <a:t>2000</a:t>
            </a:r>
            <a:r>
              <a:rPr lang="zh-CN" altLang="en-US" sz="2400" dirty="0" smtClean="0">
                <a:ea typeface="华文楷体"/>
              </a:rPr>
              <a:t>年后，为了实现全村人共同富裕，针对“弃耕从商”、贫富差距拉大等问题，该村通过集体规划土地，成立专业合作社，发展农业产业化经营，壮大了集体经济。</a:t>
            </a:r>
            <a:endParaRPr lang="en-US" altLang="zh-CN" sz="2400" dirty="0" smtClean="0">
              <a:ea typeface="华文楷体"/>
            </a:endParaRPr>
          </a:p>
        </p:txBody>
      </p:sp>
      <p:sp>
        <p:nvSpPr>
          <p:cNvPr id="4" name="标题 3"/>
          <p:cNvSpPr>
            <a:spLocks noGrp="1"/>
          </p:cNvSpPr>
          <p:nvPr>
            <p:ph type="title"/>
          </p:nvPr>
        </p:nvSpPr>
        <p:spPr/>
        <p:txBody>
          <a:bodyPr/>
          <a:lstStyle/>
          <a:p>
            <a:endParaRPr lang="zh-CN" altLang="en-US"/>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540" y="1552753"/>
            <a:ext cx="8902460" cy="1569660"/>
          </a:xfrm>
          <a:prstGeom prst="rect">
            <a:avLst/>
          </a:prstGeom>
          <a:noFill/>
        </p:spPr>
        <p:txBody>
          <a:bodyPr wrap="square" rtlCol="0">
            <a:spAutoFit/>
          </a:bodyPr>
          <a:lstStyle/>
          <a:p>
            <a:r>
              <a:rPr lang="zh-CN" altLang="en-US" sz="2400" dirty="0" smtClean="0">
                <a:ea typeface="华文楷体"/>
              </a:rPr>
              <a:t>        党的十八大以来，该村成立股份合作社，在村集体控股的基础上，吸纳村民入股，吸引优质企业投资，在农业产业化经营的基础上推动一二三产业融合发展。目前，该村已建设成为物质富裕、精神富有的美丽乡村。</a:t>
            </a:r>
            <a:endParaRPr lang="en-US" altLang="zh-CN" sz="2400" dirty="0" smtClean="0">
              <a:ea typeface="华文楷体"/>
            </a:endParaRPr>
          </a:p>
        </p:txBody>
      </p:sp>
      <p:sp>
        <p:nvSpPr>
          <p:cNvPr id="4" name="标题 27"/>
          <p:cNvSpPr txBox="1">
            <a:spLocks/>
          </p:cNvSpPr>
          <p:nvPr/>
        </p:nvSpPr>
        <p:spPr>
          <a:xfrm>
            <a:off x="221413" y="3533953"/>
            <a:ext cx="8681047" cy="865519"/>
          </a:xfrm>
          <a:prstGeom prst="rect">
            <a:avLst/>
          </a:prstGeom>
          <a:noFill/>
        </p:spPr>
        <p:txBody>
          <a:bodyPr vert="horz" lIns="68580" tIns="34290" rIns="68580" bIns="34290" rtlCol="0" anchor="ctr">
            <a:no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tx1"/>
                </a:solidFill>
                <a:effectLst/>
                <a:uLnTx/>
                <a:uFillTx/>
                <a:latin typeface="黑体" pitchFamily="49" charset="-122"/>
                <a:ea typeface="华文楷体"/>
                <a:cs typeface="+mj-cs"/>
              </a:rPr>
              <a:t>    结合材料，谈谈坚持和完善公有制经济是如何促进该村生产力发展和共同富裕的。</a:t>
            </a:r>
            <a:endParaRPr kumimoji="0" lang="zh-CN" altLang="en-US" sz="2400" b="1" i="0" u="none" strike="noStrike" kern="1200" cap="none" spc="0" normalizeH="0" baseline="0" noProof="0" dirty="0">
              <a:ln>
                <a:noFill/>
              </a:ln>
              <a:solidFill>
                <a:schemeClr val="tx1"/>
              </a:solidFill>
              <a:effectLst/>
              <a:uLnTx/>
              <a:uFillTx/>
              <a:latin typeface="黑体" pitchFamily="49" charset="-122"/>
              <a:ea typeface="华文楷体"/>
              <a:cs typeface="+mj-cs"/>
            </a:endParaRPr>
          </a:p>
        </p:txBody>
      </p:sp>
      <p:sp>
        <p:nvSpPr>
          <p:cNvPr id="5" name="标题 4"/>
          <p:cNvSpPr>
            <a:spLocks noGrp="1"/>
          </p:cNvSpPr>
          <p:nvPr>
            <p:ph type="title"/>
          </p:nvPr>
        </p:nvSpPr>
        <p:spPr/>
        <p:txBody>
          <a:bodyPr/>
          <a:lstStyle/>
          <a:p>
            <a:endParaRPr lang="zh-CN" altLang="en-US"/>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505779" y="1604513"/>
            <a:ext cx="4635563" cy="859000"/>
            <a:chOff x="996173" y="1980774"/>
            <a:chExt cx="4852178" cy="1559373"/>
          </a:xfrm>
        </p:grpSpPr>
        <p:grpSp>
          <p:nvGrpSpPr>
            <p:cNvPr id="3" name="组合 17"/>
            <p:cNvGrpSpPr/>
            <p:nvPr/>
          </p:nvGrpSpPr>
          <p:grpSpPr>
            <a:xfrm>
              <a:off x="996173" y="1980774"/>
              <a:ext cx="4635470" cy="1081178"/>
              <a:chOff x="1635964" y="1454612"/>
              <a:chExt cx="5164284" cy="1204517"/>
            </a:xfrm>
          </p:grpSpPr>
          <p:sp>
            <p:nvSpPr>
              <p:cNvPr id="19" name="圆角矩形 18"/>
              <p:cNvSpPr/>
              <p:nvPr/>
            </p:nvSpPr>
            <p:spPr>
              <a:xfrm>
                <a:off x="1872451" y="1454612"/>
                <a:ext cx="4927797"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2  </a:t>
              </a:r>
              <a:r>
                <a:rPr lang="zh-CN" altLang="en-US" sz="2400" dirty="0" smtClean="0">
                  <a:solidFill>
                    <a:prstClr val="white"/>
                  </a:solidFill>
                  <a:latin typeface="华文楷体" panose="02010600040101010101" pitchFamily="2" charset="-122"/>
                  <a:ea typeface="华文楷体" panose="02010600040101010101" pitchFamily="2" charset="-122"/>
                </a:rPr>
                <a:t>以公有制为主体的必然性</a:t>
              </a:r>
            </a:p>
            <a:p>
              <a:pPr algn="ctr"/>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268945" y="984003"/>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9" name="矩形 8"/>
          <p:cNvSpPr/>
          <p:nvPr/>
        </p:nvSpPr>
        <p:spPr>
          <a:xfrm>
            <a:off x="258792" y="2262586"/>
            <a:ext cx="8885208" cy="1200329"/>
          </a:xfrm>
          <a:prstGeom prst="rect">
            <a:avLst/>
          </a:prstGeom>
        </p:spPr>
        <p:txBody>
          <a:bodyPr wrap="square">
            <a:spAutoFit/>
          </a:bodyPr>
          <a:lstStyle/>
          <a:p>
            <a:r>
              <a:rPr lang="zh-CN" altLang="en-US" sz="2400" dirty="0" smtClean="0">
                <a:ea typeface="华文楷体"/>
              </a:rPr>
              <a:t>        以公有制为主体是</a:t>
            </a:r>
            <a:r>
              <a:rPr lang="zh-CN" altLang="en-US" sz="2400" dirty="0" smtClean="0">
                <a:solidFill>
                  <a:prstClr val="black"/>
                </a:solidFill>
                <a:latin typeface="华文楷体" panose="02010600040101010101" pitchFamily="2" charset="-122"/>
                <a:ea typeface="华文楷体"/>
              </a:rPr>
              <a:t>促进生产力发展的根本要求。</a:t>
            </a:r>
            <a:r>
              <a:rPr lang="zh-CN" altLang="en-US" sz="2400" dirty="0" smtClean="0">
                <a:ea typeface="华文楷体"/>
              </a:rPr>
              <a:t>生产资料公有制适应社会化大生产要求，是社会主义国家对社会生产和经济发展进行宏观调控的制度基础，有利于推动经济持续健康发展。</a:t>
            </a:r>
            <a:endParaRPr lang="zh-CN" altLang="en-US" sz="2400" dirty="0" smtClean="0"/>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505779" y="1466490"/>
            <a:ext cx="4635563" cy="859000"/>
            <a:chOff x="996173" y="1980774"/>
            <a:chExt cx="4852178" cy="1559373"/>
          </a:xfrm>
        </p:grpSpPr>
        <p:grpSp>
          <p:nvGrpSpPr>
            <p:cNvPr id="3" name="组合 17"/>
            <p:cNvGrpSpPr/>
            <p:nvPr/>
          </p:nvGrpSpPr>
          <p:grpSpPr>
            <a:xfrm>
              <a:off x="996173" y="1980774"/>
              <a:ext cx="4635470" cy="1081178"/>
              <a:chOff x="1635964" y="1454612"/>
              <a:chExt cx="5164284" cy="1204517"/>
            </a:xfrm>
          </p:grpSpPr>
          <p:sp>
            <p:nvSpPr>
              <p:cNvPr id="19" name="圆角矩形 18"/>
              <p:cNvSpPr/>
              <p:nvPr/>
            </p:nvSpPr>
            <p:spPr>
              <a:xfrm>
                <a:off x="1872451" y="1454612"/>
                <a:ext cx="4927797"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2  </a:t>
              </a:r>
              <a:r>
                <a:rPr lang="zh-CN" altLang="en-US" sz="2400" dirty="0" smtClean="0">
                  <a:solidFill>
                    <a:prstClr val="white"/>
                  </a:solidFill>
                  <a:latin typeface="华文楷体" panose="02010600040101010101" pitchFamily="2" charset="-122"/>
                  <a:ea typeface="华文楷体" panose="02010600040101010101" pitchFamily="2" charset="-122"/>
                </a:rPr>
                <a:t>以公有制为主体的必然性</a:t>
              </a:r>
            </a:p>
            <a:p>
              <a:pPr algn="ctr"/>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286198" y="949497"/>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9" name="矩形 8"/>
          <p:cNvSpPr/>
          <p:nvPr/>
        </p:nvSpPr>
        <p:spPr>
          <a:xfrm>
            <a:off x="241540" y="2055553"/>
            <a:ext cx="8902460" cy="2308324"/>
          </a:xfrm>
          <a:prstGeom prst="rect">
            <a:avLst/>
          </a:prstGeom>
        </p:spPr>
        <p:txBody>
          <a:bodyPr wrap="square">
            <a:spAutoFit/>
          </a:bodyPr>
          <a:lstStyle/>
          <a:p>
            <a:r>
              <a:rPr lang="zh-CN" altLang="en-US" sz="2400" dirty="0" smtClean="0">
                <a:ea typeface="华文楷体"/>
              </a:rPr>
              <a:t>        以公有制为主体是</a:t>
            </a:r>
            <a:r>
              <a:rPr lang="zh-CN" altLang="en-US" sz="2400" dirty="0" smtClean="0">
                <a:solidFill>
                  <a:prstClr val="black"/>
                </a:solidFill>
                <a:latin typeface="华文楷体" panose="02010600040101010101" pitchFamily="2" charset="-122"/>
                <a:ea typeface="华文楷体"/>
              </a:rPr>
              <a:t>实现共同富裕的基本前提。生产决定分配，不同的生产资料所有制决定不同的分配制度。生产资料公有制决定了社会主义国家必须采取按劳分配制度，体现了人们在生产资料占有上的平等关系，能</a:t>
            </a:r>
            <a:r>
              <a:rPr lang="zh-CN" altLang="en-US" sz="2400" dirty="0" smtClean="0">
                <a:solidFill>
                  <a:prstClr val="black"/>
                </a:solidFill>
                <a:latin typeface="华文楷体" panose="02010600040101010101" pitchFamily="2" charset="-122"/>
                <a:ea typeface="华文楷体"/>
              </a:rPr>
              <a:t>防止两极分化</a:t>
            </a:r>
            <a:r>
              <a:rPr lang="zh-CN" altLang="en-US" sz="2400" dirty="0" smtClean="0">
                <a:solidFill>
                  <a:prstClr val="black"/>
                </a:solidFill>
                <a:latin typeface="华文楷体" panose="02010600040101010101" pitchFamily="2" charset="-122"/>
                <a:ea typeface="华文楷体"/>
              </a:rPr>
              <a:t>，有利于人民共享发展成果</a:t>
            </a:r>
            <a:r>
              <a:rPr lang="en-US" altLang="zh-CN" sz="2400" dirty="0" smtClean="0">
                <a:solidFill>
                  <a:prstClr val="black"/>
                </a:solidFill>
                <a:latin typeface="华文楷体" panose="02010600040101010101" pitchFamily="2" charset="-122"/>
                <a:ea typeface="华文楷体"/>
              </a:rPr>
              <a:t>,</a:t>
            </a:r>
            <a:r>
              <a:rPr lang="zh-CN" altLang="en-US" sz="2400" dirty="0" smtClean="0">
                <a:solidFill>
                  <a:prstClr val="black"/>
                </a:solidFill>
                <a:latin typeface="华文楷体" panose="02010600040101010101" pitchFamily="2" charset="-122"/>
                <a:ea typeface="华文楷体"/>
              </a:rPr>
              <a:t>实现共同富裕。</a:t>
            </a:r>
            <a:endParaRPr lang="zh-CN" altLang="en-US" sz="2400" dirty="0" smtClean="0"/>
          </a:p>
          <a:p>
            <a:endParaRPr lang="zh-CN" altLang="en-US" sz="2400" dirty="0" smtClean="0"/>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327804" y="1552753"/>
            <a:ext cx="6205572" cy="859000"/>
            <a:chOff x="996173" y="1980774"/>
            <a:chExt cx="4852178" cy="1559373"/>
          </a:xfrm>
        </p:grpSpPr>
        <p:grpSp>
          <p:nvGrpSpPr>
            <p:cNvPr id="3" name="组合 17"/>
            <p:cNvGrpSpPr/>
            <p:nvPr/>
          </p:nvGrpSpPr>
          <p:grpSpPr>
            <a:xfrm>
              <a:off x="996173" y="1980774"/>
              <a:ext cx="4635470" cy="1081178"/>
              <a:chOff x="1635964" y="1454612"/>
              <a:chExt cx="5164284" cy="1204517"/>
            </a:xfrm>
          </p:grpSpPr>
          <p:sp>
            <p:nvSpPr>
              <p:cNvPr id="19" name="圆角矩形 18"/>
              <p:cNvSpPr/>
              <p:nvPr/>
            </p:nvSpPr>
            <p:spPr>
              <a:xfrm>
                <a:off x="1872451" y="1454612"/>
                <a:ext cx="4927797"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3  </a:t>
              </a:r>
              <a:r>
                <a:rPr lang="zh-CN" altLang="en-US" sz="2400" dirty="0" smtClean="0">
                  <a:solidFill>
                    <a:prstClr val="white"/>
                  </a:solidFill>
                  <a:latin typeface="华文楷体" panose="02010600040101010101" pitchFamily="2" charset="-122"/>
                  <a:ea typeface="华文楷体" panose="02010600040101010101" pitchFamily="2" charset="-122"/>
                </a:rPr>
                <a:t>公有制的主体地位主要体现</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337957" y="1035761"/>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13" name="矩形 12"/>
          <p:cNvSpPr/>
          <p:nvPr/>
        </p:nvSpPr>
        <p:spPr>
          <a:xfrm>
            <a:off x="276044" y="2114371"/>
            <a:ext cx="8471141" cy="1569660"/>
          </a:xfrm>
          <a:prstGeom prst="rect">
            <a:avLst/>
          </a:prstGeom>
        </p:spPr>
        <p:txBody>
          <a:bodyPr wrap="square">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公有制的主体地位主要体现在：公有资产在社会总资产中占优势；国有经济控制国民经济命脉，对经济发展起主导作用。这是就全国而言，有的地方、有的产业可以有所差别。公有资产占优势，要有量的优势，更要注重质的提高。</a:t>
            </a:r>
            <a:endParaRPr lang="en-US" altLang="zh-CN" sz="2400" dirty="0" smtClean="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27"/>
          <p:cNvSpPr>
            <a:spLocks noGrp="1"/>
          </p:cNvSpPr>
          <p:nvPr>
            <p:ph type="title"/>
          </p:nvPr>
        </p:nvSpPr>
        <p:spPr>
          <a:xfrm>
            <a:off x="293300" y="1035170"/>
            <a:ext cx="2150642" cy="431321"/>
          </a:xfrm>
          <a:solidFill>
            <a:srgbClr val="89D7FE"/>
          </a:solidFill>
        </p:spPr>
        <p:txBody>
          <a:bodyPr>
            <a:noAutofit/>
          </a:bodyPr>
          <a:lstStyle/>
          <a:p>
            <a:pPr algn="l"/>
            <a:r>
              <a:rPr lang="zh-CN" altLang="en-US" sz="2400" dirty="0" smtClean="0">
                <a:latin typeface="黑体" panose="02010609060101010101" pitchFamily="49" charset="-122"/>
                <a:ea typeface="华文楷体"/>
              </a:rPr>
              <a:t>探究与分享二</a:t>
            </a:r>
            <a:endParaRPr lang="zh-CN" altLang="en-US" sz="2400" dirty="0">
              <a:latin typeface="黑体" panose="02010609060101010101" pitchFamily="49" charset="-122"/>
              <a:ea typeface="华文楷体"/>
            </a:endParaRPr>
          </a:p>
        </p:txBody>
      </p:sp>
      <p:sp>
        <p:nvSpPr>
          <p:cNvPr id="9" name="TextBox 8"/>
          <p:cNvSpPr txBox="1"/>
          <p:nvPr/>
        </p:nvSpPr>
        <p:spPr>
          <a:xfrm>
            <a:off x="241540" y="1483743"/>
            <a:ext cx="8902460" cy="1938992"/>
          </a:xfrm>
          <a:prstGeom prst="rect">
            <a:avLst/>
          </a:prstGeom>
          <a:noFill/>
        </p:spPr>
        <p:txBody>
          <a:bodyPr wrap="square" rtlCol="0">
            <a:spAutoFit/>
          </a:bodyPr>
          <a:lstStyle/>
          <a:p>
            <a:r>
              <a:rPr lang="zh-CN" altLang="en-US" sz="2000" dirty="0" smtClean="0">
                <a:ea typeface="华文楷体"/>
              </a:rPr>
              <a:t>        </a:t>
            </a:r>
            <a:r>
              <a:rPr lang="en-US" altLang="zh-CN" sz="2000" dirty="0" smtClean="0">
                <a:latin typeface="华文楷体"/>
                <a:ea typeface="华文楷体"/>
              </a:rPr>
              <a:t>2017</a:t>
            </a:r>
            <a:r>
              <a:rPr lang="zh-CN" altLang="en-US" sz="2000" dirty="0" smtClean="0">
                <a:latin typeface="华文楷体"/>
                <a:ea typeface="华文楷体"/>
              </a:rPr>
              <a:t>年，在石油天然气开采行业，国有控股企业资产占该行业全部资产比重达</a:t>
            </a:r>
            <a:r>
              <a:rPr lang="en-US" altLang="zh-CN" sz="2000" dirty="0" smtClean="0">
                <a:latin typeface="华文楷体"/>
                <a:ea typeface="华文楷体"/>
              </a:rPr>
              <a:t>94.7%</a:t>
            </a:r>
            <a:r>
              <a:rPr lang="zh-CN" altLang="en-US" sz="2000" dirty="0" smtClean="0">
                <a:latin typeface="华文楷体"/>
                <a:ea typeface="华文楷体"/>
              </a:rPr>
              <a:t>；在煤炭开采行业，国有控股企业资产比重达</a:t>
            </a:r>
            <a:r>
              <a:rPr lang="en-US" altLang="zh-CN" sz="2000" dirty="0" smtClean="0">
                <a:latin typeface="华文楷体"/>
                <a:ea typeface="华文楷体"/>
              </a:rPr>
              <a:t>76%</a:t>
            </a:r>
            <a:r>
              <a:rPr lang="zh-CN" altLang="en-US" sz="2000" dirty="0" smtClean="0">
                <a:latin typeface="华文楷体"/>
                <a:ea typeface="华文楷体"/>
              </a:rPr>
              <a:t>；在石油加工炼焦和核燃料加工行业，国有控股企业资产比重达</a:t>
            </a:r>
            <a:r>
              <a:rPr lang="en-US" altLang="zh-CN" sz="2000" dirty="0" smtClean="0">
                <a:latin typeface="华文楷体"/>
                <a:ea typeface="华文楷体"/>
              </a:rPr>
              <a:t>50.5%</a:t>
            </a:r>
            <a:r>
              <a:rPr lang="zh-CN" altLang="en-US" sz="2000" dirty="0" smtClean="0">
                <a:latin typeface="华文楷体"/>
                <a:ea typeface="华文楷体"/>
              </a:rPr>
              <a:t>；在电力热力生产和供应行业，国有控股企业资产比重达</a:t>
            </a:r>
            <a:r>
              <a:rPr lang="en-US" altLang="zh-CN" sz="2000" dirty="0" smtClean="0">
                <a:latin typeface="华文楷体"/>
                <a:ea typeface="华文楷体"/>
              </a:rPr>
              <a:t>87.3%</a:t>
            </a:r>
            <a:r>
              <a:rPr lang="zh-CN" altLang="en-US" sz="2000" dirty="0" smtClean="0">
                <a:latin typeface="华文楷体"/>
                <a:ea typeface="华文楷体"/>
              </a:rPr>
              <a:t>；在水的生产和供应行业，国有控股企业资产比重达</a:t>
            </a:r>
            <a:r>
              <a:rPr lang="en-US" altLang="zh-CN" sz="2000" dirty="0" smtClean="0">
                <a:latin typeface="华文楷体"/>
                <a:ea typeface="华文楷体"/>
              </a:rPr>
              <a:t>81.9%</a:t>
            </a:r>
            <a:r>
              <a:rPr lang="zh-CN" altLang="en-US" sz="2000" dirty="0" smtClean="0">
                <a:latin typeface="华文楷体"/>
                <a:ea typeface="华文楷体"/>
              </a:rPr>
              <a:t>。</a:t>
            </a:r>
          </a:p>
          <a:p>
            <a:endParaRPr lang="en-US" altLang="zh-CN" sz="2000" dirty="0" smtClean="0">
              <a:ea typeface="华文楷体"/>
            </a:endParaRPr>
          </a:p>
        </p:txBody>
      </p:sp>
      <p:sp>
        <p:nvSpPr>
          <p:cNvPr id="4" name="标题 27"/>
          <p:cNvSpPr txBox="1">
            <a:spLocks/>
          </p:cNvSpPr>
          <p:nvPr/>
        </p:nvSpPr>
        <p:spPr>
          <a:xfrm>
            <a:off x="0" y="3413183"/>
            <a:ext cx="9144000" cy="1104182"/>
          </a:xfrm>
          <a:prstGeom prst="rect">
            <a:avLst/>
          </a:prstGeom>
          <a:noFill/>
        </p:spPr>
        <p:txBody>
          <a:bodyPr vert="horz" lIns="68580" tIns="34290" rIns="68580" bIns="34290" rtlCol="0" anchor="ctr">
            <a:no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华文楷体"/>
                <a:cs typeface="+mj-cs"/>
              </a:rPr>
              <a:t>    你还知道我国哪些行业主要由国有经济控制？结合材料，谈谈你对国有经济作用的认识。</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华文楷体"/>
              <a:cs typeface="+mj-cs"/>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366" y="1190445"/>
            <a:ext cx="7821492" cy="724621"/>
          </a:xfrm>
          <a:solidFill>
            <a:schemeClr val="accent6">
              <a:lumMod val="40000"/>
              <a:lumOff val="60000"/>
            </a:schemeClr>
          </a:solidFill>
        </p:spPr>
        <p:txBody>
          <a:bodyPr>
            <a:noAutofit/>
          </a:bodyPr>
          <a:lstStyle/>
          <a:p>
            <a:r>
              <a:rPr lang="zh-CN" altLang="en-US" sz="2400" dirty="0" smtClean="0">
                <a:ea typeface="华文楷体"/>
              </a:rPr>
              <a:t>涉及国家安全的行业（国防工业、造币、航空航天等）</a:t>
            </a:r>
            <a:endParaRPr lang="zh-CN" altLang="en-US" sz="2400" dirty="0">
              <a:ea typeface="华文楷体"/>
            </a:endParaRPr>
          </a:p>
        </p:txBody>
      </p:sp>
      <p:sp>
        <p:nvSpPr>
          <p:cNvPr id="4" name="标题 1"/>
          <p:cNvSpPr txBox="1">
            <a:spLocks/>
          </p:cNvSpPr>
          <p:nvPr/>
        </p:nvSpPr>
        <p:spPr>
          <a:xfrm>
            <a:off x="631767" y="3933644"/>
            <a:ext cx="7980218" cy="672861"/>
          </a:xfrm>
          <a:prstGeom prst="rect">
            <a:avLst/>
          </a:prstGeom>
          <a:solidFill>
            <a:schemeClr val="accent6">
              <a:lumMod val="40000"/>
              <a:lumOff val="60000"/>
            </a:schemeClr>
          </a:solidFill>
        </p:spPr>
        <p:txBody>
          <a:bodyPr vert="horz" lIns="68580" tIns="34290" rIns="68580" bIns="34290" rtlCol="0" anchor="ctr">
            <a:noAutofit/>
          </a:body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华文楷体"/>
                <a:cs typeface="+mj-cs"/>
              </a:rPr>
              <a:t>        支柱产业和高新技术产业（机械工业、电子工业、汽车工业、石油化工等）中的骨干企业</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华文楷体"/>
              <a:cs typeface="+mj-cs"/>
            </a:endParaRPr>
          </a:p>
        </p:txBody>
      </p:sp>
      <p:sp>
        <p:nvSpPr>
          <p:cNvPr id="5" name="标题 1"/>
          <p:cNvSpPr txBox="1">
            <a:spLocks/>
          </p:cNvSpPr>
          <p:nvPr/>
        </p:nvSpPr>
        <p:spPr>
          <a:xfrm>
            <a:off x="0" y="2088221"/>
            <a:ext cx="2846716" cy="1604512"/>
          </a:xfrm>
          <a:prstGeom prst="rect">
            <a:avLst/>
          </a:prstGeom>
          <a:solidFill>
            <a:schemeClr val="accent4">
              <a:lumMod val="40000"/>
              <a:lumOff val="60000"/>
            </a:schemeClr>
          </a:solidFill>
        </p:spPr>
        <p:txBody>
          <a:bodyPr vert="horz" lIns="68580" tIns="34290" rIns="68580" bIns="34290" rtlCol="0" anchor="ctr">
            <a:noAutofit/>
          </a:bodyPr>
          <a:lstStyle/>
          <a:p>
            <a:pPr marL="0" marR="0" lvl="0" indent="0" algn="ctr" defTabSz="685800" rtl="0" eaLnBrk="1" fontAlgn="auto" latinLnBrk="0" hangingPunct="1">
              <a:lnSpc>
                <a:spcPct val="90000"/>
              </a:lnSpc>
              <a:spcBef>
                <a:spcPct val="0"/>
              </a:spcBef>
              <a:spcAft>
                <a:spcPts val="0"/>
              </a:spcAft>
              <a:buClrTx/>
              <a:buSzTx/>
              <a:buFontTx/>
              <a:buNone/>
              <a:tabLst/>
              <a:defRPr/>
            </a:pPr>
            <a:r>
              <a:rPr lang="zh-CN" altLang="en-US" sz="2400" dirty="0" smtClean="0">
                <a:latin typeface="微软雅黑" panose="020B0503020204020204" pitchFamily="34" charset="-122"/>
                <a:ea typeface="华文楷体"/>
                <a:cs typeface="+mj-cs"/>
              </a:rPr>
              <a:t>        </a:t>
            </a: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华文楷体"/>
                <a:cs typeface="+mj-cs"/>
              </a:rPr>
              <a:t>提供重要公共产品和服务的行业（</a:t>
            </a:r>
            <a:r>
              <a:rPr lang="zh-CN" altLang="en-US" sz="2400" dirty="0" smtClean="0">
                <a:latin typeface="微软雅黑" panose="020B0503020204020204" pitchFamily="34" charset="-122"/>
                <a:ea typeface="华文楷体"/>
                <a:cs typeface="+mj-cs"/>
              </a:rPr>
              <a:t>大型水利设施、环保设施、城市公共交通等</a:t>
            </a: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华文楷体"/>
                <a:cs typeface="+mj-cs"/>
              </a:rPr>
              <a:t>）</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华文楷体"/>
              <a:cs typeface="+mj-cs"/>
            </a:endParaRPr>
          </a:p>
        </p:txBody>
      </p:sp>
      <p:sp>
        <p:nvSpPr>
          <p:cNvPr id="6" name="标题 1"/>
          <p:cNvSpPr txBox="1">
            <a:spLocks/>
          </p:cNvSpPr>
          <p:nvPr/>
        </p:nvSpPr>
        <p:spPr>
          <a:xfrm>
            <a:off x="5890744" y="2221666"/>
            <a:ext cx="3053751" cy="1572074"/>
          </a:xfrm>
          <a:prstGeom prst="rect">
            <a:avLst/>
          </a:prstGeom>
          <a:solidFill>
            <a:schemeClr val="accent4">
              <a:lumMod val="40000"/>
              <a:lumOff val="60000"/>
            </a:schemeClr>
          </a:solidFill>
        </p:spPr>
        <p:txBody>
          <a:bodyPr vert="horz" lIns="68580" tIns="34290" rIns="68580" bIns="34290" rtlCol="0" anchor="ctr">
            <a:noAutofit/>
          </a:body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华文楷体"/>
                <a:cs typeface="+mj-cs"/>
              </a:rPr>
              <a:t>        重大基础设施和重要矿产资源行业（电力电网、电信、铁路、煤炭等）</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华文楷体"/>
              <a:cs typeface="+mj-cs"/>
            </a:endParaRPr>
          </a:p>
        </p:txBody>
      </p:sp>
      <p:sp>
        <p:nvSpPr>
          <p:cNvPr id="7" name="标题 1"/>
          <p:cNvSpPr txBox="1">
            <a:spLocks/>
          </p:cNvSpPr>
          <p:nvPr/>
        </p:nvSpPr>
        <p:spPr>
          <a:xfrm>
            <a:off x="2812211" y="2018582"/>
            <a:ext cx="3036498" cy="1604512"/>
          </a:xfrm>
          <a:prstGeom prst="rect">
            <a:avLst/>
          </a:prstGeom>
        </p:spPr>
        <p:txBody>
          <a:bodyPr vert="horz" lIns="68580" tIns="34290" rIns="68580" bIns="34290" rtlCol="0" anchor="ctr">
            <a:noAutofit/>
          </a:body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zh-CN" altLang="en-US" sz="2800" b="0" i="0" u="none" strike="noStrike" kern="1200" cap="none" spc="0" normalizeH="0" baseline="0" noProof="0" dirty="0" smtClean="0">
                <a:ln>
                  <a:noFill/>
                </a:ln>
                <a:solidFill>
                  <a:schemeClr val="tx1"/>
                </a:solidFill>
                <a:effectLst/>
                <a:uLnTx/>
                <a:uFillTx/>
                <a:latin typeface="黑体" pitchFamily="49" charset="-122"/>
                <a:ea typeface="华文楷体"/>
                <a:cs typeface="+mj-cs"/>
              </a:rPr>
              <a:t>关系国家安全和国民经济命脉的重要行业与关键领域</a:t>
            </a:r>
            <a:endParaRPr kumimoji="0" lang="zh-CN" altLang="en-US" sz="2800" b="0" i="0" u="none" strike="noStrike" kern="1200" cap="none" spc="0" normalizeH="0" baseline="0" noProof="0" dirty="0">
              <a:ln>
                <a:noFill/>
              </a:ln>
              <a:solidFill>
                <a:schemeClr val="tx1"/>
              </a:solidFill>
              <a:effectLst/>
              <a:uLnTx/>
              <a:uFillTx/>
              <a:latin typeface="黑体" pitchFamily="49" charset="-122"/>
              <a:ea typeface="华文楷体"/>
              <a:cs typeface="+mj-cs"/>
            </a:endParaRPr>
          </a:p>
        </p:txBody>
      </p:sp>
      <p:cxnSp>
        <p:nvCxnSpPr>
          <p:cNvPr id="24" name="直接连接符 23"/>
          <p:cNvCxnSpPr/>
          <p:nvPr/>
        </p:nvCxnSpPr>
        <p:spPr>
          <a:xfrm>
            <a:off x="1483744" y="1863303"/>
            <a:ext cx="0" cy="24154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364083" y="1929440"/>
            <a:ext cx="0" cy="24154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29110" y="3689230"/>
            <a:ext cx="0" cy="24154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415842" y="3723736"/>
            <a:ext cx="0" cy="24154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4" name="标题 1"/>
          <p:cNvSpPr txBox="1">
            <a:spLocks/>
          </p:cNvSpPr>
          <p:nvPr/>
        </p:nvSpPr>
        <p:spPr>
          <a:xfrm>
            <a:off x="1" y="652732"/>
            <a:ext cx="9143999" cy="589472"/>
          </a:xfrm>
          <a:prstGeom prst="rect">
            <a:avLst/>
          </a:prstGeom>
          <a:noFill/>
        </p:spPr>
        <p:txBody>
          <a:bodyPr vert="horz" lIns="68580" tIns="34290" rIns="68580" bIns="34290" rtlCol="0" anchor="ctr">
            <a:noAutofit/>
          </a:bodyPr>
          <a:lstStyle/>
          <a:p>
            <a:pPr marL="0" marR="0" lvl="0" indent="0" defTabSz="685800" rtl="0" eaLnBrk="1" fontAlgn="auto" latinLnBrk="0" hangingPunct="1">
              <a:lnSpc>
                <a:spcPct val="90000"/>
              </a:lnSpc>
              <a:spcBef>
                <a:spcPct val="0"/>
              </a:spcBef>
              <a:spcAft>
                <a:spcPts val="0"/>
              </a:spcAft>
              <a:buClrTx/>
              <a:buSzTx/>
              <a:buFontTx/>
              <a:buNone/>
              <a:tabLst/>
              <a:defRPr/>
            </a:pPr>
            <a:r>
              <a:rPr lang="zh-CN" altLang="en-US" sz="2400" dirty="0" smtClean="0">
                <a:latin typeface="微软雅黑" panose="020B0503020204020204" pitchFamily="34" charset="-122"/>
                <a:ea typeface="华文楷体"/>
                <a:cs typeface="+mj-cs"/>
              </a:rPr>
              <a:t>国民经济命脉指对经济社会发展具有重大作用的行业、企业和资源。</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华文楷体"/>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327804" y="1552753"/>
            <a:ext cx="6205572" cy="859000"/>
            <a:chOff x="996173" y="1980774"/>
            <a:chExt cx="4852178" cy="1559373"/>
          </a:xfrm>
        </p:grpSpPr>
        <p:grpSp>
          <p:nvGrpSpPr>
            <p:cNvPr id="3" name="组合 17"/>
            <p:cNvGrpSpPr/>
            <p:nvPr/>
          </p:nvGrpSpPr>
          <p:grpSpPr>
            <a:xfrm>
              <a:off x="996173" y="1980774"/>
              <a:ext cx="4635470" cy="1081178"/>
              <a:chOff x="1635964" y="1454612"/>
              <a:chExt cx="5164284" cy="1204517"/>
            </a:xfrm>
          </p:grpSpPr>
          <p:sp>
            <p:nvSpPr>
              <p:cNvPr id="19" name="圆角矩形 18"/>
              <p:cNvSpPr/>
              <p:nvPr/>
            </p:nvSpPr>
            <p:spPr>
              <a:xfrm>
                <a:off x="1872451" y="1454612"/>
                <a:ext cx="4927797"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3  </a:t>
              </a:r>
              <a:r>
                <a:rPr lang="zh-CN" altLang="en-US" sz="2400" dirty="0" smtClean="0">
                  <a:solidFill>
                    <a:prstClr val="white"/>
                  </a:solidFill>
                  <a:latin typeface="华文楷体" panose="02010600040101010101" pitchFamily="2" charset="-122"/>
                  <a:ea typeface="华文楷体" panose="02010600040101010101" pitchFamily="2" charset="-122"/>
                </a:rPr>
                <a:t>公有制的主体地位主要体现</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268945" y="1001256"/>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13" name="矩形 12"/>
          <p:cNvSpPr/>
          <p:nvPr/>
        </p:nvSpPr>
        <p:spPr>
          <a:xfrm>
            <a:off x="293296" y="2252393"/>
            <a:ext cx="8643670" cy="1569660"/>
          </a:xfrm>
          <a:prstGeom prst="rect">
            <a:avLst/>
          </a:prstGeom>
        </p:spPr>
        <p:txBody>
          <a:bodyPr wrap="square">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国有经济起主导作用，主要体现在控制力上。对关系国民经济命脉的重要行业和关键领域，国有经济必须占支配地位。在其他领域，可以通过资产重组和结构调整，以加强重点，提高国有资产的整体质量。</a:t>
            </a:r>
            <a:endParaRPr lang="zh-CN" altLang="en-US" sz="2400" dirty="0"/>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327804" y="1552753"/>
            <a:ext cx="6205572" cy="859000"/>
            <a:chOff x="996173" y="1980774"/>
            <a:chExt cx="4852178" cy="1559373"/>
          </a:xfrm>
        </p:grpSpPr>
        <p:grpSp>
          <p:nvGrpSpPr>
            <p:cNvPr id="3" name="组合 17"/>
            <p:cNvGrpSpPr/>
            <p:nvPr/>
          </p:nvGrpSpPr>
          <p:grpSpPr>
            <a:xfrm>
              <a:off x="996173" y="1980774"/>
              <a:ext cx="4635470" cy="1081178"/>
              <a:chOff x="1635964" y="1454612"/>
              <a:chExt cx="5164284" cy="1204517"/>
            </a:xfrm>
          </p:grpSpPr>
          <p:sp>
            <p:nvSpPr>
              <p:cNvPr id="19" name="圆角矩形 18"/>
              <p:cNvSpPr/>
              <p:nvPr/>
            </p:nvSpPr>
            <p:spPr>
              <a:xfrm>
                <a:off x="1872451" y="1454612"/>
                <a:ext cx="4927797"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3  </a:t>
              </a:r>
              <a:r>
                <a:rPr lang="zh-CN" altLang="en-US" sz="2400" dirty="0" smtClean="0">
                  <a:solidFill>
                    <a:prstClr val="white"/>
                  </a:solidFill>
                  <a:latin typeface="华文楷体" panose="02010600040101010101" pitchFamily="2" charset="-122"/>
                  <a:ea typeface="华文楷体" panose="02010600040101010101" pitchFamily="2" charset="-122"/>
                </a:rPr>
                <a:t>公有制的主体地位主要体现</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199935" y="1001255"/>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13" name="矩形 12"/>
          <p:cNvSpPr/>
          <p:nvPr/>
        </p:nvSpPr>
        <p:spPr>
          <a:xfrm>
            <a:off x="258791" y="2235141"/>
            <a:ext cx="8885209" cy="1569660"/>
          </a:xfrm>
          <a:prstGeom prst="rect">
            <a:avLst/>
          </a:prstGeom>
        </p:spPr>
        <p:txBody>
          <a:bodyPr wrap="square">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国有企业是国有经济最主要的实现形式，是中国特色社会主义的重要物质基础和政治基础，是推进国家现代化、保障人民共同利益的重要力量，是我们党执政兴国的重要支柱和依靠力量。</a:t>
            </a:r>
            <a:endParaRPr lang="en-US" altLang="zh-CN" sz="2400" dirty="0" smtClean="0">
              <a:solidFill>
                <a:prstClr val="black"/>
              </a:solidFill>
              <a:latin typeface="华文楷体" panose="02010600040101010101" pitchFamily="2" charset="-122"/>
              <a:ea typeface="华文楷体" panose="02010600040101010101" pitchFamily="2" charset="-122"/>
            </a:endParaRPr>
          </a:p>
          <a:p>
            <a:endParaRPr lang="zh-CN" altLang="en-US" sz="2400" dirty="0"/>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27"/>
          <p:cNvSpPr>
            <a:spLocks noGrp="1"/>
          </p:cNvSpPr>
          <p:nvPr>
            <p:ph type="title"/>
          </p:nvPr>
        </p:nvSpPr>
        <p:spPr>
          <a:xfrm>
            <a:off x="310550" y="1035170"/>
            <a:ext cx="1917261" cy="465826"/>
          </a:xfrm>
          <a:solidFill>
            <a:srgbClr val="89D7FE"/>
          </a:solidFill>
        </p:spPr>
        <p:txBody>
          <a:bodyPr>
            <a:noAutofit/>
          </a:bodyPr>
          <a:lstStyle/>
          <a:p>
            <a:pPr algn="l"/>
            <a:r>
              <a:rPr lang="zh-CN" altLang="en-US" sz="2000" dirty="0" smtClean="0">
                <a:latin typeface="黑体" pitchFamily="49" charset="-122"/>
                <a:ea typeface="华文楷体"/>
              </a:rPr>
              <a:t>探究与分享三</a:t>
            </a:r>
            <a:endParaRPr lang="zh-CN" altLang="en-US" sz="2000" dirty="0">
              <a:latin typeface="黑体" pitchFamily="49" charset="-122"/>
              <a:ea typeface="华文楷体"/>
            </a:endParaRPr>
          </a:p>
        </p:txBody>
      </p:sp>
      <p:sp>
        <p:nvSpPr>
          <p:cNvPr id="7" name="标题 27"/>
          <p:cNvSpPr txBox="1">
            <a:spLocks/>
          </p:cNvSpPr>
          <p:nvPr/>
        </p:nvSpPr>
        <p:spPr>
          <a:xfrm>
            <a:off x="293298" y="1601638"/>
            <a:ext cx="8850701" cy="1883433"/>
          </a:xfrm>
          <a:prstGeom prst="rect">
            <a:avLst/>
          </a:prstGeom>
          <a:noFill/>
        </p:spPr>
        <p:txBody>
          <a:bodyPr vert="horz" lIns="68580" tIns="34290" rIns="68580" bIns="34290" rtlCol="0" anchor="ctr">
            <a:no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chemeClr val="tx1"/>
                </a:solidFill>
                <a:effectLst/>
                <a:uLnTx/>
                <a:uFillTx/>
                <a:latin typeface="黑体" pitchFamily="49" charset="-122"/>
                <a:ea typeface="华文楷体"/>
                <a:cs typeface="+mj-cs"/>
              </a:rPr>
              <a:t>    有一对夫妻开了家小饭馆，取名“小南瓜”，夫妻俩既当老板又当服务员。他们把农民卖不出去的小南瓜加工成美味食品，远近闻名。随着生意越来越红火，他们租了更大面积的店铺，聘用了数十个服务人员。后来，为了把“小南瓜”打造成全国性的连锁店，他们又引进了国外投资机构的资金。</a:t>
            </a:r>
            <a:endParaRPr kumimoji="0" lang="zh-CN" altLang="en-US" sz="2400" b="0" i="0" u="none" strike="noStrike" kern="1200" cap="none" spc="0" normalizeH="0" baseline="0" noProof="0" dirty="0">
              <a:ln>
                <a:noFill/>
              </a:ln>
              <a:solidFill>
                <a:schemeClr val="tx1"/>
              </a:solidFill>
              <a:effectLst/>
              <a:uLnTx/>
              <a:uFillTx/>
              <a:latin typeface="黑体" pitchFamily="49" charset="-122"/>
              <a:ea typeface="华文楷体"/>
              <a:cs typeface="+mj-cs"/>
            </a:endParaRPr>
          </a:p>
        </p:txBody>
      </p:sp>
      <p:sp>
        <p:nvSpPr>
          <p:cNvPr id="4" name="标题 27"/>
          <p:cNvSpPr txBox="1">
            <a:spLocks/>
          </p:cNvSpPr>
          <p:nvPr/>
        </p:nvSpPr>
        <p:spPr>
          <a:xfrm>
            <a:off x="238662" y="3689230"/>
            <a:ext cx="8905337" cy="810882"/>
          </a:xfrm>
          <a:prstGeom prst="rect">
            <a:avLst/>
          </a:prstGeom>
          <a:noFill/>
        </p:spPr>
        <p:txBody>
          <a:bodyPr vert="horz" lIns="68580" tIns="34290" rIns="68580" bIns="34290" rtlCol="0" anchor="ctr">
            <a:no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lang="zh-CN" altLang="en-US" sz="2400" b="1" dirty="0" smtClean="0">
                <a:latin typeface="黑体" pitchFamily="49" charset="-122"/>
                <a:ea typeface="华文楷体"/>
                <a:cs typeface="+mj-cs"/>
              </a:rPr>
              <a:t>   </a:t>
            </a:r>
            <a:r>
              <a:rPr kumimoji="0" lang="zh-CN" altLang="en-US" sz="2400" b="1" i="0" u="none" strike="noStrike" kern="1200" cap="none" spc="0" normalizeH="0" baseline="0" noProof="0" dirty="0" smtClean="0">
                <a:ln>
                  <a:noFill/>
                </a:ln>
                <a:solidFill>
                  <a:schemeClr val="tx1"/>
                </a:solidFill>
                <a:effectLst/>
                <a:uLnTx/>
                <a:uFillTx/>
                <a:latin typeface="黑体" pitchFamily="49" charset="-122"/>
                <a:ea typeface="华文楷体"/>
                <a:cs typeface="+mj-cs"/>
              </a:rPr>
              <a:t>“小南瓜”的所有制经济形式发生了什么变化？这些所有制经济形式有什么不同？</a:t>
            </a:r>
            <a:endParaRPr kumimoji="0" lang="zh-CN" altLang="en-US" sz="2400" b="1" i="0" u="none" strike="noStrike" kern="1200" cap="none" spc="0" normalizeH="0" baseline="0" noProof="0" dirty="0">
              <a:ln>
                <a:noFill/>
              </a:ln>
              <a:solidFill>
                <a:schemeClr val="tx1"/>
              </a:solidFill>
              <a:effectLst/>
              <a:uLnTx/>
              <a:uFillTx/>
              <a:latin typeface="黑体" pitchFamily="49" charset="-122"/>
              <a:ea typeface="华文楷体"/>
              <a:cs typeface="+mj-cs"/>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6044" y="1104991"/>
            <a:ext cx="6003985" cy="585786"/>
          </a:xfrm>
        </p:spPr>
        <p:txBody>
          <a:bodyPr>
            <a:normAutofit/>
          </a:bodyPr>
          <a:lstStyle/>
          <a:p>
            <a:r>
              <a:rPr lang="zh-CN" altLang="en-US" sz="3000" dirty="0" smtClean="0">
                <a:latin typeface="黑体" pitchFamily="49" charset="-122"/>
                <a:ea typeface="黑体" pitchFamily="49" charset="-122"/>
              </a:rPr>
              <a:t>一、公有制主体地位及其体现</a:t>
            </a:r>
            <a:endParaRPr lang="zh-CN" altLang="en-US" sz="3000" dirty="0">
              <a:latin typeface="黑体" pitchFamily="49" charset="-122"/>
              <a:ea typeface="黑体" pitchFamily="49" charset="-122"/>
            </a:endParaRPr>
          </a:p>
        </p:txBody>
      </p:sp>
      <p:sp>
        <p:nvSpPr>
          <p:cNvPr id="4" name="标题 1"/>
          <p:cNvSpPr txBox="1">
            <a:spLocks/>
          </p:cNvSpPr>
          <p:nvPr/>
        </p:nvSpPr>
        <p:spPr>
          <a:xfrm>
            <a:off x="238663" y="2674189"/>
            <a:ext cx="6003985" cy="647048"/>
          </a:xfrm>
          <a:prstGeom prst="rect">
            <a:avLst/>
          </a:prstGeom>
        </p:spPr>
        <p:txBody>
          <a:bodyPr vert="horz" lIns="68580" tIns="34290" rIns="68580" bIns="34290" rtlCol="0" anchor="ctr">
            <a:normAutofit/>
          </a:bodyPr>
          <a:lstStyle/>
          <a:p>
            <a:pPr marL="0" marR="0" lvl="0" indent="0" algn="ctr" defTabSz="685800" rtl="0" eaLnBrk="1" fontAlgn="auto" latinLnBrk="0" hangingPunct="1">
              <a:lnSpc>
                <a:spcPct val="90000"/>
              </a:lnSpc>
              <a:spcBef>
                <a:spcPct val="0"/>
              </a:spcBef>
              <a:spcAft>
                <a:spcPts val="0"/>
              </a:spcAft>
              <a:buClrTx/>
              <a:buSzTx/>
              <a:buFontTx/>
              <a:buNone/>
              <a:tabLst/>
              <a:defRPr/>
            </a:pPr>
            <a:r>
              <a:rPr lang="zh-CN" altLang="en-US" sz="3000" dirty="0" smtClean="0">
                <a:latin typeface="黑体" pitchFamily="49" charset="-122"/>
                <a:ea typeface="黑体" pitchFamily="49" charset="-122"/>
                <a:cs typeface="+mj-cs"/>
              </a:rPr>
              <a:t>二</a:t>
            </a:r>
            <a:r>
              <a:rPr kumimoji="0" lang="zh-CN" altLang="en-US" sz="3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j-cs"/>
              </a:rPr>
              <a:t>、多种所有制经济共同发展</a:t>
            </a:r>
            <a:endParaRPr kumimoji="0" lang="zh-CN" altLang="en-US" sz="3000" b="0"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sp>
        <p:nvSpPr>
          <p:cNvPr id="5" name="文本框 21"/>
          <p:cNvSpPr txBox="1"/>
          <p:nvPr/>
        </p:nvSpPr>
        <p:spPr>
          <a:xfrm>
            <a:off x="290942" y="1696534"/>
            <a:ext cx="6161615" cy="1015663"/>
          </a:xfrm>
          <a:prstGeom prst="rect">
            <a:avLst/>
          </a:prstGeom>
          <a:noFill/>
        </p:spPr>
        <p:txBody>
          <a:bodyPr wrap="square" rtlCol="0">
            <a:spAutoFit/>
          </a:bodyPr>
          <a:lstStyle/>
          <a:p>
            <a:r>
              <a:rPr lang="en-US" altLang="zh-CN" sz="2000" dirty="0" smtClean="0">
                <a:latin typeface="华文楷体"/>
                <a:ea typeface="华文楷体"/>
              </a:rPr>
              <a:t>1.</a:t>
            </a:r>
            <a:r>
              <a:rPr lang="zh-CN" altLang="en-US" sz="2000" dirty="0" smtClean="0">
                <a:latin typeface="华文楷体"/>
                <a:ea typeface="华文楷体"/>
              </a:rPr>
              <a:t>公有制的地位、主要形式和作用</a:t>
            </a:r>
            <a:endParaRPr lang="en-US" altLang="zh-CN" sz="2000" dirty="0" smtClean="0">
              <a:latin typeface="华文楷体"/>
              <a:ea typeface="华文楷体"/>
            </a:endParaRPr>
          </a:p>
          <a:p>
            <a:r>
              <a:rPr lang="en-US" altLang="zh-CN" sz="2000" dirty="0" smtClean="0">
                <a:latin typeface="华文楷体"/>
                <a:ea typeface="华文楷体"/>
              </a:rPr>
              <a:t>2.</a:t>
            </a:r>
            <a:r>
              <a:rPr lang="zh-CN" altLang="en-US" sz="2000" dirty="0" smtClean="0">
                <a:latin typeface="华文楷体"/>
                <a:ea typeface="华文楷体"/>
              </a:rPr>
              <a:t>以公有制为主体的必然性</a:t>
            </a:r>
            <a:endParaRPr lang="en-US" altLang="zh-CN" sz="2000" dirty="0" smtClean="0">
              <a:latin typeface="华文楷体"/>
              <a:ea typeface="华文楷体"/>
            </a:endParaRPr>
          </a:p>
          <a:p>
            <a:r>
              <a:rPr lang="en-US" altLang="zh-CN" sz="2000" dirty="0" smtClean="0">
                <a:latin typeface="华文楷体"/>
                <a:ea typeface="华文楷体"/>
              </a:rPr>
              <a:t>3.</a:t>
            </a:r>
            <a:r>
              <a:rPr lang="zh-CN" altLang="en-US" sz="2000" dirty="0" smtClean="0">
                <a:latin typeface="华文楷体"/>
                <a:ea typeface="华文楷体"/>
              </a:rPr>
              <a:t>公有制的主体地位主要体现</a:t>
            </a:r>
            <a:endParaRPr lang="en-US" altLang="zh-CN" sz="2000" dirty="0" smtClean="0">
              <a:latin typeface="华文楷体"/>
              <a:ea typeface="华文楷体"/>
            </a:endParaRPr>
          </a:p>
        </p:txBody>
      </p:sp>
      <p:sp>
        <p:nvSpPr>
          <p:cNvPr id="6" name="文本框 21"/>
          <p:cNvSpPr txBox="1"/>
          <p:nvPr/>
        </p:nvSpPr>
        <p:spPr>
          <a:xfrm>
            <a:off x="310551" y="3301048"/>
            <a:ext cx="6107502" cy="1631216"/>
          </a:xfrm>
          <a:prstGeom prst="rect">
            <a:avLst/>
          </a:prstGeom>
          <a:noFill/>
        </p:spPr>
        <p:txBody>
          <a:bodyPr wrap="square" rtlCol="0">
            <a:spAutoFit/>
          </a:bodyPr>
          <a:lstStyle/>
          <a:p>
            <a:r>
              <a:rPr lang="en-US" altLang="zh-CN" sz="2000" dirty="0" smtClean="0">
                <a:latin typeface="华文楷体" pitchFamily="2" charset="-122"/>
                <a:ea typeface="华文楷体" pitchFamily="2" charset="-122"/>
              </a:rPr>
              <a:t>1.</a:t>
            </a:r>
            <a:r>
              <a:rPr lang="zh-CN" altLang="en-US" sz="2000" dirty="0" smtClean="0">
                <a:latin typeface="华文楷体" pitchFamily="2" charset="-122"/>
                <a:ea typeface="华文楷体" pitchFamily="2" charset="-122"/>
              </a:rPr>
              <a:t>非公有制经济的形式</a:t>
            </a:r>
          </a:p>
          <a:p>
            <a:r>
              <a:rPr lang="en-US" altLang="zh-CN" sz="2000" dirty="0" smtClean="0">
                <a:latin typeface="华文楷体" pitchFamily="2" charset="-122"/>
                <a:ea typeface="华文楷体" pitchFamily="2" charset="-122"/>
              </a:rPr>
              <a:t>2.</a:t>
            </a:r>
            <a:r>
              <a:rPr lang="zh-CN" altLang="en-US" sz="2000" dirty="0" smtClean="0">
                <a:latin typeface="华文楷体" pitchFamily="2" charset="-122"/>
                <a:ea typeface="华文楷体" pitchFamily="2" charset="-122"/>
              </a:rPr>
              <a:t>非公有制经济的地位和作用</a:t>
            </a:r>
            <a:endParaRPr lang="en-US" altLang="zh-CN" sz="2000" dirty="0" smtClean="0">
              <a:latin typeface="华文楷体" pitchFamily="2" charset="-122"/>
              <a:ea typeface="华文楷体" pitchFamily="2" charset="-122"/>
            </a:endParaRPr>
          </a:p>
          <a:p>
            <a:r>
              <a:rPr lang="en-US" altLang="zh-CN" sz="2000" dirty="0" smtClean="0">
                <a:latin typeface="华文楷体" pitchFamily="2" charset="-122"/>
                <a:ea typeface="华文楷体" pitchFamily="2" charset="-122"/>
              </a:rPr>
              <a:t>3.</a:t>
            </a:r>
            <a:r>
              <a:rPr lang="zh-CN" altLang="en-US" sz="2000" dirty="0" smtClean="0">
                <a:latin typeface="华文楷体" pitchFamily="2" charset="-122"/>
                <a:ea typeface="华文楷体" pitchFamily="2" charset="-122"/>
              </a:rPr>
              <a:t>公有制经济和非公有制经济的关系</a:t>
            </a:r>
          </a:p>
          <a:p>
            <a:endParaRPr lang="zh-CN" altLang="en-US" sz="2000" dirty="0" smtClean="0">
              <a:latin typeface="微软雅黑" pitchFamily="34" charset="-122"/>
              <a:ea typeface="华文楷体"/>
            </a:endParaRPr>
          </a:p>
          <a:p>
            <a:endParaRPr lang="zh-CN" altLang="en-US" sz="2000" dirty="0">
              <a:solidFill>
                <a:prstClr val="black"/>
              </a:solidFill>
              <a:latin typeface="微软雅黑" pitchFamily="34" charset="-122"/>
              <a:ea typeface="华文楷体"/>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436768" y="1639018"/>
            <a:ext cx="4635563" cy="859000"/>
            <a:chOff x="996173" y="1980774"/>
            <a:chExt cx="4852178" cy="1559373"/>
          </a:xfrm>
        </p:grpSpPr>
        <p:grpSp>
          <p:nvGrpSpPr>
            <p:cNvPr id="3" name="组合 17"/>
            <p:cNvGrpSpPr/>
            <p:nvPr/>
          </p:nvGrpSpPr>
          <p:grpSpPr>
            <a:xfrm>
              <a:off x="996173" y="1980774"/>
              <a:ext cx="4183993" cy="1081178"/>
              <a:chOff x="1635964" y="1454612"/>
              <a:chExt cx="4661303" cy="1204517"/>
            </a:xfrm>
          </p:grpSpPr>
          <p:sp>
            <p:nvSpPr>
              <p:cNvPr id="19" name="圆角矩形 18"/>
              <p:cNvSpPr/>
              <p:nvPr/>
            </p:nvSpPr>
            <p:spPr>
              <a:xfrm>
                <a:off x="1872451" y="1454612"/>
                <a:ext cx="4424816"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1  </a:t>
              </a:r>
              <a:r>
                <a:rPr lang="zh-CN" altLang="en-US" sz="2400" dirty="0" smtClean="0">
                  <a:solidFill>
                    <a:prstClr val="white"/>
                  </a:solidFill>
                  <a:latin typeface="华文楷体" panose="02010600040101010101" pitchFamily="2" charset="-122"/>
                  <a:ea typeface="华文楷体" panose="02010600040101010101" pitchFamily="2" charset="-122"/>
                </a:rPr>
                <a:t>非公有制经济的形式</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303452" y="1070266"/>
            <a:ext cx="6156722" cy="430776"/>
          </a:xfrm>
        </p:spPr>
        <p:txBody>
          <a:bodyPr>
            <a:noAutofit/>
          </a:bodyPr>
          <a:lstStyle/>
          <a:p>
            <a:r>
              <a:rPr lang="zh-CN" altLang="en-US" sz="3000" dirty="0" smtClean="0">
                <a:latin typeface="黑体" pitchFamily="49" charset="-122"/>
                <a:ea typeface="黑体" pitchFamily="49" charset="-122"/>
              </a:rPr>
              <a:t>多种所有制经济共同发展</a:t>
            </a:r>
            <a:endParaRPr lang="zh-CN" altLang="en-US" sz="3000" dirty="0">
              <a:latin typeface="黑体" pitchFamily="49" charset="-122"/>
              <a:ea typeface="黑体" pitchFamily="49" charset="-122"/>
            </a:endParaRPr>
          </a:p>
        </p:txBody>
      </p:sp>
      <p:sp>
        <p:nvSpPr>
          <p:cNvPr id="10" name="文本框 21"/>
          <p:cNvSpPr txBox="1"/>
          <p:nvPr/>
        </p:nvSpPr>
        <p:spPr>
          <a:xfrm>
            <a:off x="224288" y="2691044"/>
            <a:ext cx="8712678" cy="807913"/>
          </a:xfrm>
          <a:prstGeom prst="rect">
            <a:avLst/>
          </a:prstGeom>
          <a:noFill/>
        </p:spPr>
        <p:txBody>
          <a:bodyPr wrap="square" lIns="68580" tIns="34290" rIns="68580" bIns="34290" rtlCol="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在我国现阶段，非公有制经济包括个体经济、私营经济、外资经济以及混合所有制经济中的非公有制成分。</a:t>
            </a:r>
            <a:endParaRPr lang="zh-CN" altLang="en-US" sz="2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937100" y="1552754"/>
            <a:ext cx="4687322" cy="859000"/>
            <a:chOff x="996173" y="1980774"/>
            <a:chExt cx="4906356" cy="1559373"/>
          </a:xfrm>
        </p:grpSpPr>
        <p:grpSp>
          <p:nvGrpSpPr>
            <p:cNvPr id="3" name="组合 17"/>
            <p:cNvGrpSpPr/>
            <p:nvPr/>
          </p:nvGrpSpPr>
          <p:grpSpPr>
            <a:xfrm>
              <a:off x="996173" y="1980774"/>
              <a:ext cx="4906356" cy="1081178"/>
              <a:chOff x="1635964" y="1454612"/>
              <a:chExt cx="5466073" cy="1204517"/>
            </a:xfrm>
          </p:grpSpPr>
          <p:sp>
            <p:nvSpPr>
              <p:cNvPr id="19" name="圆角矩形 18"/>
              <p:cNvSpPr/>
              <p:nvPr/>
            </p:nvSpPr>
            <p:spPr>
              <a:xfrm>
                <a:off x="1872451" y="1454612"/>
                <a:ext cx="5229586"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133230" y="2031609"/>
              <a:ext cx="4715121" cy="1508538"/>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2  </a:t>
              </a:r>
              <a:r>
                <a:rPr lang="zh-CN" altLang="en-US" sz="2400" dirty="0" smtClean="0">
                  <a:solidFill>
                    <a:prstClr val="white"/>
                  </a:solidFill>
                  <a:latin typeface="华文楷体" panose="02010600040101010101" pitchFamily="2" charset="-122"/>
                  <a:ea typeface="华文楷体" panose="02010600040101010101" pitchFamily="2" charset="-122"/>
                </a:rPr>
                <a:t>非公有制经济的地位与作用</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217188" y="1018507"/>
            <a:ext cx="6156722" cy="430776"/>
          </a:xfrm>
        </p:spPr>
        <p:txBody>
          <a:bodyPr>
            <a:noAutofit/>
          </a:bodyPr>
          <a:lstStyle/>
          <a:p>
            <a:r>
              <a:rPr lang="zh-CN" altLang="en-US" sz="3000" dirty="0" smtClean="0">
                <a:latin typeface="黑体" pitchFamily="49" charset="-122"/>
                <a:ea typeface="黑体" pitchFamily="49" charset="-122"/>
              </a:rPr>
              <a:t>多种所有制经济共同发展</a:t>
            </a:r>
            <a:endParaRPr lang="zh-CN" altLang="en-US" sz="3000" dirty="0">
              <a:latin typeface="黑体" pitchFamily="49" charset="-122"/>
              <a:ea typeface="黑体" pitchFamily="49" charset="-122"/>
            </a:endParaRPr>
          </a:p>
        </p:txBody>
      </p:sp>
      <p:sp>
        <p:nvSpPr>
          <p:cNvPr id="15" name="文本框 21"/>
          <p:cNvSpPr txBox="1"/>
          <p:nvPr/>
        </p:nvSpPr>
        <p:spPr>
          <a:xfrm>
            <a:off x="327804" y="2225217"/>
            <a:ext cx="8522898" cy="2285241"/>
          </a:xfrm>
          <a:prstGeom prst="rect">
            <a:avLst/>
          </a:prstGeom>
          <a:noFill/>
        </p:spPr>
        <p:txBody>
          <a:bodyPr wrap="square" lIns="68580" tIns="34290" rIns="68580" bIns="34290" rtlCol="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非公有制经济是社会主义市场经济的重要组成部分。改革开放以来，非公有制经济不断发展壮大，成为稳定经济增长和改善民生的重要力量、创业就业的主要领域、技术创新的重要主体、国家税收的重要来源，为我国社会主义市场经济发展、政府职能转变、农村富余劳动力转移、国际市场开拓等发挥了重要作用。 </a:t>
            </a:r>
            <a:endParaRPr lang="zh-CN" altLang="en-US" sz="2400"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1179" y="819663"/>
            <a:ext cx="2166014" cy="461665"/>
          </a:xfrm>
          <a:prstGeom prst="rect">
            <a:avLst/>
          </a:prstGeom>
          <a:solidFill>
            <a:srgbClr val="89D7FE"/>
          </a:solidFill>
        </p:spPr>
        <p:txBody>
          <a:bodyPr wrap="square" rtlCol="0">
            <a:spAutoFit/>
          </a:bodyPr>
          <a:lstStyle/>
          <a:p>
            <a:r>
              <a:rPr lang="zh-CN" altLang="en-US" sz="2400" dirty="0" smtClean="0">
                <a:ea typeface="华文楷体"/>
              </a:rPr>
              <a:t>探究与分享四</a:t>
            </a:r>
            <a:endParaRPr lang="en-US" altLang="zh-CN" sz="2400" dirty="0" smtClean="0">
              <a:ea typeface="华文楷体"/>
            </a:endParaRPr>
          </a:p>
        </p:txBody>
      </p:sp>
      <p:sp>
        <p:nvSpPr>
          <p:cNvPr id="12" name="文本框 21"/>
          <p:cNvSpPr txBox="1"/>
          <p:nvPr/>
        </p:nvSpPr>
        <p:spPr>
          <a:xfrm>
            <a:off x="327804" y="1885410"/>
            <a:ext cx="8609161" cy="1177245"/>
          </a:xfrm>
          <a:prstGeom prst="rect">
            <a:avLst/>
          </a:prstGeom>
          <a:solidFill>
            <a:schemeClr val="accent4">
              <a:lumMod val="20000"/>
              <a:lumOff val="80000"/>
            </a:schemeClr>
          </a:solidFill>
        </p:spPr>
        <p:txBody>
          <a:bodyPr wrap="square" lIns="68580" tIns="34290" rIns="68580" bIns="34290" rtlCol="0">
            <a:spAutoFit/>
          </a:bodyPr>
          <a:lstStyle/>
          <a:p>
            <a:r>
              <a:rPr lang="zh-CN" altLang="en-US" sz="2400" dirty="0" smtClean="0">
                <a:ea typeface="华文楷体"/>
              </a:rPr>
              <a:t>        党的十五大把“公有制为主体、多种所有制经济共同发展”确立为我国的基本经济制度，明确提出“非公有制经济是我国社会主义市场经济的重要组成部分”</a:t>
            </a:r>
            <a:r>
              <a:rPr lang="zh-CN" altLang="zh-CN" sz="2400" dirty="0" smtClean="0"/>
              <a:t>。 </a:t>
            </a:r>
            <a:endParaRPr lang="zh-CN" altLang="en-US" sz="2400" dirty="0">
              <a:solidFill>
                <a:prstClr val="black"/>
              </a:solidFill>
              <a:latin typeface="黑体" pitchFamily="49" charset="-122"/>
              <a:ea typeface="华文楷体"/>
            </a:endParaRPr>
          </a:p>
        </p:txBody>
      </p:sp>
      <p:sp>
        <p:nvSpPr>
          <p:cNvPr id="5" name="燕尾形 4"/>
          <p:cNvSpPr/>
          <p:nvPr/>
        </p:nvSpPr>
        <p:spPr>
          <a:xfrm>
            <a:off x="3485072" y="1362973"/>
            <a:ext cx="2432649" cy="465827"/>
          </a:xfrm>
          <a:prstGeom prst="chevron">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微软雅黑" pitchFamily="34" charset="-122"/>
                <a:ea typeface="华文楷体"/>
              </a:rPr>
              <a:t>1997</a:t>
            </a:r>
            <a:r>
              <a:rPr lang="zh-CN" altLang="en-US" sz="2400" dirty="0" smtClean="0">
                <a:solidFill>
                  <a:schemeClr val="tx1"/>
                </a:solidFill>
                <a:latin typeface="微软雅黑" pitchFamily="34" charset="-122"/>
                <a:ea typeface="华文楷体"/>
              </a:rPr>
              <a:t>年</a:t>
            </a:r>
            <a:endParaRPr lang="zh-CN" altLang="en-US" sz="2400" dirty="0">
              <a:solidFill>
                <a:schemeClr val="tx1"/>
              </a:solidFill>
              <a:latin typeface="微软雅黑" pitchFamily="34" charset="-122"/>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endParaRPr lang="zh-CN" altLang="en-US"/>
          </a:p>
        </p:txBody>
      </p:sp>
      <p:sp>
        <p:nvSpPr>
          <p:cNvPr id="13" name="文本框 21"/>
          <p:cNvSpPr txBox="1"/>
          <p:nvPr/>
        </p:nvSpPr>
        <p:spPr>
          <a:xfrm>
            <a:off x="0" y="2262599"/>
            <a:ext cx="8833449" cy="807913"/>
          </a:xfrm>
          <a:prstGeom prst="rect">
            <a:avLst/>
          </a:prstGeom>
          <a:solidFill>
            <a:schemeClr val="accent6">
              <a:lumMod val="40000"/>
              <a:lumOff val="60000"/>
            </a:schemeClr>
          </a:solidFill>
        </p:spPr>
        <p:txBody>
          <a:bodyPr wrap="square" lIns="68580" tIns="34290" rIns="68580" bIns="34290" rtlCol="0">
            <a:spAutoFit/>
          </a:bodyPr>
          <a:lstStyle/>
          <a:p>
            <a:r>
              <a:rPr lang="zh-CN" altLang="en-US" sz="2400" dirty="0" smtClean="0">
                <a:ea typeface="华文楷体"/>
              </a:rPr>
              <a:t>        党的十六大提出：“必须毫不动摇地巩固和发展公有制经济”，“必须毫不动摇地鼓励、支持和引导非公有制经济发展”。</a:t>
            </a:r>
            <a:r>
              <a:rPr lang="zh-CN" altLang="zh-CN" sz="2400" dirty="0" smtClean="0"/>
              <a:t> </a:t>
            </a:r>
            <a:endParaRPr lang="zh-CN" altLang="en-US" sz="2400" dirty="0">
              <a:solidFill>
                <a:prstClr val="black"/>
              </a:solidFill>
              <a:latin typeface="黑体" pitchFamily="49" charset="-122"/>
              <a:ea typeface="华文楷体"/>
            </a:endParaRPr>
          </a:p>
        </p:txBody>
      </p:sp>
      <p:sp>
        <p:nvSpPr>
          <p:cNvPr id="8" name="燕尾形 7"/>
          <p:cNvSpPr/>
          <p:nvPr/>
        </p:nvSpPr>
        <p:spPr>
          <a:xfrm>
            <a:off x="3174521" y="1362974"/>
            <a:ext cx="2432649" cy="707366"/>
          </a:xfrm>
          <a:prstGeom prst="chevro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微软雅黑" pitchFamily="34" charset="-122"/>
                <a:ea typeface="华文楷体"/>
              </a:rPr>
              <a:t>2002</a:t>
            </a:r>
            <a:r>
              <a:rPr lang="zh-CN" altLang="en-US" sz="2400" dirty="0" smtClean="0">
                <a:solidFill>
                  <a:schemeClr val="tx1"/>
                </a:solidFill>
                <a:latin typeface="微软雅黑" pitchFamily="34" charset="-122"/>
                <a:ea typeface="华文楷体"/>
              </a:rPr>
              <a:t>年</a:t>
            </a:r>
            <a:endParaRPr lang="zh-CN" altLang="en-US" sz="2400" dirty="0">
              <a:solidFill>
                <a:schemeClr val="tx1"/>
              </a:solidFill>
              <a:latin typeface="微软雅黑" pitchFamily="34" charset="-122"/>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endParaRPr lang="zh-CN" altLang="en-US" dirty="0"/>
          </a:p>
        </p:txBody>
      </p:sp>
      <p:sp>
        <p:nvSpPr>
          <p:cNvPr id="13" name="文本框 21"/>
          <p:cNvSpPr txBox="1"/>
          <p:nvPr/>
        </p:nvSpPr>
        <p:spPr>
          <a:xfrm>
            <a:off x="0" y="2262599"/>
            <a:ext cx="9143999" cy="1177245"/>
          </a:xfrm>
          <a:prstGeom prst="rect">
            <a:avLst/>
          </a:prstGeom>
          <a:solidFill>
            <a:schemeClr val="accent4">
              <a:lumMod val="20000"/>
              <a:lumOff val="80000"/>
            </a:schemeClr>
          </a:solidFill>
        </p:spPr>
        <p:txBody>
          <a:bodyPr wrap="square" lIns="68580" tIns="34290" rIns="68580" bIns="34290" rtlCol="0">
            <a:spAutoFit/>
          </a:bodyPr>
          <a:lstStyle/>
          <a:p>
            <a:r>
              <a:rPr lang="zh-CN" altLang="en-US" sz="2400" dirty="0" smtClean="0">
                <a:ea typeface="华文楷体"/>
              </a:rPr>
              <a:t>         党的十八大在坚持“两个毫不动摇”的基础上，提出“保证各种所有制经济依法平等使用生产要素、公平参与市场竞争、同等受到法律保护”。</a:t>
            </a:r>
            <a:endParaRPr lang="zh-CN" altLang="en-US" sz="2400" dirty="0">
              <a:solidFill>
                <a:prstClr val="black"/>
              </a:solidFill>
              <a:latin typeface="黑体" pitchFamily="49" charset="-122"/>
              <a:ea typeface="华文楷体"/>
            </a:endParaRPr>
          </a:p>
        </p:txBody>
      </p:sp>
      <p:sp>
        <p:nvSpPr>
          <p:cNvPr id="8" name="燕尾形 7"/>
          <p:cNvSpPr/>
          <p:nvPr/>
        </p:nvSpPr>
        <p:spPr>
          <a:xfrm>
            <a:off x="3640347" y="1293962"/>
            <a:ext cx="2432649" cy="707366"/>
          </a:xfrm>
          <a:prstGeom prst="chevron">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微软雅黑" pitchFamily="34" charset="-122"/>
                <a:ea typeface="华文楷体"/>
              </a:rPr>
              <a:t>2012</a:t>
            </a:r>
            <a:r>
              <a:rPr lang="zh-CN" altLang="en-US" sz="2400" dirty="0" smtClean="0">
                <a:solidFill>
                  <a:schemeClr val="tx1"/>
                </a:solidFill>
                <a:latin typeface="微软雅黑" pitchFamily="34" charset="-122"/>
                <a:ea typeface="华文楷体"/>
              </a:rPr>
              <a:t>年</a:t>
            </a:r>
            <a:endParaRPr lang="zh-CN" altLang="en-US" sz="2400" dirty="0">
              <a:solidFill>
                <a:schemeClr val="tx1"/>
              </a:solidFill>
              <a:latin typeface="微软雅黑" pitchFamily="34" charset="-122"/>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endParaRPr lang="zh-CN" altLang="en-US" dirty="0"/>
          </a:p>
        </p:txBody>
      </p:sp>
      <p:sp>
        <p:nvSpPr>
          <p:cNvPr id="13" name="文本框 21"/>
          <p:cNvSpPr txBox="1"/>
          <p:nvPr/>
        </p:nvSpPr>
        <p:spPr>
          <a:xfrm>
            <a:off x="0" y="2262599"/>
            <a:ext cx="9143999" cy="1177245"/>
          </a:xfrm>
          <a:prstGeom prst="rect">
            <a:avLst/>
          </a:prstGeom>
          <a:solidFill>
            <a:schemeClr val="accent6">
              <a:lumMod val="40000"/>
              <a:lumOff val="60000"/>
            </a:schemeClr>
          </a:solidFill>
        </p:spPr>
        <p:txBody>
          <a:bodyPr wrap="square" lIns="68580" tIns="34290" rIns="68580" bIns="34290" rtlCol="0">
            <a:spAutoFit/>
          </a:bodyPr>
          <a:lstStyle/>
          <a:p>
            <a:r>
              <a:rPr lang="zh-CN" altLang="en-US" sz="2400" dirty="0" smtClean="0">
                <a:ea typeface="华文楷体"/>
              </a:rPr>
              <a:t>        党的十八届三中全会指出：“公有制经济和非公有制经济都是社会主义市场经济的重要组成部分，都是我国经济社会发展的重要基础。”</a:t>
            </a:r>
            <a:endParaRPr lang="zh-CN" altLang="en-US" sz="2400" dirty="0">
              <a:solidFill>
                <a:prstClr val="black"/>
              </a:solidFill>
              <a:latin typeface="黑体" pitchFamily="49" charset="-122"/>
              <a:ea typeface="华文楷体"/>
            </a:endParaRPr>
          </a:p>
        </p:txBody>
      </p:sp>
      <p:sp>
        <p:nvSpPr>
          <p:cNvPr id="8" name="燕尾形 7"/>
          <p:cNvSpPr/>
          <p:nvPr/>
        </p:nvSpPr>
        <p:spPr>
          <a:xfrm>
            <a:off x="3812876" y="1328468"/>
            <a:ext cx="2432649" cy="707366"/>
          </a:xfrm>
          <a:prstGeom prst="chevro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微软雅黑" pitchFamily="34" charset="-122"/>
                <a:ea typeface="华文楷体"/>
              </a:rPr>
              <a:t>2013</a:t>
            </a:r>
            <a:r>
              <a:rPr lang="zh-CN" altLang="en-US" sz="2400" dirty="0" smtClean="0">
                <a:solidFill>
                  <a:schemeClr val="tx1"/>
                </a:solidFill>
                <a:latin typeface="微软雅黑" pitchFamily="34" charset="-122"/>
                <a:ea typeface="华文楷体"/>
              </a:rPr>
              <a:t>年</a:t>
            </a:r>
            <a:endParaRPr lang="zh-CN" altLang="en-US" sz="2400" dirty="0">
              <a:solidFill>
                <a:schemeClr val="tx1"/>
              </a:solidFill>
              <a:latin typeface="微软雅黑" pitchFamily="34" charset="-122"/>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endParaRPr lang="zh-CN" altLang="en-US" dirty="0"/>
          </a:p>
        </p:txBody>
      </p:sp>
      <p:sp>
        <p:nvSpPr>
          <p:cNvPr id="13" name="文本框 21"/>
          <p:cNvSpPr txBox="1"/>
          <p:nvPr/>
        </p:nvSpPr>
        <p:spPr>
          <a:xfrm>
            <a:off x="0" y="2262599"/>
            <a:ext cx="9144000" cy="1177245"/>
          </a:xfrm>
          <a:prstGeom prst="rect">
            <a:avLst/>
          </a:prstGeom>
          <a:solidFill>
            <a:schemeClr val="accent4">
              <a:lumMod val="20000"/>
              <a:lumOff val="80000"/>
            </a:schemeClr>
          </a:solidFill>
        </p:spPr>
        <p:txBody>
          <a:bodyPr wrap="square" lIns="68580" tIns="34290" rIns="68580" bIns="34290" rtlCol="0">
            <a:spAutoFit/>
          </a:bodyPr>
          <a:lstStyle/>
          <a:p>
            <a:r>
              <a:rPr lang="zh-CN" altLang="en-US" sz="2400" dirty="0" smtClean="0">
                <a:ea typeface="华文楷体"/>
              </a:rPr>
              <a:t>        党的十九大把“两个毫不动摇”写入新时代坚持和发展中国特色社会主义的基本方略，作为党和国家一项大政方针进一步确定下来。</a:t>
            </a:r>
            <a:endParaRPr lang="zh-CN" altLang="en-US" sz="2400" dirty="0">
              <a:solidFill>
                <a:prstClr val="black"/>
              </a:solidFill>
              <a:latin typeface="黑体" pitchFamily="49" charset="-122"/>
              <a:ea typeface="华文楷体"/>
            </a:endParaRPr>
          </a:p>
        </p:txBody>
      </p:sp>
      <p:sp>
        <p:nvSpPr>
          <p:cNvPr id="8" name="燕尾形 7"/>
          <p:cNvSpPr/>
          <p:nvPr/>
        </p:nvSpPr>
        <p:spPr>
          <a:xfrm>
            <a:off x="3347049" y="1362973"/>
            <a:ext cx="2432649" cy="707366"/>
          </a:xfrm>
          <a:prstGeom prst="chevron">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微软雅黑" pitchFamily="34" charset="-122"/>
                <a:ea typeface="华文楷体"/>
              </a:rPr>
              <a:t>2017</a:t>
            </a:r>
            <a:r>
              <a:rPr lang="zh-CN" altLang="en-US" sz="2400" dirty="0" smtClean="0">
                <a:solidFill>
                  <a:schemeClr val="tx1"/>
                </a:solidFill>
                <a:latin typeface="微软雅黑" pitchFamily="34" charset="-122"/>
                <a:ea typeface="华文楷体"/>
              </a:rPr>
              <a:t>年</a:t>
            </a:r>
            <a:endParaRPr lang="zh-CN" altLang="en-US" sz="2400" dirty="0">
              <a:solidFill>
                <a:schemeClr val="tx1"/>
              </a:solidFill>
              <a:latin typeface="微软雅黑" pitchFamily="34" charset="-122"/>
              <a:ea typeface="华文楷体"/>
            </a:endParaRPr>
          </a:p>
        </p:txBody>
      </p:sp>
      <p:sp>
        <p:nvSpPr>
          <p:cNvPr id="5" name="燕尾形 4"/>
          <p:cNvSpPr/>
          <p:nvPr/>
        </p:nvSpPr>
        <p:spPr>
          <a:xfrm>
            <a:off x="6193766" y="1466489"/>
            <a:ext cx="500332" cy="603849"/>
          </a:xfrm>
          <a:prstGeom prst="chevr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40000"/>
                    <a:lumOff val="60000"/>
                  </a:schemeClr>
                </a:solidFill>
              </a:ln>
              <a:solidFill>
                <a:schemeClr val="tx1"/>
              </a:solidFill>
            </a:endParaRPr>
          </a:p>
        </p:txBody>
      </p:sp>
      <p:sp>
        <p:nvSpPr>
          <p:cNvPr id="6" name="标题 27"/>
          <p:cNvSpPr txBox="1">
            <a:spLocks/>
          </p:cNvSpPr>
          <p:nvPr/>
        </p:nvSpPr>
        <p:spPr>
          <a:xfrm>
            <a:off x="238663" y="3602966"/>
            <a:ext cx="8681050" cy="810882"/>
          </a:xfrm>
          <a:prstGeom prst="rect">
            <a:avLst/>
          </a:prstGeom>
          <a:noFill/>
        </p:spPr>
        <p:txBody>
          <a:bodyPr vert="horz" lIns="68580" tIns="34290" rIns="68580" bIns="34290" rtlCol="0" anchor="ctr">
            <a:no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tx1"/>
                </a:solidFill>
                <a:effectLst/>
                <a:uLnTx/>
                <a:uFillTx/>
                <a:latin typeface="黑体" pitchFamily="49" charset="-122"/>
                <a:ea typeface="华文楷体"/>
                <a:cs typeface="+mj-cs"/>
              </a:rPr>
              <a:t>    进一步搜集材料，谈谈为什么要坚持公有制经济与非公有制经济共同发展。</a:t>
            </a:r>
            <a:endParaRPr kumimoji="0" lang="zh-CN" altLang="en-US" sz="2400" b="1" i="0" u="none" strike="noStrike" kern="1200" cap="none" spc="0" normalizeH="0" baseline="0" noProof="0" dirty="0">
              <a:ln>
                <a:noFill/>
              </a:ln>
              <a:solidFill>
                <a:schemeClr val="tx1"/>
              </a:solidFill>
              <a:effectLst/>
              <a:uLnTx/>
              <a:uFillTx/>
              <a:latin typeface="黑体" pitchFamily="49" charset="-122"/>
              <a:ea typeface="华文楷体"/>
              <a:cs typeface="+mj-cs"/>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27"/>
          <p:cNvSpPr>
            <a:spLocks noGrp="1"/>
          </p:cNvSpPr>
          <p:nvPr>
            <p:ph type="title"/>
          </p:nvPr>
        </p:nvSpPr>
        <p:spPr>
          <a:xfrm>
            <a:off x="1199934" y="984002"/>
            <a:ext cx="6156722" cy="430776"/>
          </a:xfrm>
        </p:spPr>
        <p:txBody>
          <a:bodyPr>
            <a:noAutofit/>
          </a:bodyPr>
          <a:lstStyle/>
          <a:p>
            <a:r>
              <a:rPr lang="zh-CN" altLang="en-US" sz="3000" dirty="0" smtClean="0">
                <a:latin typeface="黑体" pitchFamily="49" charset="-122"/>
                <a:ea typeface="黑体" pitchFamily="49" charset="-122"/>
              </a:rPr>
              <a:t>多种所有制经济共同发展</a:t>
            </a:r>
            <a:endParaRPr lang="zh-CN" altLang="en-US" sz="3000" dirty="0">
              <a:latin typeface="黑体" pitchFamily="49" charset="-122"/>
              <a:ea typeface="黑体" pitchFamily="49" charset="-122"/>
            </a:endParaRPr>
          </a:p>
        </p:txBody>
      </p:sp>
      <p:sp>
        <p:nvSpPr>
          <p:cNvPr id="9" name="文本框 32"/>
          <p:cNvSpPr txBox="1"/>
          <p:nvPr/>
        </p:nvSpPr>
        <p:spPr>
          <a:xfrm>
            <a:off x="0" y="2415395"/>
            <a:ext cx="9143999" cy="1546577"/>
          </a:xfrm>
          <a:prstGeom prst="rect">
            <a:avLst/>
          </a:prstGeom>
          <a:noFill/>
        </p:spPr>
        <p:txBody>
          <a:bodyPr wrap="square" lIns="68580" tIns="34290" rIns="68580" bIns="34290" rtlCol="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在社会主义初级阶段，公有制经济与非公有制经济不是相互排斥、相互抵消的，而是相辅相成、相得益彰、共同发展，统一于社会主义现代化建设进程之中。现阶段，我们不能实行单一公有制，更不能搞私有化。</a:t>
            </a:r>
            <a:endParaRPr lang="en-US" altLang="zh-CN" sz="2400" dirty="0" smtClean="0">
              <a:solidFill>
                <a:prstClr val="black"/>
              </a:solidFill>
              <a:latin typeface="华文楷体" panose="02010600040101010101" pitchFamily="2" charset="-122"/>
              <a:ea typeface="华文楷体" panose="02010600040101010101" pitchFamily="2" charset="-122"/>
            </a:endParaRPr>
          </a:p>
        </p:txBody>
      </p:sp>
      <p:grpSp>
        <p:nvGrpSpPr>
          <p:cNvPr id="2" name="组合 2"/>
          <p:cNvGrpSpPr/>
          <p:nvPr/>
        </p:nvGrpSpPr>
        <p:grpSpPr>
          <a:xfrm>
            <a:off x="0" y="1563504"/>
            <a:ext cx="6741259" cy="830997"/>
            <a:chOff x="996173" y="1968969"/>
            <a:chExt cx="4890342" cy="1508539"/>
          </a:xfrm>
        </p:grpSpPr>
        <p:grpSp>
          <p:nvGrpSpPr>
            <p:cNvPr id="3" name="组合 17"/>
            <p:cNvGrpSpPr/>
            <p:nvPr/>
          </p:nvGrpSpPr>
          <p:grpSpPr>
            <a:xfrm>
              <a:off x="996173" y="1980774"/>
              <a:ext cx="4183993" cy="1081178"/>
              <a:chOff x="1635964" y="1454612"/>
              <a:chExt cx="4661303" cy="1204517"/>
            </a:xfrm>
          </p:grpSpPr>
          <p:sp>
            <p:nvSpPr>
              <p:cNvPr id="13" name="圆角矩形 12"/>
              <p:cNvSpPr/>
              <p:nvPr/>
            </p:nvSpPr>
            <p:spPr>
              <a:xfrm>
                <a:off x="1872451" y="1454612"/>
                <a:ext cx="4424816"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2" name="文本框 20"/>
            <p:cNvSpPr txBox="1"/>
            <p:nvPr/>
          </p:nvSpPr>
          <p:spPr>
            <a:xfrm>
              <a:off x="1171394" y="1968969"/>
              <a:ext cx="4715121" cy="1508539"/>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3  </a:t>
              </a:r>
              <a:r>
                <a:rPr lang="zh-CN" altLang="en-US" sz="2400" dirty="0" smtClean="0">
                  <a:solidFill>
                    <a:prstClr val="white"/>
                  </a:solidFill>
                  <a:latin typeface="华文楷体" panose="02010600040101010101" pitchFamily="2" charset="-122"/>
                  <a:ea typeface="华文楷体" panose="02010600040101010101" pitchFamily="2" charset="-122"/>
                </a:rPr>
                <a:t>公有制经济和非公有制经济的关系</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32"/>
          <p:cNvSpPr txBox="1"/>
          <p:nvPr/>
        </p:nvSpPr>
        <p:spPr>
          <a:xfrm>
            <a:off x="224288" y="1777042"/>
            <a:ext cx="8919711" cy="1546577"/>
          </a:xfrm>
          <a:prstGeom prst="rect">
            <a:avLst/>
          </a:prstGeom>
          <a:noFill/>
        </p:spPr>
        <p:txBody>
          <a:bodyPr wrap="square" lIns="68580" tIns="34290" rIns="68580" bIns="34290" rtlCol="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多种所有制经济共同发展，有利于发挥各种所有制的长处，调动不同经济主体的积极性和创造性，有效利用各方面的资源，取长补短，激发社会主义市场经济的活力，推动经济持续健康发展。</a:t>
            </a:r>
            <a:endParaRPr lang="zh-CN" altLang="en-US" sz="2400" dirty="0">
              <a:solidFill>
                <a:prstClr val="black"/>
              </a:solidFill>
              <a:latin typeface="华文楷体" panose="02010600040101010101" pitchFamily="2" charset="-122"/>
              <a:ea typeface="华文楷体" panose="02010600040101010101" pitchFamily="2" charset="-122"/>
            </a:endParaRPr>
          </a:p>
        </p:txBody>
      </p:sp>
      <p:sp>
        <p:nvSpPr>
          <p:cNvPr id="10" name="标题 9"/>
          <p:cNvSpPr>
            <a:spLocks noGrp="1"/>
          </p:cNvSpPr>
          <p:nvPr>
            <p:ph type="title"/>
          </p:nvPr>
        </p:nvSpPr>
        <p:spPr/>
        <p:txBody>
          <a:bodyPr/>
          <a:lstStyle/>
          <a:p>
            <a:endParaRPr lang="zh-CN" altLang="en-US"/>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394206" y="1460952"/>
            <a:ext cx="4167554" cy="17585"/>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2" name="组合 5"/>
          <p:cNvGrpSpPr/>
          <p:nvPr/>
        </p:nvGrpSpPr>
        <p:grpSpPr>
          <a:xfrm>
            <a:off x="937668" y="1301510"/>
            <a:ext cx="334111" cy="352210"/>
            <a:chOff x="2121873" y="1511588"/>
            <a:chExt cx="445481" cy="469613"/>
          </a:xfrm>
        </p:grpSpPr>
        <p:sp>
          <p:nvSpPr>
            <p:cNvPr id="7" name="矩形 6"/>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1359701" y="1064091"/>
            <a:ext cx="4167554" cy="438582"/>
          </a:xfrm>
          <a:prstGeom prst="rect">
            <a:avLst/>
          </a:prstGeom>
          <a:noFill/>
        </p:spPr>
        <p:txBody>
          <a:bodyPr wrap="square" lIns="68580" tIns="34290" rIns="68580" bIns="34290" rtlCol="0">
            <a:spAutoFit/>
          </a:bodyPr>
          <a:lstStyle/>
          <a:p>
            <a:pPr algn="ctr"/>
            <a:r>
              <a:rPr lang="zh-CN" altLang="en-US" sz="2300" dirty="0" smtClean="0">
                <a:solidFill>
                  <a:prstClr val="black"/>
                </a:solidFill>
                <a:latin typeface="黑体" panose="02010609060101010101" pitchFamily="49" charset="-122"/>
                <a:ea typeface="黑体" panose="02010609060101010101" pitchFamily="49" charset="-122"/>
              </a:rPr>
              <a:t>小结</a:t>
            </a:r>
            <a:endParaRPr lang="zh-CN" altLang="en-US" sz="2300" dirty="0">
              <a:solidFill>
                <a:prstClr val="black"/>
              </a:solidFill>
              <a:latin typeface="黑体" panose="02010609060101010101" pitchFamily="49" charset="-122"/>
              <a:ea typeface="黑体" panose="02010609060101010101" pitchFamily="49" charset="-122"/>
            </a:endParaRPr>
          </a:p>
        </p:txBody>
      </p:sp>
      <p:sp>
        <p:nvSpPr>
          <p:cNvPr id="11" name="Text Box 3"/>
          <p:cNvSpPr txBox="1">
            <a:spLocks noChangeArrowheads="1"/>
          </p:cNvSpPr>
          <p:nvPr/>
        </p:nvSpPr>
        <p:spPr bwMode="auto">
          <a:xfrm>
            <a:off x="241540" y="1822330"/>
            <a:ext cx="1345721" cy="2308324"/>
          </a:xfrm>
          <a:prstGeom prst="rect">
            <a:avLst/>
          </a:prstGeom>
          <a:noFill/>
          <a:ln w="9525">
            <a:noFill/>
            <a:miter lim="800000"/>
            <a:headEnd/>
            <a:tailEnd/>
          </a:ln>
          <a:effectLst/>
        </p:spPr>
        <p:txBody>
          <a:bodyPr wrap="square">
            <a:spAutoFit/>
          </a:bodyPr>
          <a:lstStyle/>
          <a:p>
            <a:pPr>
              <a:spcBef>
                <a:spcPct val="50000"/>
              </a:spcBef>
            </a:pPr>
            <a:r>
              <a:rPr lang="zh-CN" altLang="en-US" sz="2400" dirty="0" smtClean="0">
                <a:latin typeface="华文楷体"/>
                <a:ea typeface="华文楷体"/>
              </a:rPr>
              <a:t>公有制为主体多种所有制经济共同发展</a:t>
            </a:r>
            <a:endParaRPr lang="zh-CN" altLang="en-US" sz="2400" dirty="0"/>
          </a:p>
        </p:txBody>
      </p:sp>
      <p:sp>
        <p:nvSpPr>
          <p:cNvPr id="12" name="AutoShape 4"/>
          <p:cNvSpPr>
            <a:spLocks/>
          </p:cNvSpPr>
          <p:nvPr/>
        </p:nvSpPr>
        <p:spPr bwMode="auto">
          <a:xfrm>
            <a:off x="1217762" y="1866541"/>
            <a:ext cx="179718" cy="2222380"/>
          </a:xfrm>
          <a:prstGeom prst="leftBrace">
            <a:avLst>
              <a:gd name="adj1" fmla="val 43056"/>
              <a:gd name="adj2" fmla="val 50000"/>
            </a:avLst>
          </a:prstGeom>
          <a:noFill/>
          <a:ln w="9525">
            <a:solidFill>
              <a:schemeClr val="tx1"/>
            </a:solidFill>
            <a:round/>
            <a:headEnd/>
            <a:tailEnd/>
          </a:ln>
          <a:effectLst/>
        </p:spPr>
        <p:txBody>
          <a:bodyPr wrap="none" anchor="ctr"/>
          <a:lstStyle/>
          <a:p>
            <a:endParaRPr lang="zh-CN" altLang="en-US"/>
          </a:p>
        </p:txBody>
      </p:sp>
      <p:sp>
        <p:nvSpPr>
          <p:cNvPr id="13" name="Text Box 5"/>
          <p:cNvSpPr txBox="1">
            <a:spLocks noChangeArrowheads="1"/>
          </p:cNvSpPr>
          <p:nvPr/>
        </p:nvSpPr>
        <p:spPr bwMode="auto">
          <a:xfrm>
            <a:off x="1309776" y="1648724"/>
            <a:ext cx="1485182" cy="1200329"/>
          </a:xfrm>
          <a:prstGeom prst="rect">
            <a:avLst/>
          </a:prstGeom>
          <a:noFill/>
          <a:ln w="9525">
            <a:noFill/>
            <a:miter lim="800000"/>
            <a:headEnd/>
            <a:tailEnd/>
          </a:ln>
          <a:effectLst/>
        </p:spPr>
        <p:txBody>
          <a:bodyPr wrap="square">
            <a:spAutoFit/>
          </a:bodyPr>
          <a:lstStyle/>
          <a:p>
            <a:r>
              <a:rPr lang="zh-CN" altLang="en-US" sz="2400" dirty="0" smtClean="0">
                <a:latin typeface="华文楷体"/>
                <a:ea typeface="华文楷体"/>
              </a:rPr>
              <a:t>公有制主体地位及其体现</a:t>
            </a:r>
            <a:endParaRPr lang="zh-CN" altLang="en-US" sz="2400" dirty="0">
              <a:latin typeface="华文楷体"/>
              <a:ea typeface="华文楷体"/>
            </a:endParaRPr>
          </a:p>
        </p:txBody>
      </p:sp>
      <p:sp>
        <p:nvSpPr>
          <p:cNvPr id="14" name="Text Box 8"/>
          <p:cNvSpPr txBox="1">
            <a:spLocks noChangeArrowheads="1"/>
          </p:cNvSpPr>
          <p:nvPr/>
        </p:nvSpPr>
        <p:spPr bwMode="auto">
          <a:xfrm>
            <a:off x="1371602" y="3248924"/>
            <a:ext cx="1475115" cy="1200329"/>
          </a:xfrm>
          <a:prstGeom prst="rect">
            <a:avLst/>
          </a:prstGeom>
          <a:noFill/>
          <a:ln w="9525">
            <a:noFill/>
            <a:miter lim="800000"/>
            <a:headEnd/>
            <a:tailEnd/>
          </a:ln>
          <a:effectLst/>
        </p:spPr>
        <p:txBody>
          <a:bodyPr wrap="square">
            <a:spAutoFit/>
          </a:bodyPr>
          <a:lstStyle/>
          <a:p>
            <a:r>
              <a:rPr lang="zh-CN" altLang="en-US" sz="2400" dirty="0" smtClean="0">
                <a:latin typeface="华文楷体"/>
                <a:ea typeface="华文楷体"/>
              </a:rPr>
              <a:t>多种所有制经济共同发展</a:t>
            </a:r>
            <a:endParaRPr lang="zh-CN" altLang="en-US" sz="2400" dirty="0">
              <a:latin typeface="华文楷体"/>
              <a:ea typeface="华文楷体"/>
            </a:endParaRPr>
          </a:p>
        </p:txBody>
      </p:sp>
      <p:sp>
        <p:nvSpPr>
          <p:cNvPr id="15" name="AutoShape 6"/>
          <p:cNvSpPr>
            <a:spLocks/>
          </p:cNvSpPr>
          <p:nvPr/>
        </p:nvSpPr>
        <p:spPr bwMode="auto">
          <a:xfrm>
            <a:off x="2656936" y="1690776"/>
            <a:ext cx="172528" cy="1104181"/>
          </a:xfrm>
          <a:prstGeom prst="leftBrace">
            <a:avLst>
              <a:gd name="adj1" fmla="val 95833"/>
              <a:gd name="adj2" fmla="val 50000"/>
            </a:avLst>
          </a:prstGeom>
          <a:noFill/>
          <a:ln w="9525">
            <a:solidFill>
              <a:schemeClr val="tx1"/>
            </a:solidFill>
            <a:round/>
            <a:headEnd/>
            <a:tailEnd/>
          </a:ln>
          <a:effectLst/>
        </p:spPr>
        <p:txBody>
          <a:bodyPr wrap="none" anchor="ctr"/>
          <a:lstStyle/>
          <a:p>
            <a:endParaRPr lang="zh-CN" altLang="en-US"/>
          </a:p>
        </p:txBody>
      </p:sp>
      <p:sp>
        <p:nvSpPr>
          <p:cNvPr id="16" name="Text Box 7"/>
          <p:cNvSpPr txBox="1">
            <a:spLocks noChangeArrowheads="1"/>
          </p:cNvSpPr>
          <p:nvPr/>
        </p:nvSpPr>
        <p:spPr bwMode="auto">
          <a:xfrm>
            <a:off x="2957422" y="1565692"/>
            <a:ext cx="6186578" cy="1200329"/>
          </a:xfrm>
          <a:prstGeom prst="rect">
            <a:avLst/>
          </a:prstGeom>
          <a:noFill/>
          <a:ln w="9525">
            <a:noFill/>
            <a:miter lim="800000"/>
            <a:headEnd/>
            <a:tailEnd/>
          </a:ln>
          <a:effectLst/>
        </p:spPr>
        <p:txBody>
          <a:bodyPr wrap="square">
            <a:spAutoFit/>
          </a:bodyPr>
          <a:lstStyle/>
          <a:p>
            <a:r>
              <a:rPr lang="zh-CN" altLang="en-US" sz="2400" dirty="0" smtClean="0">
                <a:latin typeface="华文楷体"/>
                <a:ea typeface="华文楷体"/>
              </a:rPr>
              <a:t>公有制的地位、主要形式和作用</a:t>
            </a:r>
            <a:endParaRPr lang="en-US" altLang="zh-CN" sz="2400" dirty="0" smtClean="0">
              <a:latin typeface="华文楷体"/>
              <a:ea typeface="华文楷体"/>
            </a:endParaRPr>
          </a:p>
          <a:p>
            <a:r>
              <a:rPr lang="zh-CN" altLang="en-US" sz="2400" dirty="0" smtClean="0">
                <a:latin typeface="华文楷体"/>
                <a:ea typeface="华文楷体"/>
              </a:rPr>
              <a:t>以公有制为主体的必然性</a:t>
            </a:r>
            <a:endParaRPr lang="en-US" altLang="zh-CN" sz="2400" dirty="0" smtClean="0">
              <a:latin typeface="华文楷体"/>
              <a:ea typeface="华文楷体"/>
            </a:endParaRPr>
          </a:p>
          <a:p>
            <a:r>
              <a:rPr lang="zh-CN" altLang="en-US" sz="2400" dirty="0" smtClean="0">
                <a:latin typeface="华文楷体"/>
                <a:ea typeface="华文楷体"/>
              </a:rPr>
              <a:t>公有制的主体地位主要体现</a:t>
            </a:r>
            <a:endParaRPr lang="en-US" altLang="zh-CN" sz="2400" dirty="0" smtClean="0">
              <a:latin typeface="华文楷体"/>
              <a:ea typeface="华文楷体"/>
            </a:endParaRPr>
          </a:p>
        </p:txBody>
      </p:sp>
      <p:sp>
        <p:nvSpPr>
          <p:cNvPr id="17" name="AutoShape 9"/>
          <p:cNvSpPr>
            <a:spLocks/>
          </p:cNvSpPr>
          <p:nvPr/>
        </p:nvSpPr>
        <p:spPr bwMode="auto">
          <a:xfrm>
            <a:off x="2771953" y="3295291"/>
            <a:ext cx="264544" cy="1207696"/>
          </a:xfrm>
          <a:prstGeom prst="leftBrace">
            <a:avLst>
              <a:gd name="adj1" fmla="val 47222"/>
              <a:gd name="adj2" fmla="val 50000"/>
            </a:avLst>
          </a:prstGeom>
          <a:noFill/>
          <a:ln w="9525">
            <a:solidFill>
              <a:schemeClr val="tx1"/>
            </a:solidFill>
            <a:round/>
            <a:headEnd/>
            <a:tailEnd/>
          </a:ln>
          <a:effectLst/>
        </p:spPr>
        <p:txBody>
          <a:bodyPr wrap="none" anchor="ctr"/>
          <a:lstStyle/>
          <a:p>
            <a:endParaRPr lang="zh-CN" altLang="en-US"/>
          </a:p>
        </p:txBody>
      </p:sp>
      <p:sp>
        <p:nvSpPr>
          <p:cNvPr id="18" name="Text Box 10"/>
          <p:cNvSpPr txBox="1">
            <a:spLocks noChangeArrowheads="1"/>
          </p:cNvSpPr>
          <p:nvPr/>
        </p:nvSpPr>
        <p:spPr bwMode="auto">
          <a:xfrm>
            <a:off x="3019245" y="3244608"/>
            <a:ext cx="6124755" cy="1200329"/>
          </a:xfrm>
          <a:prstGeom prst="rect">
            <a:avLst/>
          </a:prstGeom>
          <a:noFill/>
          <a:ln w="9525">
            <a:noFill/>
            <a:miter lim="800000"/>
            <a:headEnd/>
            <a:tailEnd/>
          </a:ln>
          <a:effectLst/>
        </p:spPr>
        <p:txBody>
          <a:bodyPr wrap="square">
            <a:spAutoFit/>
          </a:bodyPr>
          <a:lstStyle/>
          <a:p>
            <a:r>
              <a:rPr lang="zh-CN" altLang="en-US" sz="2400" dirty="0" smtClean="0">
                <a:ea typeface="华文楷体"/>
              </a:rPr>
              <a:t>非公有制经济的形式</a:t>
            </a:r>
            <a:endParaRPr lang="en-US" altLang="zh-CN" sz="2400" dirty="0" smtClean="0">
              <a:ea typeface="华文楷体"/>
            </a:endParaRPr>
          </a:p>
          <a:p>
            <a:r>
              <a:rPr lang="zh-CN" altLang="en-US" sz="2400" dirty="0" smtClean="0">
                <a:ea typeface="华文楷体"/>
              </a:rPr>
              <a:t>非公有制经济的地位和作用</a:t>
            </a:r>
            <a:endParaRPr lang="zh-CN" altLang="en-US" sz="2400" dirty="0" smtClean="0"/>
          </a:p>
          <a:p>
            <a:r>
              <a:rPr lang="zh-CN" altLang="en-US" sz="2400" dirty="0" smtClean="0">
                <a:ea typeface="华文楷体"/>
              </a:rPr>
              <a:t>公有制经济和非公有制经济的关系</a:t>
            </a:r>
          </a:p>
        </p:txBody>
      </p:sp>
    </p:spTree>
    <p:extLst>
      <p:ext uri="{BB962C8B-B14F-4D97-AF65-F5344CB8AC3E}">
        <p14:creationId xmlns:p14="http://schemas.microsoft.com/office/powerpoint/2010/main" xmlns="" val="3296038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27"/>
          <p:cNvSpPr>
            <a:spLocks noGrp="1"/>
          </p:cNvSpPr>
          <p:nvPr>
            <p:ph type="title"/>
          </p:nvPr>
        </p:nvSpPr>
        <p:spPr>
          <a:xfrm>
            <a:off x="310550" y="1933126"/>
            <a:ext cx="8574658" cy="1672716"/>
          </a:xfrm>
          <a:noFill/>
        </p:spPr>
        <p:txBody>
          <a:bodyPr>
            <a:noAutofit/>
          </a:bodyPr>
          <a:lstStyle/>
          <a:p>
            <a:pPr algn="l"/>
            <a:r>
              <a:rPr lang="zh-CN" altLang="en-US" sz="2400" dirty="0" smtClean="0">
                <a:latin typeface="黑体" pitchFamily="49" charset="-122"/>
                <a:ea typeface="华文楷体"/>
              </a:rPr>
              <a:t>    在日常生活中，我们要消费各种各样的产品，接受各种各样的服务。</a:t>
            </a:r>
            <a:endParaRPr lang="zh-CN" altLang="en-US" sz="2400" dirty="0">
              <a:latin typeface="黑体" pitchFamily="49" charset="-122"/>
              <a:ea typeface="华文楷体"/>
            </a:endParaRPr>
          </a:p>
        </p:txBody>
      </p:sp>
    </p:spTree>
    <p:extLst>
      <p:ext uri="{BB962C8B-B14F-4D97-AF65-F5344CB8AC3E}">
        <p14:creationId xmlns:p14="http://schemas.microsoft.com/office/powerpoint/2010/main" xmlns="" val="3509407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27"/>
          <p:cNvSpPr>
            <a:spLocks noGrp="1"/>
          </p:cNvSpPr>
          <p:nvPr>
            <p:ph type="title"/>
          </p:nvPr>
        </p:nvSpPr>
        <p:spPr>
          <a:xfrm>
            <a:off x="224287" y="2156604"/>
            <a:ext cx="8712679" cy="2087592"/>
          </a:xfrm>
          <a:noFill/>
        </p:spPr>
        <p:txBody>
          <a:bodyPr>
            <a:noAutofit/>
          </a:bodyPr>
          <a:lstStyle/>
          <a:p>
            <a:pPr algn="l"/>
            <a:r>
              <a:rPr lang="zh-CN" altLang="en-US" sz="2400" dirty="0" smtClean="0">
                <a:ea typeface="华文楷体"/>
              </a:rPr>
              <a:t>       人类要生存和发展，就要满足衣食住行等基本生活需要，就必须进行物质资料生产。物质资料生产离不开人的劳动和生产资料。劳动是物质财富的源泉，也是价值的唯一源泉；生产资料是创造物质财富和价值的条件。</a:t>
            </a:r>
            <a:endParaRPr lang="zh-CN" altLang="en-US" sz="2400" dirty="0">
              <a:latin typeface="黑体" pitchFamily="49" charset="-122"/>
              <a:ea typeface="华文楷体"/>
            </a:endParaRPr>
          </a:p>
        </p:txBody>
      </p:sp>
      <p:grpSp>
        <p:nvGrpSpPr>
          <p:cNvPr id="2" name="组合 2"/>
          <p:cNvGrpSpPr/>
          <p:nvPr/>
        </p:nvGrpSpPr>
        <p:grpSpPr>
          <a:xfrm>
            <a:off x="2383462" y="1446359"/>
            <a:ext cx="4635563" cy="859000"/>
            <a:chOff x="996173" y="1980774"/>
            <a:chExt cx="4852178" cy="1559373"/>
          </a:xfrm>
        </p:grpSpPr>
        <p:grpSp>
          <p:nvGrpSpPr>
            <p:cNvPr id="3" name="组合 17"/>
            <p:cNvGrpSpPr/>
            <p:nvPr/>
          </p:nvGrpSpPr>
          <p:grpSpPr>
            <a:xfrm>
              <a:off x="996173" y="1980774"/>
              <a:ext cx="4183993" cy="1081178"/>
              <a:chOff x="1635964" y="1454612"/>
              <a:chExt cx="4661303" cy="1204517"/>
            </a:xfrm>
          </p:grpSpPr>
          <p:sp>
            <p:nvSpPr>
              <p:cNvPr id="6" name="圆角矩形 5"/>
              <p:cNvSpPr/>
              <p:nvPr/>
            </p:nvSpPr>
            <p:spPr>
              <a:xfrm>
                <a:off x="1872451" y="1454612"/>
                <a:ext cx="4424816" cy="1204517"/>
              </a:xfrm>
              <a:prstGeom prst="roundRect">
                <a:avLst/>
              </a:prstGeom>
              <a:solidFill>
                <a:schemeClr val="accent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5" name="文本框 20"/>
            <p:cNvSpPr txBox="1"/>
            <p:nvPr/>
          </p:nvSpPr>
          <p:spPr>
            <a:xfrm>
              <a:off x="1133230" y="2031609"/>
              <a:ext cx="4715121" cy="1508538"/>
            </a:xfrm>
            <a:prstGeom prst="rect">
              <a:avLst/>
            </a:prstGeom>
            <a:noFill/>
          </p:spPr>
          <p:txBody>
            <a:bodyPr wrap="square" rtlCol="0">
              <a:spAutoFit/>
            </a:bodyPr>
            <a:lstStyle/>
            <a:p>
              <a:r>
                <a:rPr lang="zh-CN" altLang="en-US" sz="2400" dirty="0" smtClean="0">
                  <a:solidFill>
                    <a:prstClr val="white"/>
                  </a:solidFill>
                  <a:latin typeface="华文楷体" panose="02010600040101010101" pitchFamily="2" charset="-122"/>
                  <a:ea typeface="华文楷体" panose="02010600040101010101" pitchFamily="2" charset="-122"/>
                </a:rPr>
                <a:t>     理论基础</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Tree>
    <p:extLst>
      <p:ext uri="{BB962C8B-B14F-4D97-AF65-F5344CB8AC3E}">
        <p14:creationId xmlns:p14="http://schemas.microsoft.com/office/powerpoint/2010/main" xmlns="" val="350940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293295" y="2106166"/>
            <a:ext cx="8540153" cy="1915909"/>
          </a:xfrm>
          <a:prstGeom prst="rect">
            <a:avLst/>
          </a:prstGeom>
          <a:noFill/>
        </p:spPr>
        <p:txBody>
          <a:bodyPr wrap="square" lIns="68580" tIns="34290" rIns="68580" bIns="34290" rtlCol="0">
            <a:spAutoFit/>
          </a:bodyPr>
          <a:lstStyle/>
          <a:p>
            <a:r>
              <a:rPr lang="zh-CN" altLang="en-US" sz="2400" dirty="0" smtClean="0">
                <a:solidFill>
                  <a:prstClr val="black"/>
                </a:solidFill>
                <a:latin typeface="华文楷体" panose="02010600040101010101" pitchFamily="2" charset="-122"/>
                <a:ea typeface="华文楷体" panose="02010600040101010101" pitchFamily="2" charset="-122"/>
              </a:rPr>
              <a:t>        生产资料所有制在生产关系中起着决定性作用，是生产关系的核心，是经济制度的基础。不同社会的生产资料所有制不同，同一个社会可以有不同形式的生产资料所有制，其中，占支配地位的生产资料所有制决定着一个社会的基本性质和发展方向。</a:t>
            </a:r>
            <a:endParaRPr lang="en-US" altLang="zh-CN" sz="2400" dirty="0" smtClean="0">
              <a:solidFill>
                <a:prstClr val="black"/>
              </a:solidFill>
              <a:latin typeface="华文楷体" panose="02010600040101010101" pitchFamily="2" charset="-122"/>
              <a:ea typeface="华文楷体" panose="02010600040101010101" pitchFamily="2" charset="-122"/>
            </a:endParaRPr>
          </a:p>
        </p:txBody>
      </p:sp>
      <p:grpSp>
        <p:nvGrpSpPr>
          <p:cNvPr id="2" name="组合 2"/>
          <p:cNvGrpSpPr/>
          <p:nvPr/>
        </p:nvGrpSpPr>
        <p:grpSpPr>
          <a:xfrm>
            <a:off x="2279945" y="1325590"/>
            <a:ext cx="4635563" cy="859000"/>
            <a:chOff x="996173" y="1980774"/>
            <a:chExt cx="4852178" cy="1559373"/>
          </a:xfrm>
        </p:grpSpPr>
        <p:grpSp>
          <p:nvGrpSpPr>
            <p:cNvPr id="3" name="组合 17"/>
            <p:cNvGrpSpPr/>
            <p:nvPr/>
          </p:nvGrpSpPr>
          <p:grpSpPr>
            <a:xfrm>
              <a:off x="996173" y="1980774"/>
              <a:ext cx="4183993" cy="1081178"/>
              <a:chOff x="1635964" y="1454612"/>
              <a:chExt cx="4661303" cy="1204517"/>
            </a:xfrm>
          </p:grpSpPr>
          <p:sp>
            <p:nvSpPr>
              <p:cNvPr id="12" name="圆角矩形 11"/>
              <p:cNvSpPr/>
              <p:nvPr/>
            </p:nvSpPr>
            <p:spPr>
              <a:xfrm>
                <a:off x="1872451" y="1454612"/>
                <a:ext cx="4424816" cy="1204517"/>
              </a:xfrm>
              <a:prstGeom prst="roundRect">
                <a:avLst/>
              </a:prstGeom>
              <a:solidFill>
                <a:schemeClr val="accent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1" name="文本框 20"/>
            <p:cNvSpPr txBox="1"/>
            <p:nvPr/>
          </p:nvSpPr>
          <p:spPr>
            <a:xfrm>
              <a:off x="1133230" y="2031609"/>
              <a:ext cx="4715121" cy="1508538"/>
            </a:xfrm>
            <a:prstGeom prst="rect">
              <a:avLst/>
            </a:prstGeom>
            <a:noFill/>
          </p:spPr>
          <p:txBody>
            <a:bodyPr wrap="square" rtlCol="0">
              <a:spAutoFit/>
            </a:bodyPr>
            <a:lstStyle/>
            <a:p>
              <a:r>
                <a:rPr lang="zh-CN" altLang="en-US" sz="2400" dirty="0" smtClean="0">
                  <a:solidFill>
                    <a:prstClr val="white"/>
                  </a:solidFill>
                  <a:latin typeface="华文楷体" panose="02010600040101010101" pitchFamily="2" charset="-122"/>
                  <a:ea typeface="华文楷体" panose="02010600040101010101" pitchFamily="2" charset="-122"/>
                </a:rPr>
                <a:t>     理论基础</a:t>
              </a:r>
            </a:p>
            <a:p>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14" name="标题 1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xmlns="" val="350940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76046" y="1072152"/>
            <a:ext cx="8867954" cy="2285241"/>
          </a:xfrm>
          <a:prstGeom prst="rect">
            <a:avLst/>
          </a:prstGeom>
          <a:noFill/>
        </p:spPr>
        <p:txBody>
          <a:bodyPr wrap="square" lIns="68580" tIns="34290" rIns="68580" bIns="34290" rtlCol="0">
            <a:spAutoFit/>
          </a:bodyPr>
          <a:lstStyle/>
          <a:p>
            <a:r>
              <a:rPr lang="en-US" altLang="zh-CN" sz="2400" dirty="0" smtClean="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我国在社会主义初级阶段坚持公有制为主体、多种所有制经济共同发展，这是中国特色社会主义制度的重要支柱，体现了中国特色社会主义制度的优越性。中国特色社会主义进入了新时代，我国经济发展也进入了新时代，必须以习近平新时代中国特色社会主义经济思想为科学指引，在坚持社会主义各项基本经济制度的基础上，推动经济高质量发展。</a:t>
            </a:r>
            <a:endParaRPr lang="zh-CN" altLang="en-US" sz="2400" dirty="0">
              <a:latin typeface="华文楷体" panose="02010600040101010101" pitchFamily="2" charset="-122"/>
              <a:ea typeface="华文楷体" panose="02010600040101010101" pitchFamily="2" charset="-122"/>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76045" y="1615263"/>
            <a:ext cx="6172139" cy="830997"/>
            <a:chOff x="996173" y="1937649"/>
            <a:chExt cx="4781955" cy="1508539"/>
          </a:xfrm>
        </p:grpSpPr>
        <p:grpSp>
          <p:nvGrpSpPr>
            <p:cNvPr id="3" name="组合 17"/>
            <p:cNvGrpSpPr/>
            <p:nvPr/>
          </p:nvGrpSpPr>
          <p:grpSpPr>
            <a:xfrm>
              <a:off x="996173" y="1980774"/>
              <a:ext cx="4758610" cy="1081178"/>
              <a:chOff x="1635965" y="1454612"/>
              <a:chExt cx="5301472" cy="1204517"/>
            </a:xfrm>
          </p:grpSpPr>
          <p:sp>
            <p:nvSpPr>
              <p:cNvPr id="19" name="圆角矩形 18"/>
              <p:cNvSpPr/>
              <p:nvPr/>
            </p:nvSpPr>
            <p:spPr>
              <a:xfrm>
                <a:off x="1872451" y="1454612"/>
                <a:ext cx="5064986" cy="1204517"/>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矩形 19"/>
              <p:cNvSpPr/>
              <p:nvPr/>
            </p:nvSpPr>
            <p:spPr>
              <a:xfrm rot="18614181">
                <a:off x="1635966" y="1686125"/>
                <a:ext cx="601601"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049641" y="1937649"/>
              <a:ext cx="4728487" cy="1508539"/>
            </a:xfrm>
            <a:prstGeom prst="rect">
              <a:avLst/>
            </a:prstGeom>
            <a:noFill/>
          </p:spPr>
          <p:txBody>
            <a:bodyPr wrap="square" rtlCol="0">
              <a:spAutoFit/>
            </a:bodyPr>
            <a:lstStyle/>
            <a:p>
              <a:r>
                <a:rPr lang="en-US" altLang="zh-CN" sz="2400" dirty="0" smtClean="0">
                  <a:solidFill>
                    <a:prstClr val="white"/>
                  </a:solidFill>
                  <a:latin typeface="华文楷体" panose="02010600040101010101" pitchFamily="2" charset="-122"/>
                  <a:ea typeface="华文楷体" panose="02010600040101010101" pitchFamily="2" charset="-122"/>
                </a:rPr>
                <a:t> 1  </a:t>
              </a:r>
              <a:r>
                <a:rPr lang="zh-CN" altLang="en-US" sz="2400" dirty="0" smtClean="0">
                  <a:solidFill>
                    <a:prstClr val="white"/>
                  </a:solidFill>
                  <a:latin typeface="华文楷体" panose="02010600040101010101" pitchFamily="2" charset="-122"/>
                  <a:ea typeface="华文楷体" panose="02010600040101010101" pitchFamily="2" charset="-122"/>
                </a:rPr>
                <a:t>公有制的地位、主要形式及其作用</a:t>
              </a:r>
            </a:p>
            <a:p>
              <a:pPr algn="ctr"/>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217188" y="1053013"/>
            <a:ext cx="6156722" cy="430776"/>
          </a:xfrm>
        </p:spPr>
        <p:txBody>
          <a:bodyPr>
            <a:noAutofit/>
          </a:bodyPr>
          <a:lstStyle/>
          <a:p>
            <a:r>
              <a:rPr lang="zh-CN" altLang="en-US" sz="3000" dirty="0" smtClean="0">
                <a:latin typeface="黑体" pitchFamily="49" charset="-122"/>
                <a:ea typeface="黑体" pitchFamily="49" charset="-122"/>
              </a:rPr>
              <a:t>公有制主体地位及其体现</a:t>
            </a:r>
            <a:endParaRPr lang="zh-CN" altLang="en-US" sz="3000" dirty="0">
              <a:latin typeface="黑体" pitchFamily="49" charset="-122"/>
              <a:ea typeface="黑体" pitchFamily="49" charset="-122"/>
            </a:endParaRPr>
          </a:p>
        </p:txBody>
      </p:sp>
      <p:sp>
        <p:nvSpPr>
          <p:cNvPr id="9" name="矩形 8"/>
          <p:cNvSpPr/>
          <p:nvPr/>
        </p:nvSpPr>
        <p:spPr>
          <a:xfrm>
            <a:off x="396814" y="2251788"/>
            <a:ext cx="8367624" cy="1631216"/>
          </a:xfrm>
          <a:prstGeom prst="rect">
            <a:avLst/>
          </a:prstGeom>
        </p:spPr>
        <p:txBody>
          <a:bodyPr wrap="square">
            <a:spAutoFit/>
          </a:bodyPr>
          <a:lstStyle/>
          <a:p>
            <a:r>
              <a:rPr lang="zh-CN" altLang="en-US" sz="2000" dirty="0" smtClean="0">
                <a:ea typeface="华文楷体"/>
              </a:rPr>
              <a:t>         </a:t>
            </a:r>
            <a:r>
              <a:rPr lang="zh-CN" altLang="en-US" sz="2000" dirty="0" smtClean="0">
                <a:solidFill>
                  <a:prstClr val="black"/>
                </a:solidFill>
                <a:latin typeface="华文楷体" panose="02010600040101010101" pitchFamily="2" charset="-122"/>
                <a:ea typeface="华文楷体"/>
              </a:rPr>
              <a:t>以公有制为主体是社会主义初级阶段经济制度的根本特征。公有制经济包括国有经济、集体经济以及混合所有制经济中的国有成分和集体成分。它们是在国家长期发展历程中形成的，为国家建设、国防安全、人民生活改善作出了突出贡献，是社会主义经济制度的基础。</a:t>
            </a:r>
            <a:r>
              <a:rPr lang="zh-CN" altLang="en-US" sz="2000" dirty="0" smtClean="0">
                <a:ea typeface="华文楷体"/>
              </a:rPr>
              <a:t>我国经济社会发展取得的辉煌成就，离不开公有制经济。</a:t>
            </a:r>
            <a:r>
              <a:rPr lang="en-US" altLang="zh-CN" sz="2000" dirty="0" smtClean="0">
                <a:solidFill>
                  <a:prstClr val="black"/>
                </a:solidFill>
                <a:ea typeface="华文楷体"/>
              </a:rPr>
              <a:t>       </a:t>
            </a:r>
            <a:endParaRPr lang="zh-CN" altLang="en-US" sz="2000" dirty="0">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27"/>
          <p:cNvSpPr>
            <a:spLocks noGrp="1"/>
          </p:cNvSpPr>
          <p:nvPr>
            <p:ph type="title"/>
          </p:nvPr>
        </p:nvSpPr>
        <p:spPr>
          <a:xfrm>
            <a:off x="293301" y="1035169"/>
            <a:ext cx="2183892" cy="311493"/>
          </a:xfrm>
          <a:solidFill>
            <a:srgbClr val="89D7FE"/>
          </a:solidFill>
        </p:spPr>
        <p:txBody>
          <a:bodyPr>
            <a:noAutofit/>
          </a:bodyPr>
          <a:lstStyle/>
          <a:p>
            <a:pPr algn="l"/>
            <a:r>
              <a:rPr lang="zh-CN" altLang="en-US" sz="2400" dirty="0" smtClean="0">
                <a:latin typeface="黑体" pitchFamily="49" charset="-122"/>
                <a:ea typeface="华文楷体"/>
              </a:rPr>
              <a:t>探究与分享一</a:t>
            </a:r>
            <a:endParaRPr lang="zh-CN" altLang="en-US" sz="2400" dirty="0">
              <a:latin typeface="黑体" pitchFamily="49" charset="-122"/>
              <a:ea typeface="华文楷体"/>
            </a:endParaRPr>
          </a:p>
        </p:txBody>
      </p:sp>
      <p:sp>
        <p:nvSpPr>
          <p:cNvPr id="9" name="TextBox 8"/>
          <p:cNvSpPr txBox="1"/>
          <p:nvPr/>
        </p:nvSpPr>
        <p:spPr>
          <a:xfrm>
            <a:off x="224287" y="1673523"/>
            <a:ext cx="8919713" cy="1200329"/>
          </a:xfrm>
          <a:prstGeom prst="rect">
            <a:avLst/>
          </a:prstGeom>
          <a:noFill/>
        </p:spPr>
        <p:txBody>
          <a:bodyPr wrap="square" rtlCol="0">
            <a:spAutoFit/>
          </a:bodyPr>
          <a:lstStyle/>
          <a:p>
            <a:r>
              <a:rPr lang="en-US" altLang="zh-CN" sz="2400" dirty="0" smtClean="0">
                <a:ea typeface="华文楷体"/>
              </a:rPr>
              <a:t>        1978</a:t>
            </a:r>
            <a:r>
              <a:rPr lang="zh-CN" altLang="en-US" sz="2400" dirty="0" smtClean="0">
                <a:ea typeface="华文楷体"/>
              </a:rPr>
              <a:t>年以来，为了探索与现代生产力水平相适应的农村集体经济经营方式，我国在坚持农村土地集体所有制性质不变的前提下不断推进经营方式改革。以下是某村的探索历程。    </a:t>
            </a:r>
            <a:endParaRPr lang="en-US" altLang="zh-CN" sz="2400" dirty="0" smtClean="0">
              <a:ea typeface="华文楷体"/>
            </a:endParaRPr>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41540" y="1794293"/>
            <a:ext cx="8902460" cy="1569660"/>
          </a:xfrm>
          <a:prstGeom prst="rect">
            <a:avLst/>
          </a:prstGeom>
          <a:noFill/>
        </p:spPr>
        <p:txBody>
          <a:bodyPr wrap="square" rtlCol="0">
            <a:spAutoFit/>
          </a:bodyPr>
          <a:lstStyle/>
          <a:p>
            <a:r>
              <a:rPr lang="zh-CN" altLang="en-US" sz="2400" dirty="0" smtClean="0">
                <a:ea typeface="华文楷体"/>
              </a:rPr>
              <a:t>        党的十一届三中全会后，该村通过推行家庭联产承包责任制，实行个人承包村办企业、成立多种形式的经营联合体等措施，调动了村民的生产积极性，推动了经济发展，使村民摆脱了贫困，解决了温饱问题。</a:t>
            </a:r>
            <a:endParaRPr lang="en-US" altLang="zh-CN" sz="2400" dirty="0" smtClean="0">
              <a:ea typeface="华文楷体"/>
            </a:endParaRPr>
          </a:p>
        </p:txBody>
      </p:sp>
      <p:sp>
        <p:nvSpPr>
          <p:cNvPr id="4" name="标题 3"/>
          <p:cNvSpPr>
            <a:spLocks noGrp="1"/>
          </p:cNvSpPr>
          <p:nvPr>
            <p:ph type="title"/>
          </p:nvPr>
        </p:nvSpPr>
        <p:spPr/>
        <p:txBody>
          <a:bodyPr/>
          <a:lstStyle/>
          <a:p>
            <a:endParaRPr lang="zh-CN" altLang="en-US"/>
          </a:p>
        </p:txBody>
      </p:sp>
    </p:spTree>
    <p:extLst>
      <p:ext uri="{BB962C8B-B14F-4D97-AF65-F5344CB8AC3E}">
        <p14:creationId xmlns="" xmlns:p14="http://schemas.microsoft.com/office/powerpoint/2010/main" val="3509407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7357</TotalTime>
  <Words>4551</Words>
  <Application>Microsoft Office PowerPoint</Application>
  <PresentationFormat>全屏显示(16:9)</PresentationFormat>
  <Paragraphs>186</Paragraphs>
  <Slides>29</Slides>
  <Notes>29</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公有制为主体     多种所有制经济共同发展</vt:lpstr>
      <vt:lpstr>一、公有制主体地位及其体现</vt:lpstr>
      <vt:lpstr>    在日常生活中，我们要消费各种各样的产品，接受各种各样的服务。</vt:lpstr>
      <vt:lpstr>       人类要生存和发展，就要满足衣食住行等基本生活需要，就必须进行物质资料生产。物质资料生产离不开人的劳动和生产资料。劳动是物质财富的源泉，也是价值的唯一源泉；生产资料是创造物质财富和价值的条件。</vt:lpstr>
      <vt:lpstr>幻灯片 5</vt:lpstr>
      <vt:lpstr>幻灯片 6</vt:lpstr>
      <vt:lpstr>公有制主体地位及其体现</vt:lpstr>
      <vt:lpstr>探究与分享一</vt:lpstr>
      <vt:lpstr>幻灯片 9</vt:lpstr>
      <vt:lpstr>幻灯片 10</vt:lpstr>
      <vt:lpstr>幻灯片 11</vt:lpstr>
      <vt:lpstr>公有制主体地位及其体现</vt:lpstr>
      <vt:lpstr>公有制主体地位及其体现</vt:lpstr>
      <vt:lpstr>公有制主体地位及其体现</vt:lpstr>
      <vt:lpstr>探究与分享二</vt:lpstr>
      <vt:lpstr>涉及国家安全的行业（国防工业、造币、航空航天等）</vt:lpstr>
      <vt:lpstr>公有制主体地位及其体现</vt:lpstr>
      <vt:lpstr>公有制主体地位及其体现</vt:lpstr>
      <vt:lpstr>探究与分享三</vt:lpstr>
      <vt:lpstr>多种所有制经济共同发展</vt:lpstr>
      <vt:lpstr>多种所有制经济共同发展</vt:lpstr>
      <vt:lpstr>幻灯片 22</vt:lpstr>
      <vt:lpstr>幻灯片 23</vt:lpstr>
      <vt:lpstr>幻灯片 24</vt:lpstr>
      <vt:lpstr>幻灯片 25</vt:lpstr>
      <vt:lpstr>幻灯片 26</vt:lpstr>
      <vt:lpstr>多种所有制经济共同发展</vt:lpstr>
      <vt:lpstr>幻灯片 28</vt:lpstr>
      <vt:lpstr>幻灯片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陈伟玲</dc:creator>
  <cp:lastModifiedBy>lenovo</cp:lastModifiedBy>
  <cp:revision>225</cp:revision>
  <dcterms:created xsi:type="dcterms:W3CDTF">2020-02-05T11:17:56Z</dcterms:created>
  <dcterms:modified xsi:type="dcterms:W3CDTF">2020-09-07T00:26:10Z</dcterms:modified>
</cp:coreProperties>
</file>