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9" r:id="rId2"/>
    <p:sldId id="303" r:id="rId3"/>
    <p:sldId id="340" r:id="rId4"/>
    <p:sldId id="343" r:id="rId5"/>
    <p:sldId id="344" r:id="rId6"/>
    <p:sldId id="288" r:id="rId7"/>
    <p:sldId id="319" r:id="rId8"/>
    <p:sldId id="321" r:id="rId9"/>
    <p:sldId id="320" r:id="rId10"/>
    <p:sldId id="289" r:id="rId11"/>
    <p:sldId id="311" r:id="rId12"/>
    <p:sldId id="345" r:id="rId13"/>
    <p:sldId id="310" r:id="rId14"/>
    <p:sldId id="312" r:id="rId15"/>
    <p:sldId id="313" r:id="rId16"/>
    <p:sldId id="314" r:id="rId17"/>
    <p:sldId id="341" r:id="rId18"/>
    <p:sldId id="342" r:id="rId19"/>
    <p:sldId id="336" r:id="rId20"/>
    <p:sldId id="337" r:id="rId21"/>
    <p:sldId id="316" r:id="rId22"/>
    <p:sldId id="299" r:id="rId23"/>
    <p:sldId id="309" r:id="rId24"/>
    <p:sldId id="295" r:id="rId25"/>
    <p:sldId id="322" r:id="rId26"/>
    <p:sldId id="284" r:id="rId27"/>
    <p:sldId id="326" r:id="rId28"/>
    <p:sldId id="296" r:id="rId29"/>
    <p:sldId id="327" r:id="rId30"/>
    <p:sldId id="332" r:id="rId31"/>
    <p:sldId id="333" r:id="rId3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AF0000"/>
    <a:srgbClr val="FF33CC"/>
    <a:srgbClr val="01431D"/>
    <a:srgbClr val="014E6A"/>
    <a:srgbClr val="1784AD"/>
    <a:srgbClr val="AE0203"/>
    <a:srgbClr val="711000"/>
    <a:srgbClr val="01621F"/>
    <a:srgbClr val="DCE7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7994" autoAdjust="0"/>
    <p:restoredTop sz="82430" autoAdjust="0"/>
  </p:normalViewPr>
  <p:slideViewPr>
    <p:cSldViewPr snapToGrid="0">
      <p:cViewPr>
        <p:scale>
          <a:sx n="82" d="100"/>
          <a:sy n="82" d="100"/>
        </p:scale>
        <p:origin x="-780" y="-72"/>
      </p:cViewPr>
      <p:guideLst>
        <p:guide orient="horz" pos="2811"/>
        <p:guide orient="horz" pos="413"/>
        <p:guide pos="516"/>
        <p:guide pos="5261"/>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pPr/>
              <a:t>2020/9/18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pPr/>
              <a:t>‹#›</a:t>
            </a:fld>
            <a:endParaRPr lang="zh-CN" altLang="en-US"/>
          </a:p>
        </p:txBody>
      </p:sp>
    </p:spTree>
    <p:extLst>
      <p:ext uri="{BB962C8B-B14F-4D97-AF65-F5344CB8AC3E}">
        <p14:creationId xmlns:p14="http://schemas.microsoft.com/office/powerpoint/2010/main" xmlns="" val="2864943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pPr/>
              <a:t>2020/9/18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pPr/>
              <a:t>‹#›</a:t>
            </a:fld>
            <a:endParaRPr lang="zh-CN" altLang="en-US"/>
          </a:p>
        </p:txBody>
      </p:sp>
    </p:spTree>
    <p:extLst>
      <p:ext uri="{BB962C8B-B14F-4D97-AF65-F5344CB8AC3E}">
        <p14:creationId xmlns:p14="http://schemas.microsoft.com/office/powerpoint/2010/main" xmlns="" val="117897223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endParaRPr lang="en-US" altLang="zh-CN" sz="1200" kern="1200" dirty="0" smtClean="0">
              <a:solidFill>
                <a:schemeClr val="tx1"/>
              </a:solidFill>
              <a:effectLst/>
              <a:latin typeface="+mn-lt"/>
              <a:ea typeface="+mn-ea"/>
              <a:cs typeface="+mn-cs"/>
            </a:endParaRPr>
          </a:p>
          <a:p>
            <a:r>
              <a:rPr lang="zh-CN" altLang="en-US" sz="1200" kern="1200" dirty="0" smtClean="0">
                <a:solidFill>
                  <a:schemeClr val="tx1"/>
                </a:solidFill>
                <a:effectLst/>
                <a:latin typeface="+mn-lt"/>
                <a:ea typeface="+mn-ea"/>
                <a:cs typeface="+mn-cs"/>
              </a:rPr>
              <a:t>页面</a:t>
            </a:r>
            <a:r>
              <a:rPr lang="zh-CN" altLang="zh-CN" sz="1200" kern="1200" dirty="0" smtClean="0">
                <a:solidFill>
                  <a:schemeClr val="tx1"/>
                </a:solidFill>
                <a:effectLst/>
                <a:latin typeface="+mn-lt"/>
                <a:ea typeface="+mn-ea"/>
                <a:cs typeface="+mn-cs"/>
              </a:rPr>
              <a:t>统一为</a:t>
            </a:r>
            <a:r>
              <a:rPr lang="en-US" altLang="zh-CN" sz="1200" kern="1200" dirty="0" smtClean="0">
                <a:solidFill>
                  <a:schemeClr val="tx1"/>
                </a:solidFill>
                <a:effectLst/>
                <a:latin typeface="+mn-lt"/>
                <a:ea typeface="+mn-ea"/>
                <a:cs typeface="+mn-cs"/>
              </a:rPr>
              <a:t>16:9</a:t>
            </a:r>
            <a:r>
              <a:rPr lang="zh-CN" altLang="zh-CN" sz="1200" kern="1200" dirty="0" smtClean="0">
                <a:solidFill>
                  <a:schemeClr val="tx1"/>
                </a:solidFill>
                <a:effectLst/>
                <a:latin typeface="+mn-lt"/>
                <a:ea typeface="+mn-ea"/>
                <a:cs typeface="+mn-cs"/>
              </a:rPr>
              <a:t>宽幅画面比例尺寸；</a:t>
            </a:r>
            <a:r>
              <a:rPr lang="en-US" altLang="zh-CN" sz="1200" kern="1200" dirty="0" smtClean="0">
                <a:solidFill>
                  <a:schemeClr val="tx1"/>
                </a:solidFill>
                <a:effectLst/>
                <a:latin typeface="+mn-lt"/>
                <a:ea typeface="+mn-ea"/>
                <a:cs typeface="+mn-cs"/>
              </a:rPr>
              <a:t>PPT</a:t>
            </a:r>
            <a:r>
              <a:rPr lang="zh-CN" altLang="zh-CN" sz="1200" kern="1200" dirty="0" smtClean="0">
                <a:solidFill>
                  <a:schemeClr val="tx1"/>
                </a:solidFill>
                <a:effectLst/>
                <a:latin typeface="+mn-lt"/>
                <a:ea typeface="+mn-ea"/>
                <a:cs typeface="+mn-cs"/>
              </a:rPr>
              <a:t>统一格式为</a:t>
            </a:r>
            <a:r>
              <a:rPr lang="en-US" altLang="zh-CN" sz="1200" kern="1200" dirty="0" smtClean="0">
                <a:solidFill>
                  <a:schemeClr val="tx1"/>
                </a:solidFill>
                <a:effectLst/>
                <a:latin typeface="+mn-lt"/>
                <a:ea typeface="+mn-ea"/>
                <a:cs typeface="+mn-cs"/>
              </a:rPr>
              <a:t>PPT</a:t>
            </a:r>
            <a:r>
              <a:rPr lang="zh-CN" altLang="zh-CN" sz="1200" kern="1200" dirty="0" smtClean="0">
                <a:solidFill>
                  <a:schemeClr val="tx1"/>
                </a:solidFill>
                <a:effectLst/>
                <a:latin typeface="+mn-lt"/>
                <a:ea typeface="+mn-ea"/>
                <a:cs typeface="+mn-cs"/>
              </a:rPr>
              <a:t>或</a:t>
            </a:r>
            <a:r>
              <a:rPr lang="en-US" altLang="zh-CN" sz="1200" kern="1200" dirty="0" smtClean="0">
                <a:solidFill>
                  <a:schemeClr val="tx1"/>
                </a:solidFill>
                <a:effectLst/>
                <a:latin typeface="+mn-lt"/>
                <a:ea typeface="+mn-ea"/>
                <a:cs typeface="+mn-cs"/>
              </a:rPr>
              <a:t>PPTX</a:t>
            </a:r>
            <a:r>
              <a:rPr lang="zh-CN" altLang="en-US"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zh-CN" altLang="en-US" dirty="0" smtClean="0"/>
              <a:t>请注意：</a:t>
            </a:r>
            <a:endParaRPr lang="en-US" altLang="zh-CN" sz="1200" kern="1200" dirty="0" smtClean="0">
              <a:solidFill>
                <a:schemeClr val="tx1"/>
              </a:solidFill>
              <a:effectLst/>
              <a:latin typeface="+mn-lt"/>
              <a:ea typeface="+mn-ea"/>
              <a:cs typeface="+mn-cs"/>
            </a:endParaRPr>
          </a:p>
          <a:p>
            <a:r>
              <a:rPr lang="en-US" altLang="zh-CN" dirty="0" smtClean="0"/>
              <a:t>1. </a:t>
            </a:r>
            <a:r>
              <a:rPr lang="zh-CN" altLang="en-US" dirty="0" smtClean="0"/>
              <a:t>课名：微软雅黑</a:t>
            </a:r>
            <a:r>
              <a:rPr lang="en-US" altLang="zh-CN" dirty="0" smtClean="0"/>
              <a:t>48</a:t>
            </a:r>
            <a:r>
              <a:rPr lang="zh-CN" altLang="en-US" dirty="0" smtClean="0"/>
              <a:t>号字；</a:t>
            </a:r>
            <a:endParaRPr lang="en-US" altLang="zh-CN" dirty="0" smtClean="0"/>
          </a:p>
          <a:p>
            <a:r>
              <a:rPr lang="en-US" altLang="zh-CN" dirty="0" smtClean="0"/>
              <a:t>2.</a:t>
            </a:r>
            <a:r>
              <a:rPr lang="zh-CN" altLang="en-US" sz="1200" b="0" dirty="0" smtClean="0"/>
              <a:t>（第一课时）</a:t>
            </a:r>
            <a:r>
              <a:rPr lang="zh-CN" altLang="en-US" dirty="0" smtClean="0"/>
              <a:t>：微软雅黑</a:t>
            </a:r>
            <a:r>
              <a:rPr lang="en-US" altLang="zh-CN" dirty="0" smtClean="0"/>
              <a:t>32</a:t>
            </a:r>
            <a:r>
              <a:rPr lang="zh-CN" altLang="en-US" dirty="0" smtClean="0"/>
              <a:t>号字；</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3.</a:t>
            </a:r>
            <a:r>
              <a:rPr lang="zh-CN" altLang="en-US" dirty="0" smtClean="0"/>
              <a:t>学校名称：请填写全称；</a:t>
            </a:r>
            <a:endParaRPr lang="en-US" altLang="zh-CN" b="1" dirty="0" smtClean="0"/>
          </a:p>
          <a:p>
            <a:r>
              <a:rPr lang="en-US" altLang="zh-CN" dirty="0" smtClean="0"/>
              <a:t>4.</a:t>
            </a:r>
            <a:r>
              <a:rPr lang="zh-CN" altLang="en-US" dirty="0" smtClean="0"/>
              <a:t>学科、年级、主讲人、学校：华文楷体</a:t>
            </a:r>
            <a:r>
              <a:rPr lang="en-US" altLang="zh-CN" dirty="0" smtClean="0"/>
              <a:t>28</a:t>
            </a:r>
            <a:r>
              <a:rPr lang="zh-CN" altLang="en-US" dirty="0" smtClean="0"/>
              <a:t>号字（具体根据文字量可适当调整）。</a:t>
            </a:r>
            <a:endParaRPr lang="en-US" altLang="zh-CN" dirty="0" smtClean="0"/>
          </a:p>
          <a:p>
            <a:endParaRPr lang="en-US" altLang="zh-CN" dirty="0" smtClean="0"/>
          </a:p>
          <a:p>
            <a:r>
              <a:rPr lang="zh-CN" altLang="en-US" dirty="0" smtClean="0"/>
              <a:t>英文</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1.</a:t>
            </a:r>
            <a:r>
              <a:rPr lang="zh-CN" altLang="en-US" dirty="0" smtClean="0"/>
              <a:t>课名：字体以</a:t>
            </a:r>
            <a:r>
              <a:rPr lang="en-US" altLang="zh-CN" dirty="0" smtClean="0"/>
              <a:t>Times New Roman</a:t>
            </a:r>
            <a:r>
              <a:rPr lang="zh-CN" altLang="en-US" dirty="0" smtClean="0"/>
              <a:t>为主，字号一般使用</a:t>
            </a:r>
            <a:r>
              <a:rPr lang="en-US" altLang="zh-CN" dirty="0" smtClean="0"/>
              <a:t>32—36</a:t>
            </a:r>
            <a:r>
              <a:rPr lang="zh-CN" altLang="en-US" dirty="0" smtClean="0"/>
              <a:t>号，特别强调可以用</a:t>
            </a:r>
            <a:r>
              <a:rPr lang="en-US" altLang="zh-CN" dirty="0" smtClean="0"/>
              <a:t>40</a:t>
            </a:r>
            <a:r>
              <a:rPr lang="zh-CN" altLang="en-US" dirty="0" smtClean="0"/>
              <a:t>号；</a:t>
            </a:r>
            <a:endParaRPr lang="en-US" altLang="zh-CN" dirty="0" smtClean="0"/>
          </a:p>
          <a:p>
            <a:r>
              <a:rPr lang="en-US" altLang="zh-CN" dirty="0" smtClean="0"/>
              <a:t>2.</a:t>
            </a:r>
            <a:r>
              <a:rPr lang="zh-CN" altLang="en-US" dirty="0" smtClean="0"/>
              <a:t>（</a:t>
            </a:r>
            <a:r>
              <a:rPr lang="en-US" altLang="zh-CN" dirty="0" smtClean="0"/>
              <a:t>Period</a:t>
            </a:r>
            <a:r>
              <a:rPr lang="en-US" altLang="zh-CN" baseline="0" dirty="0" smtClean="0"/>
              <a:t> 1</a:t>
            </a:r>
            <a:r>
              <a:rPr lang="zh-CN" altLang="en-US" dirty="0" smtClean="0"/>
              <a:t>）：字体使用</a:t>
            </a:r>
            <a:r>
              <a:rPr lang="en-US" altLang="zh-CN" dirty="0" smtClean="0"/>
              <a:t>Arial</a:t>
            </a:r>
            <a:r>
              <a:rPr lang="zh-CN" altLang="en-US" dirty="0" smtClean="0"/>
              <a:t>，字号为</a:t>
            </a:r>
            <a:r>
              <a:rPr lang="en-US" altLang="zh-CN" dirty="0" smtClean="0"/>
              <a:t>28</a:t>
            </a:r>
            <a:r>
              <a:rPr lang="zh-CN" altLang="en-US" dirty="0" smtClean="0"/>
              <a:t>；</a:t>
            </a:r>
            <a:endParaRPr lang="en-US" altLang="zh-CN" dirty="0" smtClean="0"/>
          </a:p>
          <a:p>
            <a:r>
              <a:rPr lang="en-US" altLang="zh-CN" dirty="0" smtClean="0"/>
              <a:t>3.</a:t>
            </a:r>
            <a:r>
              <a:rPr lang="zh-CN" altLang="en-US" dirty="0" smtClean="0"/>
              <a:t>正文一般用</a:t>
            </a:r>
            <a:r>
              <a:rPr lang="en-US" altLang="zh-CN" dirty="0" smtClean="0"/>
              <a:t>24—28</a:t>
            </a:r>
            <a:r>
              <a:rPr lang="zh-CN" altLang="en-US" dirty="0" smtClean="0"/>
              <a:t>号，特别强调可用</a:t>
            </a:r>
            <a:r>
              <a:rPr lang="en-US" altLang="zh-CN" dirty="0" smtClean="0"/>
              <a:t>32</a:t>
            </a:r>
            <a:r>
              <a:rPr lang="zh-CN" altLang="en-US" dirty="0" smtClean="0"/>
              <a:t>号。</a:t>
            </a:r>
            <a:endParaRPr lang="en-US" altLang="zh-CN" dirty="0" smtClean="0"/>
          </a:p>
          <a:p>
            <a:endParaRPr lang="en-US" altLang="zh-CN" dirty="0" smtClean="0"/>
          </a:p>
          <a:p>
            <a:r>
              <a:rPr lang="zh-CN" altLang="zh-CN" sz="1200" kern="1200" dirty="0" smtClean="0">
                <a:solidFill>
                  <a:schemeClr val="tx1"/>
                </a:solidFill>
                <a:effectLst/>
                <a:latin typeface="+mn-lt"/>
                <a:ea typeface="+mn-ea"/>
                <a:cs typeface="+mn-cs"/>
              </a:rPr>
              <a:t>注意标点的规范（例如：中文省略号</a:t>
            </a:r>
            <a:r>
              <a:rPr lang="zh-CN" altLang="en-US" sz="1200" kern="1200" dirty="0" smtClean="0">
                <a:solidFill>
                  <a:schemeClr val="tx1"/>
                </a:solidFill>
                <a:effectLst/>
                <a:latin typeface="+mn-lt"/>
                <a:ea typeface="+mn-ea"/>
                <a:cs typeface="+mn-cs"/>
              </a:rPr>
              <a:t>为</a:t>
            </a:r>
            <a:r>
              <a:rPr lang="zh-CN" altLang="zh-CN" sz="1200" kern="1200" dirty="0" smtClean="0">
                <a:solidFill>
                  <a:schemeClr val="tx1"/>
                </a:solidFill>
                <a:effectLst/>
                <a:latin typeface="+mn-lt"/>
                <a:ea typeface="+mn-ea"/>
                <a:cs typeface="+mn-cs"/>
              </a:rPr>
              <a:t>……，可用</a:t>
            </a:r>
            <a:r>
              <a:rPr lang="en-US" altLang="zh-CN" sz="1200" kern="1200" dirty="0" smtClean="0">
                <a:solidFill>
                  <a:schemeClr val="tx1"/>
                </a:solidFill>
                <a:effectLst/>
                <a:latin typeface="+mn-lt"/>
                <a:ea typeface="+mn-ea"/>
                <a:cs typeface="+mn-cs"/>
              </a:rPr>
              <a:t>Shift+</a:t>
            </a:r>
            <a:r>
              <a:rPr lang="zh-CN" altLang="zh-CN" sz="1200" kern="1200" dirty="0" smtClean="0">
                <a:solidFill>
                  <a:schemeClr val="tx1"/>
                </a:solidFill>
                <a:effectLst/>
                <a:latin typeface="+mn-lt"/>
                <a:ea typeface="+mn-ea"/>
                <a:cs typeface="+mn-cs"/>
              </a:rPr>
              <a:t>数字键</a:t>
            </a:r>
            <a:r>
              <a:rPr lang="en-US" altLang="zh-CN" sz="1200" kern="1200" dirty="0" smtClean="0">
                <a:solidFill>
                  <a:schemeClr val="tx1"/>
                </a:solidFill>
                <a:effectLst/>
                <a:latin typeface="+mn-lt"/>
                <a:ea typeface="+mn-ea"/>
                <a:cs typeface="+mn-cs"/>
              </a:rPr>
              <a:t>6</a:t>
            </a:r>
            <a:r>
              <a:rPr lang="zh-CN" altLang="zh-CN" sz="1200" kern="1200" dirty="0" smtClean="0">
                <a:solidFill>
                  <a:schemeClr val="tx1"/>
                </a:solidFill>
                <a:effectLst/>
                <a:latin typeface="+mn-lt"/>
                <a:ea typeface="+mn-ea"/>
                <a:cs typeface="+mn-cs"/>
              </a:rPr>
              <a:t>打出中文省略号，英文省略号</a:t>
            </a:r>
            <a:r>
              <a:rPr lang="zh-CN" altLang="en-US" sz="1200" kern="1200" dirty="0" smtClean="0">
                <a:solidFill>
                  <a:schemeClr val="tx1"/>
                </a:solidFill>
                <a:effectLst/>
                <a:latin typeface="+mn-lt"/>
                <a:ea typeface="+mn-ea"/>
                <a:cs typeface="+mn-cs"/>
              </a:rPr>
              <a:t>为</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a:t>
            </a:fld>
            <a:endParaRPr lang="zh-CN" altLang="en-US"/>
          </a:p>
        </p:txBody>
      </p:sp>
    </p:spTree>
    <p:extLst>
      <p:ext uri="{BB962C8B-B14F-4D97-AF65-F5344CB8AC3E}">
        <p14:creationId xmlns:p14="http://schemas.microsoft.com/office/powerpoint/2010/main" xmlns="" val="3724932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社会保障如此重要，接下来我们具体了解我国的社会保障“安全网”。</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社会保障主要由社会保险、社会救助、社会福利、社会优抚组成，还包括其他社会保障形式，他们共同构成了我国的社会保障体系。</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社会保险是我国社会保障体系的核心。它是国家依法建立的面向劳动者的一项社会保障制度，由政府、单位和个人三方共同筹资。目标是保障劳动者因年老、疾病、工伤、失业、生育等，暂时或永久失去劳动能力，从而失去收入来源时，能够从国家和社会获得物质帮助，以此解除劳动者的后顾之忧。社会保险的主要内容包括基本养老保险、基本医疗保险、工伤保险、失业保险、生育保险等社会保险制度。 </a:t>
            </a:r>
            <a:endParaRPr lang="zh-CN" altLang="en-US" dirty="0" smtClean="0"/>
          </a:p>
          <a:p>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大家在生活中应该听说过“商业保险”，那么，什么是商业保险？商业保险与社会保险有何区别呢？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商业保险是投保人根据合同约定，向保险人支付保险费，保险人对于合同约定的可能发生的事故因其发生所造成的财产损失承担赔偿保险金责任，或者当被保险人死亡、伤残、疾病或者达到合同约定的年龄限制时，承担给付保险金责任的行为。</a:t>
            </a:r>
            <a:endParaRPr lang="zh-CN" altLang="zh-CN" sz="9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商业保险与社会保险有着明显区别。性质上，商业保险是自愿的市场行为，社会保险则有强制性和福利性；经营目标方面，商业保险追求利润，社会保险保障社会成员的基本生活，维护社会稳定；经营方式上，商业保险由保险公司经营，社会保险由国家经办；费用来源，商业保险的费用完全由个人承担，社会保险费用由国家、单位和个人分摊；保障对象方面，只有签订保险合同并按照约定缴费的人才能享有商业保险，而社会保险要求只要法律规定有权利享受社会保险的人都可以享有；最后，保障水平方面，商业保险所满足的是人的较高层次的保险需求，而社会保险则保障社会成员的基本生活需求。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就相同点来说，社会保险与商业保险都是社会化的风险分摊和经济保障机制。</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社会救助的责任主体是政府，资金来源于政府财政拨款。救助的对象必须经过严格的资格认定程序，家庭经济状况不能维持最低生活水平时才能获得社会救助制度的给付。社会救助的目标是满足社会成员的最低生活需要，避免社会成员陷入生存危机。社会救助是社会保障的“最后一道防线”，有利于维护社会的底线公平，维护社会稳定。</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社会福利的责任主体是政府和社会，是面向老年人、残疾人、妇女、儿童和其他社会成员提供的社会化服务、实物供给或福利津贴，以满足社会成员的生活需要并促使其生活质量不断得到改善和提高；资金来源于政府财政拨款。在社会保障体系中处于最高层次。</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社会优抚是国家和社会依法对现役军人、复员退伍军人以及军烈属等实行物质照顾、生活和工作安置、精神抚慰的褒扬性、补偿性、优待性、综合性的社会保障。与其他社会保障相比，社会优抚的待遇更优厚，体现了国家与社会对军人保卫国家、付出牺牲的补偿。</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除社会保险、社会救助、社会福利、社会优抚等基本保障外，还存在大量补充性的社会保障形式，如企业年金、社区服务等。企业年金是企业及其职工在依法参加基本养老保险的基础上，自主建立的补充养老保险制度；社区服务是在政府指导下，以社区组织为依托，在社区内以全体社区居民为对象，以特殊群体为重点，向他们提供福利性服务的一种社会化保障机制，如社区卫生服务中心为留守儿童建立健康档案、社区开办“网络课堂”等。</a:t>
            </a:r>
            <a:endParaRPr lang="zh-CN" altLang="en-US" dirty="0" smtClean="0"/>
          </a:p>
          <a:p>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以上我们学习了社会保障的作用以及社会保障的体系，为了更好地实现社会公平，我国的社会保障还在进一步完善，下面我们来看具体内容</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请大家阅读探究与分享二：我国城乡居民养老保险制度在不断完善和进步，</a:t>
            </a:r>
            <a:r>
              <a:rPr lang="en-US" altLang="zh-CN" sz="900" b="1" kern="1200" dirty="0" smtClean="0">
                <a:solidFill>
                  <a:schemeClr val="tx1"/>
                </a:solidFill>
                <a:latin typeface="+mn-lt"/>
                <a:ea typeface="+mn-ea"/>
                <a:cs typeface="+mn-cs"/>
              </a:rPr>
              <a:t>1951</a:t>
            </a:r>
            <a:r>
              <a:rPr lang="zh-CN" altLang="zh-CN" sz="900" b="1" kern="1200" dirty="0" smtClean="0">
                <a:solidFill>
                  <a:schemeClr val="tx1"/>
                </a:solidFill>
                <a:latin typeface="+mn-lt"/>
                <a:ea typeface="+mn-ea"/>
                <a:cs typeface="+mn-cs"/>
              </a:rPr>
              <a:t>年建立由国家主导、单位包办城镇职工劳动保险制度。</a:t>
            </a:r>
            <a:r>
              <a:rPr lang="en-US" altLang="zh-CN" sz="900" b="1" kern="1200" dirty="0" smtClean="0">
                <a:solidFill>
                  <a:schemeClr val="tx1"/>
                </a:solidFill>
                <a:latin typeface="+mn-lt"/>
                <a:ea typeface="+mn-ea"/>
                <a:cs typeface="+mn-cs"/>
              </a:rPr>
              <a:t>1997</a:t>
            </a:r>
            <a:r>
              <a:rPr lang="zh-CN" altLang="zh-CN" sz="900" b="1" kern="1200" dirty="0" smtClean="0">
                <a:solidFill>
                  <a:schemeClr val="tx1"/>
                </a:solidFill>
                <a:latin typeface="+mn-lt"/>
                <a:ea typeface="+mn-ea"/>
                <a:cs typeface="+mn-cs"/>
              </a:rPr>
              <a:t>年，建立统一的城镇企业职工养老保险制度。城镇企业职工养老金由单位和个人共同负担。</a:t>
            </a:r>
            <a:r>
              <a:rPr lang="en-US" altLang="zh-CN" sz="900" b="1" kern="1200" dirty="0" smtClean="0">
                <a:solidFill>
                  <a:schemeClr val="tx1"/>
                </a:solidFill>
                <a:latin typeface="+mn-lt"/>
                <a:ea typeface="+mn-ea"/>
                <a:cs typeface="+mn-cs"/>
              </a:rPr>
              <a:t>2009</a:t>
            </a:r>
            <a:r>
              <a:rPr lang="zh-CN" altLang="zh-CN" sz="900" b="1" kern="1200" dirty="0" smtClean="0">
                <a:solidFill>
                  <a:schemeClr val="tx1"/>
                </a:solidFill>
                <a:latin typeface="+mn-lt"/>
                <a:ea typeface="+mn-ea"/>
                <a:cs typeface="+mn-cs"/>
              </a:rPr>
              <a:t>年启动全国新型农村社会养老保险试点工作，破解了农民社会养老的历史难题。</a:t>
            </a:r>
            <a:r>
              <a:rPr lang="en-US" altLang="zh-CN" sz="900" b="1" kern="1200" dirty="0" smtClean="0">
                <a:solidFill>
                  <a:schemeClr val="tx1"/>
                </a:solidFill>
                <a:latin typeface="+mn-lt"/>
                <a:ea typeface="+mn-ea"/>
                <a:cs typeface="+mn-cs"/>
              </a:rPr>
              <a:t>2011</a:t>
            </a:r>
            <a:r>
              <a:rPr lang="zh-CN" altLang="zh-CN" sz="900" b="1" kern="1200" dirty="0" smtClean="0">
                <a:solidFill>
                  <a:schemeClr val="tx1"/>
                </a:solidFill>
                <a:latin typeface="+mn-lt"/>
                <a:ea typeface="+mn-ea"/>
                <a:cs typeface="+mn-cs"/>
              </a:rPr>
              <a:t>年启动城镇居民养老保险试点工作，标志着城镇非从业居民从此实现老有所养。</a:t>
            </a:r>
            <a:r>
              <a:rPr lang="en-US" altLang="zh-CN" sz="900" b="1" kern="1200" dirty="0" smtClean="0">
                <a:solidFill>
                  <a:schemeClr val="tx1"/>
                </a:solidFill>
                <a:latin typeface="+mn-lt"/>
                <a:ea typeface="+mn-ea"/>
                <a:cs typeface="+mn-cs"/>
              </a:rPr>
              <a:t>2014</a:t>
            </a:r>
            <a:r>
              <a:rPr lang="zh-CN" altLang="zh-CN" sz="900" b="1" kern="1200" dirty="0" smtClean="0">
                <a:solidFill>
                  <a:schemeClr val="tx1"/>
                </a:solidFill>
                <a:latin typeface="+mn-lt"/>
                <a:ea typeface="+mn-ea"/>
                <a:cs typeface="+mn-cs"/>
              </a:rPr>
              <a:t>年在全国范围内建立统一的城乡居民基本养老保险制度。</a:t>
            </a:r>
            <a:r>
              <a:rPr lang="en-US" altLang="zh-CN" sz="900" b="1" kern="1200" dirty="0" smtClean="0">
                <a:solidFill>
                  <a:schemeClr val="tx1"/>
                </a:solidFill>
                <a:latin typeface="+mn-lt"/>
                <a:ea typeface="+mn-ea"/>
                <a:cs typeface="+mn-cs"/>
              </a:rPr>
              <a:t>2017</a:t>
            </a:r>
            <a:r>
              <a:rPr lang="zh-CN" altLang="zh-CN" sz="900" b="1" kern="1200" dirty="0" smtClean="0">
                <a:solidFill>
                  <a:schemeClr val="tx1"/>
                </a:solidFill>
                <a:latin typeface="+mn-lt"/>
                <a:ea typeface="+mn-ea"/>
                <a:cs typeface="+mn-cs"/>
              </a:rPr>
              <a:t>年社会养老保险覆盖超过</a:t>
            </a:r>
            <a:r>
              <a:rPr lang="en-US" altLang="zh-CN" sz="900" b="1" kern="1200" dirty="0" smtClean="0">
                <a:solidFill>
                  <a:schemeClr val="tx1"/>
                </a:solidFill>
                <a:latin typeface="+mn-lt"/>
                <a:ea typeface="+mn-ea"/>
                <a:cs typeface="+mn-cs"/>
              </a:rPr>
              <a:t>9</a:t>
            </a:r>
            <a:r>
              <a:rPr lang="zh-CN" altLang="zh-CN" sz="900" b="1" kern="1200" dirty="0" smtClean="0">
                <a:solidFill>
                  <a:schemeClr val="tx1"/>
                </a:solidFill>
                <a:latin typeface="+mn-lt"/>
                <a:ea typeface="+mn-ea"/>
                <a:cs typeface="+mn-cs"/>
              </a:rPr>
              <a:t>亿人，覆盖率超过法定人群的</a:t>
            </a:r>
            <a:r>
              <a:rPr lang="en-US" altLang="zh-CN" sz="900" b="1" kern="1200" dirty="0" smtClean="0">
                <a:solidFill>
                  <a:schemeClr val="tx1"/>
                </a:solidFill>
                <a:latin typeface="+mn-lt"/>
                <a:ea typeface="+mn-ea"/>
                <a:cs typeface="+mn-cs"/>
              </a:rPr>
              <a:t>90%</a:t>
            </a:r>
            <a:r>
              <a:rPr lang="zh-CN" altLang="zh-CN" sz="900" b="1" kern="1200" dirty="0" smtClean="0">
                <a:solidFill>
                  <a:schemeClr val="tx1"/>
                </a:solidFill>
                <a:latin typeface="+mn-lt"/>
                <a:ea typeface="+mn-ea"/>
                <a:cs typeface="+mn-cs"/>
              </a:rPr>
              <a:t>。</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19</a:t>
            </a:fld>
            <a:endParaRPr lang="zh-CN" altLang="en-US"/>
          </a:p>
        </p:txBody>
      </p:sp>
    </p:spTree>
    <p:extLst>
      <p:ext uri="{BB962C8B-B14F-4D97-AF65-F5344CB8AC3E}">
        <p14:creationId xmlns:p14="http://schemas.microsoft.com/office/powerpoint/2010/main" xmlns="" val="1892851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同学们好！欢迎来到思想政治课堂，我是来自北京市海淀教师进修学校附属实验学校的张方园老师，今天我们一起学习我国的社会保障。</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本节课主要学习两部分内容。一、多种多样的社会保障，主要介绍社会保障的作用及我国的社会保障体系；二、如何完善我国的社会保障体系。</a:t>
            </a:r>
            <a:endParaRPr lang="zh-CN" altLang="en-US" dirty="0" smtClean="0"/>
          </a:p>
          <a:p>
            <a:pPr marL="0" marR="0" indent="0" algn="l" defTabSz="6858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900" b="1" kern="1200" dirty="0" smtClean="0">
                <a:solidFill>
                  <a:schemeClr val="tx1"/>
                </a:solidFill>
                <a:latin typeface="+mn-lt"/>
                <a:ea typeface="+mn-ea"/>
                <a:cs typeface="+mn-cs"/>
              </a:rPr>
              <a:t>请思考：</a:t>
            </a:r>
            <a:r>
              <a:rPr lang="en-US" altLang="zh-CN" sz="900" b="1" kern="1200" dirty="0" smtClean="0">
                <a:solidFill>
                  <a:schemeClr val="tx1"/>
                </a:solidFill>
                <a:latin typeface="+mn-lt"/>
                <a:ea typeface="+mn-ea"/>
                <a:cs typeface="+mn-cs"/>
              </a:rPr>
              <a:t>1.</a:t>
            </a:r>
            <a:r>
              <a:rPr lang="zh-CN" altLang="zh-CN" sz="900" b="1" kern="1200" dirty="0" smtClean="0">
                <a:solidFill>
                  <a:schemeClr val="tx1"/>
                </a:solidFill>
                <a:latin typeface="+mn-lt"/>
                <a:ea typeface="+mn-ea"/>
                <a:cs typeface="+mn-cs"/>
              </a:rPr>
              <a:t>我国城乡居民养老保险制度是如何不断完善、实现社会公平的？</a:t>
            </a:r>
            <a:r>
              <a:rPr lang="en-US" altLang="zh-CN" sz="900" b="1" kern="1200" dirty="0" smtClean="0">
                <a:solidFill>
                  <a:schemeClr val="tx1"/>
                </a:solidFill>
                <a:latin typeface="+mn-lt"/>
                <a:ea typeface="+mn-ea"/>
                <a:cs typeface="+mn-cs"/>
              </a:rPr>
              <a:t>2.</a:t>
            </a:r>
            <a:r>
              <a:rPr lang="zh-CN" altLang="zh-CN" sz="900" b="1" kern="1200" dirty="0" smtClean="0">
                <a:solidFill>
                  <a:schemeClr val="tx1"/>
                </a:solidFill>
                <a:latin typeface="+mn-lt"/>
                <a:ea typeface="+mn-ea"/>
                <a:cs typeface="+mn-cs"/>
              </a:rPr>
              <a:t>了解我国当前完善社会保障的新举措，并评述其中一项。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我们先来分析第一个问题。根据图示，我们发现，随着我国经济社会不断发展，在党的领导下，我国养老保险制度建设取得了辉煌成就。基本养老保险覆盖范围逐步扩大，从城镇职工扩大到城镇非从业人员，从统一城镇职工养老保险发展到新型农村社会养老保险，</a:t>
            </a:r>
            <a:r>
              <a:rPr lang="en-US" altLang="zh-CN" sz="900" b="1" kern="1200" dirty="0" smtClean="0">
                <a:solidFill>
                  <a:schemeClr val="tx1"/>
                </a:solidFill>
                <a:latin typeface="+mn-lt"/>
                <a:ea typeface="+mn-ea"/>
                <a:cs typeface="+mn-cs"/>
              </a:rPr>
              <a:t>2014</a:t>
            </a:r>
            <a:r>
              <a:rPr lang="zh-CN" altLang="zh-CN" sz="900" b="1" kern="1200" dirty="0" smtClean="0">
                <a:solidFill>
                  <a:schemeClr val="tx1"/>
                </a:solidFill>
                <a:latin typeface="+mn-lt"/>
                <a:ea typeface="+mn-ea"/>
                <a:cs typeface="+mn-cs"/>
              </a:rPr>
              <a:t>年将新型农村社会养老保险和城镇居民社会养老保险两项制度合并，建立统一的城乡居民养老保险制度。参保人员持续增长，社会养老保险覆盖超过</a:t>
            </a:r>
            <a:r>
              <a:rPr lang="en-US" altLang="zh-CN" sz="900" b="1" kern="1200" dirty="0" smtClean="0">
                <a:solidFill>
                  <a:schemeClr val="tx1"/>
                </a:solidFill>
                <a:latin typeface="+mn-lt"/>
                <a:ea typeface="+mn-ea"/>
                <a:cs typeface="+mn-cs"/>
              </a:rPr>
              <a:t>9</a:t>
            </a:r>
            <a:r>
              <a:rPr lang="zh-CN" altLang="zh-CN" sz="900" b="1" kern="1200" dirty="0" smtClean="0">
                <a:solidFill>
                  <a:schemeClr val="tx1"/>
                </a:solidFill>
                <a:latin typeface="+mn-lt"/>
                <a:ea typeface="+mn-ea"/>
                <a:cs typeface="+mn-cs"/>
              </a:rPr>
              <a:t>亿人，覆盖率超过法定人群的</a:t>
            </a:r>
            <a:r>
              <a:rPr lang="en-US" altLang="zh-CN" sz="900" b="1" kern="1200" dirty="0" smtClean="0">
                <a:solidFill>
                  <a:schemeClr val="tx1"/>
                </a:solidFill>
                <a:latin typeface="+mn-lt"/>
                <a:ea typeface="+mn-ea"/>
                <a:cs typeface="+mn-cs"/>
              </a:rPr>
              <a:t>90%</a:t>
            </a:r>
            <a:r>
              <a:rPr lang="zh-CN" altLang="zh-CN" sz="900" b="1" kern="1200" dirty="0" smtClean="0">
                <a:solidFill>
                  <a:schemeClr val="tx1"/>
                </a:solidFill>
                <a:latin typeface="+mn-lt"/>
                <a:ea typeface="+mn-ea"/>
                <a:cs typeface="+mn-cs"/>
              </a:rPr>
              <a:t>。由此可见，我国社会保障注重从制度上实现权利公平、机会公平、规则公平，让全体人民都能够依法公平享有社会保障，不断满足人民的美好生活需要，实现社会公平正义。 </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20</a:t>
            </a:fld>
            <a:endParaRPr lang="zh-CN" altLang="en-US"/>
          </a:p>
        </p:txBody>
      </p:sp>
    </p:spTree>
    <p:extLst>
      <p:ext uri="{BB962C8B-B14F-4D97-AF65-F5344CB8AC3E}">
        <p14:creationId xmlns:p14="http://schemas.microsoft.com/office/powerpoint/2010/main" xmlns="" val="1892851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因此，完善社会保障体系，要公平对待每个公民并确保其享受相应的社会保障权益。为此，要建立起覆盖全民、城乡统筹的社会保障体系，形成没有漏洞的“安全网”。</a:t>
            </a:r>
            <a:endParaRPr lang="zh-CN" altLang="en-US" dirty="0" smtClean="0"/>
          </a:p>
          <a:p>
            <a:pPr marL="0" marR="0" indent="0" algn="l" defTabSz="68580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接下来我们来分析第二个问题。近年来，我国还提出了很多完善社会保障体系的新举措，如跨省异地就医住院费用直接结算。受人口流动性大、医疗资源配置不均衡等因素影响，人民群众跨地域治疗疾病的情况十分普遍。跨省就医直接结算省去了参保人员“垫资”和“跑腿”的麻烦，体现了公共服务水平和能力的不断提高，推动了政务服务更加透明、便捷，让百姓有了更多获得感、幸福感、安全感。</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再如</a:t>
            </a:r>
            <a:r>
              <a:rPr lang="en-US" altLang="zh-CN" sz="900" b="1" kern="1200" dirty="0" smtClean="0">
                <a:solidFill>
                  <a:schemeClr val="tx1"/>
                </a:solidFill>
                <a:latin typeface="+mn-lt"/>
                <a:ea typeface="+mn-ea"/>
                <a:cs typeface="+mn-cs"/>
              </a:rPr>
              <a:t>2020</a:t>
            </a:r>
            <a:r>
              <a:rPr lang="zh-CN" altLang="zh-CN" sz="900" b="1" kern="1200" dirty="0" smtClean="0">
                <a:solidFill>
                  <a:schemeClr val="tx1"/>
                </a:solidFill>
                <a:latin typeface="+mn-lt"/>
                <a:ea typeface="+mn-ea"/>
                <a:cs typeface="+mn-cs"/>
              </a:rPr>
              <a:t>年《政府工作报告》中提到的一系列社会保障措施，涉及养老、失业、困难群众、退役军人、因公殉职人员的优抚政策，体现出国家对弱势群体的关照。</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所以，完善社会保障体系，要更多维护好弱势群体的利益，平衡不同社会群体的利益关系，缩小贫富差距，促进社会和谐发展。</a:t>
            </a:r>
            <a:endParaRPr lang="zh-CN" altLang="en-US" dirty="0" smtClean="0"/>
          </a:p>
          <a:p>
            <a:pPr marL="0" marR="0" indent="0" algn="l" defTabSz="685800" rtl="0" eaLnBrk="1" fontAlgn="auto" latinLnBrk="0" hangingPunct="1">
              <a:lnSpc>
                <a:spcPct val="100000"/>
              </a:lnSpc>
              <a:spcBef>
                <a:spcPts val="0"/>
              </a:spcBef>
              <a:spcAft>
                <a:spcPts val="0"/>
              </a:spcAft>
              <a:buClrTx/>
              <a:buSzTx/>
              <a:buFontTx/>
              <a:buNone/>
              <a:tabLst/>
              <a:defRPr/>
            </a:pPr>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以上我们了解了我国促进社会保障发展的举措，社会保障与经济发展是什么关系呢？请大家看探究与分享三：第二次世界大战后，一些欧洲国家进入经济高增长阶段，社会福利水平不断提高。公民享有免费的医疗、悠长的假期、长期的失业救济……这被称为无处不在的社会保障。“与其去做</a:t>
            </a:r>
            <a:r>
              <a:rPr lang="en-US" altLang="zh-CN" sz="900" b="1" kern="1200" dirty="0" smtClean="0">
                <a:solidFill>
                  <a:schemeClr val="tx1"/>
                </a:solidFill>
                <a:latin typeface="+mn-lt"/>
                <a:ea typeface="+mn-ea"/>
                <a:cs typeface="+mn-cs"/>
              </a:rPr>
              <a:t>1</a:t>
            </a:r>
            <a:r>
              <a:rPr lang="zh-CN" altLang="zh-CN" sz="900" b="1" kern="1200" dirty="0" smtClean="0">
                <a:solidFill>
                  <a:schemeClr val="tx1"/>
                </a:solidFill>
                <a:latin typeface="+mn-lt"/>
                <a:ea typeface="+mn-ea"/>
                <a:cs typeface="+mn-cs"/>
              </a:rPr>
              <a:t>欧元</a:t>
            </a:r>
            <a:r>
              <a:rPr lang="en-US" altLang="zh-CN" sz="900" b="1" kern="1200" dirty="0" smtClean="0">
                <a:solidFill>
                  <a:schemeClr val="tx1"/>
                </a:solidFill>
                <a:latin typeface="+mn-lt"/>
                <a:ea typeface="+mn-ea"/>
                <a:cs typeface="+mn-cs"/>
              </a:rPr>
              <a:t>1</a:t>
            </a:r>
            <a:r>
              <a:rPr lang="zh-CN" altLang="zh-CN" sz="900" b="1" kern="1200" dirty="0" smtClean="0">
                <a:solidFill>
                  <a:schemeClr val="tx1"/>
                </a:solidFill>
                <a:latin typeface="+mn-lt"/>
                <a:ea typeface="+mn-ea"/>
                <a:cs typeface="+mn-cs"/>
              </a:rPr>
              <a:t>小时的体力活，不如舒舒服服躺在家里拿救济金”成为一些人的心态写照。席卷全球的金融危机爆发以来，这些国家的高福利政策给财政带来了巨大的压力。</a:t>
            </a:r>
            <a:endParaRPr lang="en-US" altLang="zh-CN" sz="900" dirty="0" smtClean="0">
              <a:latin typeface="华文楷体" pitchFamily="2" charset="-122"/>
              <a:ea typeface="华文楷体" pitchFamily="2" charset="-122"/>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请针对上述现象，谈谈你的看法。结合材料，说说经济发展与社会保障水平之间的关系。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我们一起分析。二战后，一些欧洲国家经济高速增长，社会保障水平不断提高，高福利在一定程度上缓和了社会矛盾，有利于社会的稳定。</a:t>
            </a:r>
            <a:r>
              <a:rPr lang="en-US" altLang="zh-CN" sz="900" b="1" kern="1200" dirty="0" smtClean="0">
                <a:solidFill>
                  <a:schemeClr val="tx1"/>
                </a:solidFill>
                <a:latin typeface="+mn-lt"/>
                <a:ea typeface="+mn-ea"/>
                <a:cs typeface="+mn-cs"/>
              </a:rPr>
              <a:t>2008</a:t>
            </a:r>
            <a:r>
              <a:rPr lang="zh-CN" altLang="zh-CN" sz="900" b="1" kern="1200" dirty="0" smtClean="0">
                <a:solidFill>
                  <a:schemeClr val="tx1"/>
                </a:solidFill>
                <a:latin typeface="+mn-lt"/>
                <a:ea typeface="+mn-ea"/>
                <a:cs typeface="+mn-cs"/>
              </a:rPr>
              <a:t>年国际金融危机爆发后，欧洲许多国家的经济增长放缓甚至接近停滞，高福利政策不仅难以为继，而且严重拖累欧洲经济复苏。这是因为高福利忽视了市场机制，片面强调提高劳动者保障水平，从而加重了欧洲企业税费负担，使其无法在激烈的国际竞争中胜出。</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由此可见，完善社会保障体系，既要尽力而为，又要量力而行，要坚持社会保障水平与经济社会发展相适应。</a:t>
            </a:r>
            <a:endParaRPr lang="zh-CN" altLang="en-US" dirty="0" smtClean="0"/>
          </a:p>
          <a:p>
            <a:pPr marL="0" marR="0" indent="0" algn="l" defTabSz="685800" rtl="0" eaLnBrk="1" fontAlgn="auto" latinLnBrk="0" hangingPunct="1">
              <a:lnSpc>
                <a:spcPct val="100000"/>
              </a:lnSpc>
              <a:spcBef>
                <a:spcPts val="0"/>
              </a:spcBef>
              <a:spcAft>
                <a:spcPts val="0"/>
              </a:spcAft>
              <a:buClrTx/>
              <a:buSzTx/>
              <a:buFontTx/>
              <a:buNone/>
              <a:tabLst/>
              <a:defRPr/>
            </a:pPr>
            <a:endParaRPr lang="en-US" altLang="zh-CN" sz="900" dirty="0" smtClean="0">
              <a:solidFill>
                <a:prstClr val="black"/>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一方面，随着经济社会的发展，人民对生活安全保障的要求越来越高，我们要通过加强社会保障体系建设，不断满足人民的社会保障需求。同时，经济发展是社会保障的基础，如果没有相应的经济实力作支撑，社会保障即使建立起来也无法维持下去。只有建立起与经济发展水平相适应、保障适度的社会保障体系，才能使社会保障持续发展。</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当然，完善社会保障体系不能仅仅依靠政府，对个人也提出了要求。作为公民，应该怎么做？接下来我们看探究与分享四。根据规定，职工个人基本养老保险费用需要由个人和单位分别按一定的法定比例共同缴纳。达到法定退休年龄等条件后，个人就可以按月领取养老金。某企业职工小王算了算账，每月个人缴纳约</a:t>
            </a:r>
            <a:r>
              <a:rPr lang="en-US" altLang="zh-CN" sz="900" b="1" kern="1200" dirty="0" smtClean="0">
                <a:solidFill>
                  <a:schemeClr val="tx1"/>
                </a:solidFill>
                <a:latin typeface="+mn-lt"/>
                <a:ea typeface="+mn-ea"/>
                <a:cs typeface="+mn-cs"/>
              </a:rPr>
              <a:t>600</a:t>
            </a:r>
            <a:r>
              <a:rPr lang="zh-CN" altLang="zh-CN" sz="900" b="1" kern="1200" dirty="0" smtClean="0">
                <a:solidFill>
                  <a:schemeClr val="tx1"/>
                </a:solidFill>
                <a:latin typeface="+mn-lt"/>
                <a:ea typeface="+mn-ea"/>
                <a:cs typeface="+mn-cs"/>
              </a:rPr>
              <a:t>元养老保险费。他算了算账：自己才</a:t>
            </a:r>
            <a:r>
              <a:rPr lang="en-US" altLang="zh-CN" sz="900" b="1" kern="1200" dirty="0" smtClean="0">
                <a:solidFill>
                  <a:schemeClr val="tx1"/>
                </a:solidFill>
                <a:latin typeface="+mn-lt"/>
                <a:ea typeface="+mn-ea"/>
                <a:cs typeface="+mn-cs"/>
              </a:rPr>
              <a:t>30</a:t>
            </a:r>
            <a:r>
              <a:rPr lang="zh-CN" altLang="zh-CN" sz="900" b="1" kern="1200" dirty="0" smtClean="0">
                <a:solidFill>
                  <a:schemeClr val="tx1"/>
                </a:solidFill>
                <a:latin typeface="+mn-lt"/>
                <a:ea typeface="+mn-ea"/>
                <a:cs typeface="+mn-cs"/>
              </a:rPr>
              <a:t>岁，还有几十年才能领取养老金，现在每个月缴这么多钱，影响当前生活质量，太不划算。于是，他想退保。你如何评价小王“退保”想法呢？</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根据《中华人民共和国劳动法》第七十二条规定，用人单位和劳动者必须依法参加社会保险，缴纳社会保险费。因此，缴纳社会保险费是用人单位和劳动者应尽的法律义务。同时，社会保险强调风险分散，用人单位和个人分别按一定比例共同缴纳基本养老保险费，才能形成责任共担、统筹互济的养老保险筹资和分配机制。</a:t>
            </a:r>
            <a:endParaRPr lang="en-US" altLang="zh-CN" sz="900" b="1" kern="1200" dirty="0" smtClean="0">
              <a:solidFill>
                <a:schemeClr val="tx1"/>
              </a:solidFill>
              <a:latin typeface="+mn-lt"/>
              <a:ea typeface="+mn-ea"/>
              <a:cs typeface="+mn-cs"/>
            </a:endParaRPr>
          </a:p>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基本养老保险是国家通过制度安排为劳动者解除养老后顾之忧的一种社会保险。劳动者的养老保险责任由政府、用人单位、个人分担，体现了劳动者权利和义务的统一。而小王“退保”的想法很显然没有积极履行义务，是错误的，也是不可行的。</a:t>
            </a:r>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首先我们来学习第一部分内容。</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因此，完善社会保障体系要做到权责清晰。享受社会保障是社会成员的一项法定权利，也是现代社会文明进步的重要标志。同时，社会保障资金的筹集涉及政府、企业、个人和其他单位的经济利益，需要各方合理分担责任。完善社会保障体系，必须明确各方的权利与责任，严格依法监管。</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900" b="1" kern="1200" dirty="0" smtClean="0">
                <a:solidFill>
                  <a:schemeClr val="tx1"/>
                </a:solidFill>
                <a:latin typeface="+mn-lt"/>
                <a:ea typeface="+mn-ea"/>
                <a:cs typeface="+mn-cs"/>
              </a:rPr>
              <a:t>总之，完善覆盖全民的社会保障体系，要坚持应保尽保原则，健全统筹城乡、可持续的基本养老保险制度、基本医疗保险制度，稳步提高保障水平，全面建成覆盖全民、城乡统筹、权责清晰、保障适度、可持续的多层次社会保障体系。</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以上就是本节课的内容，今天的课就上到这里，同学们再见！ </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31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900" b="1" kern="1200" dirty="0" smtClean="0">
                <a:solidFill>
                  <a:schemeClr val="tx1"/>
                </a:solidFill>
                <a:latin typeface="+mn-lt"/>
                <a:ea typeface="+mn-ea"/>
                <a:cs typeface="+mn-cs"/>
              </a:rPr>
              <a:t>请大家阅读探究与分享一：这是一段人物对话：</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小韩说：每个月都缴纳基本养老保险、基本医疗保险、失业保险，还有住房公积金，将来有保障，心里踏实多了！</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老杨说：以前有病不敢看，现在有病也不怕上医院啦！城乡居民医保保障范围扩大、大病保险起付线降低，再也不担心“病根”变“穷根”了。</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4</a:t>
            </a:fld>
            <a:endParaRPr lang="zh-CN" altLang="en-US"/>
          </a:p>
        </p:txBody>
      </p:sp>
    </p:spTree>
    <p:extLst>
      <p:ext uri="{BB962C8B-B14F-4D97-AF65-F5344CB8AC3E}">
        <p14:creationId xmlns="" xmlns:p14="http://schemas.microsoft.com/office/powerpoint/2010/main" val="2819829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900" b="1" kern="1200" dirty="0" smtClean="0">
                <a:solidFill>
                  <a:schemeClr val="tx1"/>
                </a:solidFill>
                <a:latin typeface="+mn-lt"/>
                <a:ea typeface="+mn-ea"/>
                <a:cs typeface="+mn-cs"/>
              </a:rPr>
              <a:t>任奶奶说：我八十多岁了，住在社区居家养老服务中心，有人照顾，国家每个月还给我补贴，生活真好！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小丁说：妈妈身体不好，爸爸生了重病住院，家里没有了收入。村里帮助我家申请了低保，这下我可以安心上学了。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请同学们思考问题：以上对话涉及哪些社会保障形式？ 这些社会保障发挥了什么作用？小韩是未到达退休年龄的从业人员，按月定期缴纳基本养老保险、基本医疗保险、失业保险和住房公积金。基本养老保险、基本医疗保险、失业保险是社会保险的主要内容。住房公积金是补充性社会保障中的住房性保障内容之一。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老杨参加城乡居民医保，解决了有病不敢看的难题。城乡居民医保是社会保险的内容之一。任奶奶，住在社区养老服务中心安度晚年，为老年人提供养老服务是社会福利的内容之一。 </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学生小丁，家庭生活困难，小丁家申请了农村最低生活保障。最低生活保障是社会救助的内容之一。</a:t>
            </a:r>
            <a:endParaRPr lang="zh-CN" altLang="zh-CN" sz="900" kern="1200" dirty="0" smtClean="0">
              <a:solidFill>
                <a:schemeClr val="tx1"/>
              </a:solidFill>
              <a:latin typeface="+mn-lt"/>
              <a:ea typeface="+mn-ea"/>
              <a:cs typeface="+mn-cs"/>
            </a:endParaRPr>
          </a:p>
          <a:p>
            <a:r>
              <a:rPr lang="zh-CN" altLang="zh-CN" sz="900" b="1" kern="1200" dirty="0" smtClean="0">
                <a:solidFill>
                  <a:schemeClr val="tx1"/>
                </a:solidFill>
                <a:latin typeface="+mn-lt"/>
                <a:ea typeface="+mn-ea"/>
                <a:cs typeface="+mn-cs"/>
              </a:rPr>
              <a:t>以上对话涉及社会保险、社会福利、社会救助等社会保障形式，这些社会保障解决了小韩、老杨、任奶奶、小丁生活中遇到的难题，发挥着重要作用。</a:t>
            </a:r>
            <a:endParaRPr lang="zh-CN" altLang="zh-CN" sz="900"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5</a:t>
            </a:fld>
            <a:endParaRPr lang="zh-CN" altLang="en-US"/>
          </a:p>
        </p:txBody>
      </p:sp>
    </p:spTree>
    <p:extLst>
      <p:ext uri="{BB962C8B-B14F-4D97-AF65-F5344CB8AC3E}">
        <p14:creationId xmlns="" xmlns:p14="http://schemas.microsoft.com/office/powerpoint/2010/main" val="2819829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面对现实生活中人们可能遇到的灾害、疾病、失业、养老、生活贫困等各种问题，国家依法建立起由政府和社会承担主要责任的社会保障“安全网”。 在我国经济社会发展过程中，形式日益多样的社会保障发挥着越来越广泛的作用。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第一，社会保障作为精巧的“社会减震器”，通过防范和化解社会成员的生存危机，保障他们的基本生活权利，能够有效维护社会生活秩序的稳定。</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900" b="1" kern="1200" dirty="0" smtClean="0">
                <a:solidFill>
                  <a:schemeClr val="tx1"/>
                </a:solidFill>
                <a:latin typeface="+mn-lt"/>
                <a:ea typeface="+mn-ea"/>
                <a:cs typeface="+mn-cs"/>
              </a:rPr>
              <a:t>第二，社会保障通过国民收入再分配，能够调节不同社会群体之间的利益关系，化解社会矛盾和冲突，促进社会公平正义。</a:t>
            </a:r>
            <a:endParaRPr lang="zh-CN" altLang="zh-CN" sz="900" kern="1200" dirty="0" smtClean="0">
              <a:solidFill>
                <a:schemeClr val="tx1"/>
              </a:solidFill>
              <a:latin typeface="+mn-lt"/>
              <a:ea typeface="+mn-ea"/>
              <a:cs typeface="+mn-cs"/>
            </a:endParaRPr>
          </a:p>
          <a:p>
            <a:pPr marL="0" marR="0" indent="0" algn="l" defTabSz="6858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900" dirty="0" smtClean="0">
                <a:solidFill>
                  <a:prstClr val="black"/>
                </a:solidFill>
                <a:latin typeface="华文楷体" pitchFamily="2" charset="-122"/>
                <a:ea typeface="华文楷体" pitchFamily="2" charset="-122"/>
              </a:rPr>
              <a:t>第三，社会保障通过风险分摊与责任共担，充分发挥社会互助功能，同时通过社会成员的自助与他助，推动社会持续健康发展。</a:t>
            </a:r>
          </a:p>
          <a:p>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2840795" y="2714625"/>
            <a:ext cx="5455481" cy="792626"/>
          </a:xfrm>
        </p:spPr>
        <p:txBody>
          <a:bodyPr/>
          <a:lstStyle>
            <a:lvl1pPr marL="0" indent="0" algn="l">
              <a:buNone/>
              <a:defRPr sz="1800" b="1">
                <a:solidFill>
                  <a:schemeClr val="bg1"/>
                </a:solidFill>
                <a:latin typeface="华文楷体" panose="02010600040101010101" pitchFamily="2" charset="-122"/>
                <a:ea typeface="华文楷体" panose="02010600040101010101" pitchFamily="2" charset="-122"/>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主讲人：</a:t>
            </a:r>
            <a:endParaRPr lang="zh-CN" altLang="en-US" dirty="0"/>
          </a:p>
        </p:txBody>
      </p:sp>
      <p:sp>
        <p:nvSpPr>
          <p:cNvPr id="4" name="日期占位符 3"/>
          <p:cNvSpPr>
            <a:spLocks noGrp="1"/>
          </p:cNvSpPr>
          <p:nvPr>
            <p:ph type="dt" sz="half" idx="10"/>
          </p:nvPr>
        </p:nvSpPr>
        <p:spPr/>
        <p:txBody>
          <a:bodyPr/>
          <a:lstStyle/>
          <a:p>
            <a:fld id="{A685A6CA-0CF8-4C0F-A4EF-5C6C0D45FAAD}" type="datetimeFigureOut">
              <a:rPr lang="zh-CN" altLang="en-US" smtClean="0"/>
              <a:pPr/>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pPr/>
              <a:t>‹#›</a:t>
            </a:fld>
            <a:endParaRPr lang="zh-CN" altLang="en-US"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0" name="标题 1"/>
          <p:cNvSpPr txBox="1">
            <a:spLocks/>
          </p:cNvSpPr>
          <p:nvPr userDrawn="1"/>
        </p:nvSpPr>
        <p:spPr>
          <a:xfrm>
            <a:off x="1321990" y="546498"/>
            <a:ext cx="5011738" cy="577853"/>
          </a:xfrm>
          <a:prstGeom prst="rect">
            <a:avLst/>
          </a:prstGeom>
        </p:spPr>
        <p:txBody>
          <a:bodyPr vert="horz" lIns="68580" tIns="34290" rIns="68580" bIns="34290" rtlCol="0" anchor="b">
            <a:norm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2700" dirty="0" smtClean="0">
                <a:solidFill>
                  <a:schemeClr val="bg1"/>
                </a:solidFill>
              </a:rPr>
              <a:t>国家中小学课程资源</a:t>
            </a:r>
            <a:endParaRPr lang="zh-CN" altLang="en-US" sz="2700" dirty="0">
              <a:solidFill>
                <a:schemeClr val="bg1"/>
              </a:solidFill>
            </a:endParaRPr>
          </a:p>
        </p:txBody>
      </p:sp>
      <p:pic>
        <p:nvPicPr>
          <p:cNvPr id="7" name="图片 6"/>
          <p:cNvPicPr>
            <a:picLocks noChangeAspect="1"/>
          </p:cNvPicPr>
          <p:nvPr userDrawn="1"/>
        </p:nvPicPr>
        <p:blipFill>
          <a:blip r:embed="rId4" cstate="print"/>
          <a:stretch>
            <a:fillRect/>
          </a:stretch>
        </p:blipFill>
        <p:spPr>
          <a:xfrm>
            <a:off x="1014810" y="2122578"/>
            <a:ext cx="307181" cy="350044"/>
          </a:xfrm>
          <a:prstGeom prst="rect">
            <a:avLst/>
          </a:prstGeom>
        </p:spPr>
      </p:pic>
    </p:spTree>
    <p:extLst>
      <p:ext uri="{BB962C8B-B14F-4D97-AF65-F5344CB8AC3E}">
        <p14:creationId xmlns:p14="http://schemas.microsoft.com/office/powerpoint/2010/main" xmlns="" val="31398665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A685A6CA-0CF8-4C0F-A4EF-5C6C0D45FAAD}" type="datetimeFigureOut">
              <a:rPr lang="zh-CN" altLang="en-US" smtClean="0"/>
              <a:pPr/>
              <a:t>2020/9/18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pPr/>
              <a:t>‹#›</a:t>
            </a:fld>
            <a:endParaRPr lang="zh-CN" altLang="en-US"/>
          </a:p>
        </p:txBody>
      </p:sp>
      <p:sp>
        <p:nvSpPr>
          <p:cNvPr id="7" name="文本框 6"/>
          <p:cNvSpPr txBox="1"/>
          <p:nvPr userDrawn="1"/>
        </p:nvSpPr>
        <p:spPr>
          <a:xfrm>
            <a:off x="323850" y="273844"/>
            <a:ext cx="1600200" cy="284693"/>
          </a:xfrm>
          <a:prstGeom prst="rect">
            <a:avLst/>
          </a:prstGeom>
          <a:noFill/>
        </p:spPr>
        <p:txBody>
          <a:bodyPr wrap="square" lIns="68580" tIns="34290" rIns="68580" bIns="34290" rtlCol="0">
            <a:spAutoFit/>
          </a:bodyPr>
          <a:lstStyle/>
          <a:p>
            <a:endParaRPr lang="zh-CN" altLang="en-US" dirty="0"/>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3" name="标题 1"/>
          <p:cNvSpPr txBox="1">
            <a:spLocks/>
          </p:cNvSpPr>
          <p:nvPr userDrawn="1"/>
        </p:nvSpPr>
        <p:spPr>
          <a:xfrm>
            <a:off x="82721" y="4657528"/>
            <a:ext cx="1981028" cy="297656"/>
          </a:xfrm>
          <a:prstGeom prst="rect">
            <a:avLst/>
          </a:prstGeom>
        </p:spPr>
        <p:txBody>
          <a:bodyPr vert="horz" lIns="68580" tIns="34290" rIns="68580" bIns="3429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1500" b="0" dirty="0" smtClean="0">
                <a:latin typeface="微软雅黑" panose="020B0503020204020204" pitchFamily="34" charset="-122"/>
                <a:ea typeface="微软雅黑" panose="020B0503020204020204" pitchFamily="34" charset="-122"/>
              </a:rPr>
              <a:t>高中思想政治</a:t>
            </a:r>
            <a:endParaRPr lang="zh-CN" altLang="en-US" sz="1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74317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_仅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5000" y="430213"/>
            <a:ext cx="7886700" cy="994172"/>
          </a:xfrm>
        </p:spPr>
        <p:txBody>
          <a:bodyPr/>
          <a:lstStyle/>
          <a:p>
            <a:r>
              <a:rPr lang="zh-CN" altLang="en-US" dirty="0" smtClean="0"/>
              <a:t>单击此处编辑母版标题样式</a:t>
            </a:r>
            <a:endParaRPr lang="zh-CN" altLang="en-US" dirty="0"/>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8" name="标题 1"/>
          <p:cNvSpPr txBox="1">
            <a:spLocks/>
          </p:cNvSpPr>
          <p:nvPr userDrawn="1"/>
        </p:nvSpPr>
        <p:spPr>
          <a:xfrm>
            <a:off x="82721" y="4657528"/>
            <a:ext cx="1981028" cy="297656"/>
          </a:xfrm>
          <a:prstGeom prst="rect">
            <a:avLst/>
          </a:prstGeom>
        </p:spPr>
        <p:txBody>
          <a:bodyPr vert="horz" lIns="68580" tIns="34290" rIns="68580" bIns="3429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1500" b="0" dirty="0" smtClean="0">
                <a:latin typeface="微软雅黑" panose="020B0503020204020204" pitchFamily="34" charset="-122"/>
                <a:ea typeface="微软雅黑" panose="020B0503020204020204" pitchFamily="34" charset="-122"/>
              </a:rPr>
              <a:t>高中思想政治</a:t>
            </a:r>
            <a:endParaRPr lang="zh-CN" altLang="en-US" sz="1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029601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28613"/>
            <a:ext cx="7886700" cy="994172"/>
          </a:xfrm>
          <a:prstGeom prst="rect">
            <a:avLst/>
          </a:prstGeom>
        </p:spPr>
        <p:txBody>
          <a:bodyPr vert="horz" lIns="68580" tIns="34290" rIns="68580" bIns="3429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A685A6CA-0CF8-4C0F-A4EF-5C6C0D45FAAD}" type="datetimeFigureOut">
              <a:rPr lang="zh-CN" altLang="en-US" smtClean="0"/>
              <a:pPr/>
              <a:t>2020/9/18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D7E8A902-E013-4FF5-9CBD-78113C784026}" type="slidenum">
              <a:rPr lang="zh-CN" altLang="en-US" smtClean="0"/>
              <a:pPr/>
              <a:t>‹#›</a:t>
            </a:fld>
            <a:endParaRPr lang="zh-CN" altLang="en-US"/>
          </a:p>
        </p:txBody>
      </p:sp>
      <p:pic>
        <p:nvPicPr>
          <p:cNvPr id="11" name="图片 10"/>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6" r:id="rId3"/>
  </p:sldLayoutIdLst>
  <p:timing>
    <p:tnLst>
      <p:par>
        <p:cTn id="1" dur="indefinite" restart="never" nodeType="tmRoot"/>
      </p:par>
    </p:tnLst>
  </p:timing>
  <p:txStyles>
    <p:titleStyle>
      <a:lvl1pPr algn="ctr" defTabSz="685800" rtl="0" eaLnBrk="1" latinLnBrk="0" hangingPunct="1">
        <a:lnSpc>
          <a:spcPct val="90000"/>
        </a:lnSpc>
        <a:spcBef>
          <a:spcPct val="0"/>
        </a:spcBef>
        <a:buNone/>
        <a:defRPr sz="2600" kern="1200">
          <a:solidFill>
            <a:schemeClr val="tx1"/>
          </a:solidFill>
          <a:latin typeface="黑体" panose="02010609060101010101" pitchFamily="49" charset="-122"/>
          <a:ea typeface="黑体" panose="02010609060101010101" pitchFamily="49"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楷体" panose="02010600040101010101" pitchFamily="2" charset="-122"/>
          <a:ea typeface="华文楷体" panose="02010600040101010101" pitchFamily="2"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楷体" panose="02010600040101010101" pitchFamily="2" charset="-122"/>
          <a:ea typeface="华文楷体" panose="02010600040101010101" pitchFamily="2"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华文楷体" panose="02010600040101010101" pitchFamily="2" charset="-122"/>
          <a:ea typeface="华文楷体" panose="02010600040101010101" pitchFamily="2"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华文楷体" panose="02010600040101010101" pitchFamily="2" charset="-122"/>
          <a:ea typeface="华文楷体" panose="0201060004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91766" y="1365752"/>
            <a:ext cx="7560469" cy="754856"/>
          </a:xfrm>
        </p:spPr>
        <p:txBody>
          <a:bodyPr>
            <a:norm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我国的社会保障</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4" name="副标题 2"/>
          <p:cNvSpPr txBox="1">
            <a:spLocks/>
          </p:cNvSpPr>
          <p:nvPr/>
        </p:nvSpPr>
        <p:spPr>
          <a:xfrm>
            <a:off x="556053" y="2363230"/>
            <a:ext cx="8056605" cy="1522970"/>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华文楷体" panose="02010600040101010101" pitchFamily="2" charset="-122"/>
                <a:ea typeface="华文楷体" panose="02010600040101010101" pitchFamily="2"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华文楷体" panose="02010600040101010101" pitchFamily="2" charset="-122"/>
                <a:ea typeface="华文楷体" panose="02010600040101010101" pitchFamily="2"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华文楷体" panose="02010600040101010101" pitchFamily="2" charset="-122"/>
                <a:ea typeface="华文楷体" panose="02010600040101010101" pitchFamily="2"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dirty="0"/>
              <a:t>年    级</a:t>
            </a:r>
            <a:r>
              <a:rPr lang="zh-CN" altLang="en-US" sz="2800" dirty="0" smtClean="0"/>
              <a:t>：高一          学    </a:t>
            </a:r>
            <a:r>
              <a:rPr lang="zh-CN" altLang="en-US" sz="2800" dirty="0"/>
              <a:t>科</a:t>
            </a:r>
            <a:r>
              <a:rPr lang="zh-CN" altLang="en-US" sz="2800" dirty="0" smtClean="0"/>
              <a:t>：思想政治（统编版）</a:t>
            </a:r>
            <a:endParaRPr lang="zh-CN" altLang="en-US" sz="2800" dirty="0"/>
          </a:p>
          <a:p>
            <a:r>
              <a:rPr lang="zh-CN" altLang="en-US" sz="2800" dirty="0" smtClean="0"/>
              <a:t>主讲人：张方园      学    校：北京市海淀教师进修</a:t>
            </a:r>
            <a:endParaRPr lang="en-US" altLang="zh-CN" sz="2800" dirty="0" smtClean="0"/>
          </a:p>
          <a:p>
            <a:r>
              <a:rPr lang="zh-CN" altLang="en-US" sz="2800" dirty="0" smtClean="0"/>
              <a:t>                                                   学校附属实验学校</a:t>
            </a:r>
            <a:endParaRPr lang="en-US" altLang="zh-CN" sz="2800" dirty="0" smtClean="0"/>
          </a:p>
        </p:txBody>
      </p:sp>
    </p:spTree>
    <p:extLst>
      <p:ext uri="{BB962C8B-B14F-4D97-AF65-F5344CB8AC3E}">
        <p14:creationId xmlns:p14="http://schemas.microsoft.com/office/powerpoint/2010/main" xmlns="" val="4066356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24389" y="1913307"/>
            <a:ext cx="5437683" cy="1569660"/>
          </a:xfrm>
          <a:prstGeom prst="rect">
            <a:avLst/>
          </a:prstGeom>
          <a:noFill/>
        </p:spPr>
        <p:txBody>
          <a:bodyPr wrap="square" rtlCol="0">
            <a:spAutoFit/>
          </a:bodyPr>
          <a:lstStyle/>
          <a:p>
            <a:pPr indent="457200"/>
            <a:r>
              <a:rPr lang="zh-CN" altLang="en-US" sz="2400" dirty="0" smtClean="0">
                <a:solidFill>
                  <a:prstClr val="black"/>
                </a:solidFill>
                <a:latin typeface="华文楷体" panose="02010600040101010101" pitchFamily="2" charset="-122"/>
                <a:ea typeface="华文楷体" panose="02010600040101010101" pitchFamily="2" charset="-122"/>
              </a:rPr>
              <a:t> 社会保障主要由</a:t>
            </a:r>
            <a:r>
              <a:rPr lang="zh-CN" altLang="en-US" sz="2400" dirty="0" smtClean="0">
                <a:solidFill>
                  <a:srgbClr val="FF0000"/>
                </a:solidFill>
                <a:latin typeface="华文楷体" panose="02010600040101010101" pitchFamily="2" charset="-122"/>
                <a:ea typeface="华文楷体" panose="02010600040101010101" pitchFamily="2" charset="-122"/>
              </a:rPr>
              <a:t>社会保险</a:t>
            </a:r>
            <a:r>
              <a:rPr lang="zh-CN" altLang="en-US" sz="2400" dirty="0" smtClean="0">
                <a:solidFill>
                  <a:prstClr val="black"/>
                </a:solidFill>
                <a:latin typeface="华文楷体" panose="02010600040101010101" pitchFamily="2" charset="-122"/>
                <a:ea typeface="华文楷体" panose="02010600040101010101" pitchFamily="2" charset="-122"/>
              </a:rPr>
              <a:t>、</a:t>
            </a:r>
            <a:r>
              <a:rPr lang="zh-CN" altLang="en-US" sz="2400" dirty="0" smtClean="0">
                <a:solidFill>
                  <a:srgbClr val="FF0000"/>
                </a:solidFill>
                <a:latin typeface="华文楷体" panose="02010600040101010101" pitchFamily="2" charset="-122"/>
                <a:ea typeface="华文楷体" panose="02010600040101010101" pitchFamily="2" charset="-122"/>
              </a:rPr>
              <a:t>社会救助</a:t>
            </a:r>
            <a:r>
              <a:rPr lang="zh-CN" altLang="en-US" sz="2400" dirty="0" smtClean="0">
                <a:solidFill>
                  <a:prstClr val="black"/>
                </a:solidFill>
                <a:latin typeface="华文楷体" panose="02010600040101010101" pitchFamily="2" charset="-122"/>
                <a:ea typeface="华文楷体" panose="02010600040101010101" pitchFamily="2" charset="-122"/>
              </a:rPr>
              <a:t>、</a:t>
            </a:r>
            <a:r>
              <a:rPr lang="zh-CN" altLang="en-US" sz="2400" dirty="0" smtClean="0">
                <a:solidFill>
                  <a:srgbClr val="FF0000"/>
                </a:solidFill>
                <a:latin typeface="华文楷体" panose="02010600040101010101" pitchFamily="2" charset="-122"/>
                <a:ea typeface="华文楷体" panose="02010600040101010101" pitchFamily="2" charset="-122"/>
              </a:rPr>
              <a:t>社会福利</a:t>
            </a:r>
            <a:r>
              <a:rPr lang="zh-CN" altLang="en-US" sz="2400" dirty="0" smtClean="0">
                <a:solidFill>
                  <a:prstClr val="black"/>
                </a:solidFill>
                <a:latin typeface="华文楷体" panose="02010600040101010101" pitchFamily="2" charset="-122"/>
                <a:ea typeface="华文楷体" panose="02010600040101010101" pitchFamily="2" charset="-122"/>
              </a:rPr>
              <a:t>、</a:t>
            </a:r>
            <a:r>
              <a:rPr lang="zh-CN" altLang="en-US" sz="2400" dirty="0" smtClean="0">
                <a:solidFill>
                  <a:srgbClr val="FF0000"/>
                </a:solidFill>
                <a:latin typeface="华文楷体" panose="02010600040101010101" pitchFamily="2" charset="-122"/>
                <a:ea typeface="华文楷体" panose="02010600040101010101" pitchFamily="2" charset="-122"/>
              </a:rPr>
              <a:t>社会优抚</a:t>
            </a:r>
            <a:r>
              <a:rPr lang="zh-CN" altLang="en-US" sz="2400" dirty="0" smtClean="0">
                <a:solidFill>
                  <a:prstClr val="black"/>
                </a:solidFill>
                <a:latin typeface="华文楷体" panose="02010600040101010101" pitchFamily="2" charset="-122"/>
                <a:ea typeface="华文楷体" panose="02010600040101010101" pitchFamily="2" charset="-122"/>
              </a:rPr>
              <a:t>组成，还包括</a:t>
            </a:r>
            <a:r>
              <a:rPr lang="zh-CN" altLang="en-US" sz="2400" dirty="0" smtClean="0">
                <a:solidFill>
                  <a:srgbClr val="FF0000"/>
                </a:solidFill>
                <a:latin typeface="华文楷体" panose="02010600040101010101" pitchFamily="2" charset="-122"/>
                <a:ea typeface="华文楷体" panose="02010600040101010101" pitchFamily="2" charset="-122"/>
              </a:rPr>
              <a:t>其他社会保障形式</a:t>
            </a:r>
            <a:r>
              <a:rPr lang="zh-CN" altLang="en-US" sz="2400" dirty="0" smtClean="0">
                <a:solidFill>
                  <a:prstClr val="black"/>
                </a:solidFill>
                <a:latin typeface="华文楷体" panose="02010600040101010101" pitchFamily="2" charset="-122"/>
                <a:ea typeface="华文楷体" panose="02010600040101010101" pitchFamily="2" charset="-122"/>
              </a:rPr>
              <a:t>，它们共同构成了我国的社会保障体系。</a:t>
            </a:r>
          </a:p>
        </p:txBody>
      </p:sp>
      <p:sp>
        <p:nvSpPr>
          <p:cNvPr id="5" name="矩形 4"/>
          <p:cNvSpPr/>
          <p:nvPr/>
        </p:nvSpPr>
        <p:spPr>
          <a:xfrm>
            <a:off x="266379" y="940984"/>
            <a:ext cx="3877985" cy="830997"/>
          </a:xfrm>
          <a:prstGeom prst="rect">
            <a:avLst/>
          </a:prstGeom>
        </p:spPr>
        <p:txBody>
          <a:bodyPr wrap="none">
            <a:spAutoFit/>
          </a:bodyPr>
          <a:lstStyle/>
          <a:p>
            <a:pPr lvl="0"/>
            <a:r>
              <a:rPr lang="zh-CN" altLang="en-US" sz="2400" dirty="0" smtClean="0">
                <a:latin typeface="华文楷体" pitchFamily="2" charset="-122"/>
                <a:ea typeface="华文楷体" pitchFamily="2" charset="-122"/>
              </a:rPr>
              <a:t>（二）我国的社会保障体系</a:t>
            </a:r>
            <a:endParaRPr lang="en-US" altLang="zh-CN" sz="2400" dirty="0" smtClean="0">
              <a:latin typeface="华文楷体" pitchFamily="2" charset="-122"/>
              <a:ea typeface="华文楷体" pitchFamily="2" charset="-122"/>
            </a:endParaRPr>
          </a:p>
          <a:p>
            <a:endParaRPr lang="en-US" altLang="zh-CN" sz="24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64382" y="977013"/>
            <a:ext cx="1723549" cy="553998"/>
          </a:xfrm>
          <a:prstGeom prst="rect">
            <a:avLst/>
          </a:prstGeom>
        </p:spPr>
        <p:txBody>
          <a:bodyPr wrap="none">
            <a:spAutoFit/>
          </a:bodyPr>
          <a:lstStyle/>
          <a:p>
            <a:r>
              <a:rPr lang="zh-CN" altLang="en-US" sz="3000" dirty="0" smtClean="0">
                <a:solidFill>
                  <a:prstClr val="black"/>
                </a:solidFill>
                <a:latin typeface="黑体" panose="02010609060101010101" pitchFamily="49" charset="-122"/>
                <a:ea typeface="黑体" panose="02010609060101010101" pitchFamily="49" charset="-122"/>
              </a:rPr>
              <a:t>社会保险</a:t>
            </a:r>
            <a:endParaRPr lang="zh-CN" altLang="en-US" sz="3000" dirty="0"/>
          </a:p>
        </p:txBody>
      </p:sp>
      <p:sp>
        <p:nvSpPr>
          <p:cNvPr id="5" name="TextBox 4"/>
          <p:cNvSpPr txBox="1"/>
          <p:nvPr/>
        </p:nvSpPr>
        <p:spPr>
          <a:xfrm>
            <a:off x="536027" y="1587062"/>
            <a:ext cx="7998372" cy="3046988"/>
          </a:xfrm>
          <a:prstGeom prst="rect">
            <a:avLst/>
          </a:prstGeom>
          <a:noFill/>
        </p:spPr>
        <p:txBody>
          <a:bodyPr wrap="square" rtlCol="0">
            <a:spAutoFit/>
          </a:bodyPr>
          <a:lstStyle/>
          <a:p>
            <a:pPr indent="457200"/>
            <a:r>
              <a:rPr lang="zh-CN" altLang="en-US" sz="2400" dirty="0" smtClean="0">
                <a:latin typeface="华文楷体" pitchFamily="2" charset="-122"/>
                <a:ea typeface="华文楷体" pitchFamily="2" charset="-122"/>
              </a:rPr>
              <a:t>社会保险是我国社会保障体系的核心。</a:t>
            </a:r>
            <a:r>
              <a:rPr lang="zh-CN" altLang="en-US" sz="2400" dirty="0" smtClean="0">
                <a:solidFill>
                  <a:schemeClr val="dk1"/>
                </a:solidFill>
                <a:latin typeface="华文楷体" pitchFamily="2" charset="-122"/>
                <a:ea typeface="华文楷体" pitchFamily="2" charset="-122"/>
              </a:rPr>
              <a:t>它通过</a:t>
            </a:r>
            <a:r>
              <a:rPr lang="zh-CN" altLang="zh-CN" sz="2400" dirty="0" smtClean="0">
                <a:solidFill>
                  <a:schemeClr val="dk1"/>
                </a:solidFill>
                <a:latin typeface="华文楷体" pitchFamily="2" charset="-122"/>
                <a:ea typeface="华文楷体" pitchFamily="2" charset="-122"/>
              </a:rPr>
              <a:t>政府、单位、个人三方共同等集资金</a:t>
            </a:r>
            <a:r>
              <a:rPr lang="zh-CN" altLang="en-US" sz="2400" dirty="0" smtClean="0">
                <a:solidFill>
                  <a:schemeClr val="dk1"/>
                </a:solidFill>
                <a:latin typeface="华文楷体" pitchFamily="2" charset="-122"/>
                <a:ea typeface="华文楷体" pitchFamily="2" charset="-122"/>
              </a:rPr>
              <a:t>，保障公民在年老、疾病、工伤、失业、生育等情况下依法从国家和社会获得物质帮助。</a:t>
            </a:r>
            <a:endParaRPr lang="en-US" altLang="zh-CN" sz="2400" dirty="0" smtClean="0">
              <a:solidFill>
                <a:schemeClr val="dk1"/>
              </a:solidFill>
              <a:latin typeface="华文楷体" pitchFamily="2" charset="-122"/>
              <a:ea typeface="华文楷体" pitchFamily="2" charset="-122"/>
            </a:endParaRPr>
          </a:p>
          <a:p>
            <a:pPr indent="457200"/>
            <a:r>
              <a:rPr lang="zh-CN" altLang="en-US" sz="2400" dirty="0" smtClean="0">
                <a:solidFill>
                  <a:schemeClr val="dk1"/>
                </a:solidFill>
                <a:latin typeface="华文楷体" pitchFamily="2" charset="-122"/>
                <a:ea typeface="华文楷体" pitchFamily="2" charset="-122"/>
              </a:rPr>
              <a:t>在我国，社会保险主要包括基本养老保险、基本医疗保险、工伤保险、失业保险、生育保险等。</a:t>
            </a:r>
            <a:endParaRPr lang="en-US" altLang="zh-CN" sz="2400" dirty="0" smtClean="0">
              <a:solidFill>
                <a:schemeClr val="dk1"/>
              </a:solidFill>
              <a:latin typeface="华文楷体" pitchFamily="2" charset="-122"/>
              <a:ea typeface="华文楷体" pitchFamily="2" charset="-122"/>
            </a:endParaRPr>
          </a:p>
          <a:p>
            <a:pPr indent="457200"/>
            <a:r>
              <a:rPr lang="zh-CN" altLang="zh-CN" sz="2400" dirty="0" smtClean="0">
                <a:solidFill>
                  <a:schemeClr val="dk1"/>
                </a:solidFill>
                <a:latin typeface="华文楷体" pitchFamily="2" charset="-122"/>
                <a:ea typeface="华文楷体" pitchFamily="2" charset="-122"/>
              </a:rPr>
              <a:t> </a:t>
            </a:r>
            <a:endParaRPr lang="zh-CN" altLang="en-US" sz="2400" dirty="0" smtClean="0">
              <a:solidFill>
                <a:schemeClr val="dk1"/>
              </a:solidFill>
              <a:latin typeface="华文楷体" pitchFamily="2" charset="-122"/>
              <a:ea typeface="华文楷体" pitchFamily="2" charset="-122"/>
            </a:endParaRPr>
          </a:p>
          <a:p>
            <a:pPr indent="457200"/>
            <a:endParaRPr lang="en-US" altLang="zh-CN" sz="2400" dirty="0" smtClean="0">
              <a:latin typeface="华文楷体" pitchFamily="2" charset="-122"/>
              <a:ea typeface="华文楷体" pitchFamily="2" charset="-122"/>
            </a:endParaRPr>
          </a:p>
          <a:p>
            <a:pPr indent="457200"/>
            <a:endParaRPr lang="zh-CN" altLang="en-US" sz="2400" dirty="0">
              <a:latin typeface="华文楷体" pitchFamily="2" charset="-122"/>
              <a:ea typeface="华文楷体"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251633" y="1724108"/>
            <a:ext cx="6514979"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7188" algn="l" defTabSz="914400" rtl="0" eaLnBrk="1" fontAlgn="base" latinLnBrk="0" hangingPunct="1">
              <a:spcBef>
                <a:spcPct val="0"/>
              </a:spcBef>
              <a:spcAft>
                <a:spcPct val="0"/>
              </a:spcAft>
              <a:buClrTx/>
              <a:buSzTx/>
              <a:buFontTx/>
              <a:buNone/>
              <a:tabLst/>
            </a:pPr>
            <a:r>
              <a:rPr lang="zh-CN" altLang="en-US" sz="2400" dirty="0" smtClean="0">
                <a:latin typeface="华文楷体" pitchFamily="2" charset="-122"/>
                <a:ea typeface="华文楷体" pitchFamily="2" charset="-122"/>
              </a:rPr>
              <a:t> 商业</a:t>
            </a:r>
            <a:r>
              <a:rPr lang="zh-CN" altLang="en-US" sz="2400" dirty="0" smtClean="0">
                <a:latin typeface="华文楷体" pitchFamily="2" charset="-122"/>
                <a:ea typeface="华文楷体" pitchFamily="2" charset="-122"/>
              </a:rPr>
              <a:t>保险是投保人根据合同约定，向保险人支付保险费，保险人对于合同约定的可能发生的事故因其发生所造成的财产损失承担赔偿保险金责任，或者当被保险人死亡、伤残、疾病或者达到合同约定的年龄限制时，承担给付保险金责任的行为。</a:t>
            </a:r>
          </a:p>
        </p:txBody>
      </p:sp>
      <p:sp>
        <p:nvSpPr>
          <p:cNvPr id="5" name="矩形 4"/>
          <p:cNvSpPr/>
          <p:nvPr/>
        </p:nvSpPr>
        <p:spPr>
          <a:xfrm>
            <a:off x="3732529" y="951542"/>
            <a:ext cx="1723549" cy="553998"/>
          </a:xfrm>
          <a:prstGeom prst="rect">
            <a:avLst/>
          </a:prstGeom>
        </p:spPr>
        <p:txBody>
          <a:bodyPr wrap="none">
            <a:spAutoFit/>
          </a:bodyPr>
          <a:lstStyle/>
          <a:p>
            <a:r>
              <a:rPr lang="zh-CN" altLang="en-US" sz="3000" b="1" dirty="0" smtClean="0">
                <a:solidFill>
                  <a:prstClr val="black"/>
                </a:solidFill>
                <a:latin typeface="华文楷体" pitchFamily="2" charset="-122"/>
                <a:ea typeface="华文楷体" pitchFamily="2" charset="-122"/>
              </a:rPr>
              <a:t>商业保险</a:t>
            </a:r>
            <a:endParaRPr lang="zh-CN" altLang="en-US" sz="30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9162" y="756619"/>
            <a:ext cx="4536038" cy="438582"/>
          </a:xfrm>
          <a:prstGeom prst="rect">
            <a:avLst/>
          </a:prstGeom>
        </p:spPr>
        <p:txBody>
          <a:bodyPr wrap="square" lIns="68580" tIns="34290" rIns="68580" bIns="3429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商业保险和社会保险的比较</a:t>
            </a:r>
            <a:endParaRPr lang="zh-CN" altLang="zh-CN" sz="2400" dirty="0" smtClean="0">
              <a:solidFill>
                <a:prstClr val="black"/>
              </a:solidFill>
              <a:latin typeface="华文楷体" panose="02010600040101010101" pitchFamily="2" charset="-122"/>
              <a:ea typeface="华文楷体" panose="02010600040101010101" pitchFamily="2" charset="-122"/>
            </a:endParaRPr>
          </a:p>
        </p:txBody>
      </p:sp>
      <p:graphicFrame>
        <p:nvGraphicFramePr>
          <p:cNvPr id="7" name="表格 6"/>
          <p:cNvGraphicFramePr>
            <a:graphicFrameLocks noGrp="1"/>
          </p:cNvGraphicFramePr>
          <p:nvPr/>
        </p:nvGraphicFramePr>
        <p:xfrm>
          <a:off x="217715" y="1271969"/>
          <a:ext cx="8752114" cy="2948940"/>
        </p:xfrm>
        <a:graphic>
          <a:graphicData uri="http://schemas.openxmlformats.org/drawingml/2006/table">
            <a:tbl>
              <a:tblPr firstRow="1" bandRow="1">
                <a:tableStyleId>{7DF18680-E054-41AD-8BC1-D1AEF772440D}</a:tableStyleId>
              </a:tblPr>
              <a:tblGrid>
                <a:gridCol w="1148630">
                  <a:extLst>
                    <a:ext uri="{9D8B030D-6E8A-4147-A177-3AD203B41FA5}">
                      <a16:colId xmlns="" xmlns:a16="http://schemas.microsoft.com/office/drawing/2014/main" val="20000"/>
                    </a:ext>
                  </a:extLst>
                </a:gridCol>
                <a:gridCol w="3804369">
                  <a:extLst>
                    <a:ext uri="{9D8B030D-6E8A-4147-A177-3AD203B41FA5}">
                      <a16:colId xmlns="" xmlns:a16="http://schemas.microsoft.com/office/drawing/2014/main" val="20001"/>
                    </a:ext>
                  </a:extLst>
                </a:gridCol>
                <a:gridCol w="3799115">
                  <a:extLst>
                    <a:ext uri="{9D8B030D-6E8A-4147-A177-3AD203B41FA5}">
                      <a16:colId xmlns="" xmlns:a16="http://schemas.microsoft.com/office/drawing/2014/main" val="20002"/>
                    </a:ext>
                  </a:extLst>
                </a:gridCol>
              </a:tblGrid>
              <a:tr h="339117">
                <a:tc>
                  <a:txBody>
                    <a:bodyPr/>
                    <a:lstStyle/>
                    <a:p>
                      <a:endParaRPr lang="zh-CN" altLang="en-US" sz="1400" dirty="0">
                        <a:solidFill>
                          <a:schemeClr val="bg1"/>
                        </a:solidFill>
                      </a:endParaRPr>
                    </a:p>
                  </a:txBody>
                  <a:tcPr marL="68580" marR="68580"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100" b="0" kern="1200" dirty="0" smtClean="0">
                          <a:solidFill>
                            <a:schemeClr val="bg1"/>
                          </a:solidFill>
                          <a:latin typeface="华文楷体" panose="02010600040101010101" pitchFamily="2" charset="-122"/>
                          <a:ea typeface="华文楷体" panose="02010600040101010101" pitchFamily="2" charset="-122"/>
                          <a:cs typeface="+mn-cs"/>
                        </a:rPr>
                        <a:t>商业保险</a:t>
                      </a:r>
                    </a:p>
                  </a:txBody>
                  <a:tcPr marL="68580" marR="68580" marT="34290" marB="34290"/>
                </a:tc>
                <a:tc>
                  <a:txBody>
                    <a:bodyPr/>
                    <a:lstStyle/>
                    <a:p>
                      <a:pPr algn="ctr"/>
                      <a:r>
                        <a:rPr lang="zh-CN" altLang="en-US" sz="2100" b="0" kern="1200" dirty="0" smtClean="0">
                          <a:solidFill>
                            <a:schemeClr val="bg1"/>
                          </a:solidFill>
                          <a:latin typeface="华文楷体" panose="02010600040101010101" pitchFamily="2" charset="-122"/>
                          <a:ea typeface="华文楷体" panose="02010600040101010101" pitchFamily="2" charset="-122"/>
                          <a:cs typeface="+mn-cs"/>
                        </a:rPr>
                        <a:t>社会保险</a:t>
                      </a:r>
                      <a:endParaRPr lang="zh-CN" altLang="en-US" sz="2100" b="0" kern="1200" dirty="0">
                        <a:solidFill>
                          <a:schemeClr val="bg1"/>
                        </a:solidFill>
                        <a:latin typeface="华文楷体" panose="02010600040101010101" pitchFamily="2" charset="-122"/>
                        <a:ea typeface="华文楷体" panose="02010600040101010101" pitchFamily="2" charset="-122"/>
                        <a:cs typeface="+mn-cs"/>
                      </a:endParaRPr>
                    </a:p>
                  </a:txBody>
                  <a:tcPr marL="68580" marR="68580" marT="34290" marB="34290"/>
                </a:tc>
                <a:extLst>
                  <a:ext uri="{0D108BD9-81ED-4DB2-BD59-A6C34878D82A}">
                    <a16:rowId xmlns="" xmlns:a16="http://schemas.microsoft.com/office/drawing/2014/main" val="10000"/>
                  </a:ext>
                </a:extLst>
              </a:tr>
              <a:tr h="388620">
                <a:tc>
                  <a:txBody>
                    <a:bodyPr/>
                    <a:lstStyle/>
                    <a:p>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性质</a:t>
                      </a:r>
                      <a:endParaRPr lang="zh-CN" altLang="en-US" sz="1800" b="1" kern="1200" dirty="0">
                        <a:solidFill>
                          <a:prstClr val="black"/>
                        </a:solidFill>
                        <a:latin typeface="华文楷体" panose="02010600040101010101" pitchFamily="2" charset="-122"/>
                        <a:ea typeface="华文楷体" panose="02010600040101010101" pitchFamily="2" charset="-122"/>
                        <a:cs typeface="+mn-cs"/>
                      </a:endParaRPr>
                    </a:p>
                  </a:txBody>
                  <a:tcPr marL="68580" marR="68580" marT="34290" marB="34290"/>
                </a:tc>
                <a:tc>
                  <a:txBody>
                    <a:bodyPr/>
                    <a:lstStyle/>
                    <a:p>
                      <a:r>
                        <a:rPr lang="zh-CN" altLang="en-US" sz="1800" b="0" dirty="0" smtClean="0">
                          <a:solidFill>
                            <a:schemeClr val="tx1"/>
                          </a:solidFill>
                          <a:latin typeface="华文楷体" pitchFamily="2" charset="-122"/>
                          <a:ea typeface="华文楷体" pitchFamily="2" charset="-122"/>
                        </a:rPr>
                        <a:t>自愿的市场行为</a:t>
                      </a:r>
                      <a:endParaRPr lang="zh-CN" altLang="en-US" sz="1800" b="0" dirty="0">
                        <a:solidFill>
                          <a:schemeClr val="tx1"/>
                        </a:solidFill>
                        <a:latin typeface="华文楷体" pitchFamily="2" charset="-122"/>
                        <a:ea typeface="华文楷体" pitchFamily="2" charset="-122"/>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具有强制性和福利性质</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extLst>
                  <a:ext uri="{0D108BD9-81ED-4DB2-BD59-A6C34878D82A}">
                    <a16:rowId xmlns="" xmlns:a16="http://schemas.microsoft.com/office/drawing/2014/main" val="10001"/>
                  </a:ext>
                </a:extLst>
              </a:tr>
              <a:tr h="388620">
                <a:tc>
                  <a:txBody>
                    <a:bodyPr/>
                    <a:lstStyle/>
                    <a:p>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经营目标</a:t>
                      </a:r>
                      <a:endParaRPr lang="zh-CN" altLang="en-US" sz="1800" b="1" kern="1200" dirty="0">
                        <a:solidFill>
                          <a:prstClr val="black"/>
                        </a:solidFill>
                        <a:latin typeface="华文楷体" panose="02010600040101010101" pitchFamily="2" charset="-122"/>
                        <a:ea typeface="华文楷体" panose="02010600040101010101"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追求利润</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保障社会成员的基本生活，维护社会稳定</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extLst>
                  <a:ext uri="{0D108BD9-81ED-4DB2-BD59-A6C34878D82A}">
                    <a16:rowId xmlns="" xmlns:a16="http://schemas.microsoft.com/office/drawing/2014/main" val="10002"/>
                  </a:ext>
                </a:extLst>
              </a:tr>
              <a:tr h="388620">
                <a:tc>
                  <a:txBody>
                    <a:bodyPr/>
                    <a:lstStyle/>
                    <a:p>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经营方式</a:t>
                      </a:r>
                      <a:endParaRPr lang="zh-CN" altLang="en-US" sz="1800" b="1" kern="1200" dirty="0">
                        <a:solidFill>
                          <a:prstClr val="black"/>
                        </a:solidFill>
                        <a:latin typeface="华文楷体" panose="02010600040101010101" pitchFamily="2" charset="-122"/>
                        <a:ea typeface="华文楷体" panose="02010600040101010101"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保险公司经营</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由国家经办</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extLst>
                  <a:ext uri="{0D108BD9-81ED-4DB2-BD59-A6C34878D82A}">
                    <a16:rowId xmlns="" xmlns:a16="http://schemas.microsoft.com/office/drawing/2014/main" val="10003"/>
                  </a:ext>
                </a:extLst>
              </a:tr>
              <a:tr h="38862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费用来源</a:t>
                      </a: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全部由个人承担</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由国家、单位和个人分摊</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r>
              <a:tr h="388620">
                <a:tc>
                  <a:txBody>
                    <a:bodyPr/>
                    <a:lstStyle/>
                    <a:p>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保障对象</a:t>
                      </a:r>
                      <a:endParaRPr lang="zh-CN" altLang="en-US" sz="1800" b="1" kern="1200" dirty="0">
                        <a:solidFill>
                          <a:prstClr val="black"/>
                        </a:solidFill>
                        <a:latin typeface="华文楷体" panose="02010600040101010101" pitchFamily="2" charset="-122"/>
                        <a:ea typeface="华文楷体" panose="02010600040101010101"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签订保险合同并按照约定缴费的人</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法律规定有权利享受社会保险的人</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extLst>
                  <a:ext uri="{0D108BD9-81ED-4DB2-BD59-A6C34878D82A}">
                    <a16:rowId xmlns="" xmlns:a16="http://schemas.microsoft.com/office/drawing/2014/main" val="10004"/>
                  </a:ext>
                </a:extLst>
              </a:tr>
              <a:tr h="388620">
                <a:tc>
                  <a:txBody>
                    <a:bodyPr/>
                    <a:lstStyle/>
                    <a:p>
                      <a:r>
                        <a:rPr lang="zh-CN" altLang="en-US" sz="1800" b="1" kern="1200" dirty="0" smtClean="0">
                          <a:solidFill>
                            <a:prstClr val="black"/>
                          </a:solidFill>
                          <a:latin typeface="华文楷体" panose="02010600040101010101" pitchFamily="2" charset="-122"/>
                          <a:ea typeface="华文楷体" panose="02010600040101010101" pitchFamily="2" charset="-122"/>
                          <a:cs typeface="+mn-cs"/>
                        </a:rPr>
                        <a:t>保障水平</a:t>
                      </a:r>
                      <a:endParaRPr lang="zh-CN" altLang="en-US" sz="1800" b="1" kern="1200" dirty="0">
                        <a:solidFill>
                          <a:prstClr val="black"/>
                        </a:solidFill>
                        <a:latin typeface="华文楷体" panose="02010600040101010101" pitchFamily="2" charset="-122"/>
                        <a:ea typeface="华文楷体" panose="02010600040101010101"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满足被保险人的较高层次的保险需求</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c>
                  <a:txBody>
                    <a:bodyPr/>
                    <a:lstStyle/>
                    <a:p>
                      <a:r>
                        <a:rPr lang="zh-CN" altLang="en-US" sz="1800" b="0" kern="1200" dirty="0" smtClean="0">
                          <a:solidFill>
                            <a:schemeClr val="tx1"/>
                          </a:solidFill>
                          <a:latin typeface="华文楷体" pitchFamily="2" charset="-122"/>
                          <a:ea typeface="华文楷体" pitchFamily="2" charset="-122"/>
                          <a:cs typeface="+mn-cs"/>
                        </a:rPr>
                        <a:t>保障社会成员的基本生活需求</a:t>
                      </a:r>
                      <a:endParaRPr lang="zh-CN" altLang="en-US" sz="1800" b="0" kern="1200" dirty="0">
                        <a:solidFill>
                          <a:schemeClr val="tx1"/>
                        </a:solidFill>
                        <a:latin typeface="华文楷体" pitchFamily="2" charset="-122"/>
                        <a:ea typeface="华文楷体" pitchFamily="2" charset="-122"/>
                        <a:cs typeface="+mn-cs"/>
                      </a:endParaRPr>
                    </a:p>
                  </a:txBody>
                  <a:tcPr marL="68580" marR="68580" marT="34290" marB="3429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81450" y="959185"/>
            <a:ext cx="1723549" cy="553998"/>
          </a:xfrm>
          <a:prstGeom prst="rect">
            <a:avLst/>
          </a:prstGeom>
        </p:spPr>
        <p:txBody>
          <a:bodyPr wrap="none">
            <a:spAutoFit/>
          </a:bodyPr>
          <a:lstStyle/>
          <a:p>
            <a:r>
              <a:rPr lang="zh-CN" altLang="en-US" sz="3000" dirty="0" smtClean="0">
                <a:solidFill>
                  <a:prstClr val="black"/>
                </a:solidFill>
                <a:latin typeface="黑体" panose="02010609060101010101" pitchFamily="49" charset="-122"/>
                <a:ea typeface="黑体" panose="02010609060101010101" pitchFamily="49" charset="-122"/>
              </a:rPr>
              <a:t>社会救助</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5" name="TextBox 4"/>
          <p:cNvSpPr txBox="1"/>
          <p:nvPr/>
        </p:nvSpPr>
        <p:spPr>
          <a:xfrm>
            <a:off x="879677" y="1485169"/>
            <a:ext cx="7222602" cy="3046988"/>
          </a:xfrm>
          <a:prstGeom prst="rect">
            <a:avLst/>
          </a:prstGeom>
          <a:noFill/>
        </p:spPr>
        <p:txBody>
          <a:bodyPr wrap="square" rtlCol="0">
            <a:spAutoFit/>
          </a:bodyPr>
          <a:lstStyle/>
          <a:p>
            <a:pPr indent="457200"/>
            <a:endParaRPr lang="en-US" altLang="zh-CN" sz="2400" dirty="0" smtClean="0">
              <a:solidFill>
                <a:srgbClr val="FF0000"/>
              </a:solidFill>
              <a:latin typeface="华文楷体" pitchFamily="2" charset="-122"/>
              <a:ea typeface="华文楷体" pitchFamily="2" charset="-122"/>
            </a:endParaRPr>
          </a:p>
          <a:p>
            <a:pPr indent="457200"/>
            <a:r>
              <a:rPr lang="zh-CN" altLang="en-US" sz="2400" dirty="0" smtClean="0">
                <a:solidFill>
                  <a:schemeClr val="dk1"/>
                </a:solidFill>
                <a:latin typeface="华文楷体" pitchFamily="2" charset="-122"/>
                <a:ea typeface="华文楷体" pitchFamily="2" charset="-122"/>
              </a:rPr>
              <a:t>它是政府通过国民收入再分配，对因自然灾害或其他经济社会原因而无法维持最低生活水平的公民给予无偿帮助，以保障其最低生活水平。社会救助是保障社会成员生活安全和生存权利的“最后一道防线”。</a:t>
            </a:r>
            <a:endParaRPr lang="en-US" altLang="zh-CN" sz="2400" dirty="0" smtClean="0">
              <a:solidFill>
                <a:schemeClr val="dk1"/>
              </a:solidFill>
              <a:latin typeface="华文楷体" pitchFamily="2" charset="-122"/>
              <a:ea typeface="华文楷体" pitchFamily="2" charset="-122"/>
            </a:endParaRPr>
          </a:p>
          <a:p>
            <a:pPr indent="457200"/>
            <a:endParaRPr lang="zh-CN" altLang="en-US" sz="2400" dirty="0" smtClean="0">
              <a:solidFill>
                <a:schemeClr val="dk1"/>
              </a:solidFill>
              <a:latin typeface="华文楷体" pitchFamily="2" charset="-122"/>
              <a:ea typeface="华文楷体" pitchFamily="2" charset="-122"/>
            </a:endParaRPr>
          </a:p>
          <a:p>
            <a:pPr indent="457200"/>
            <a:endParaRPr lang="en-US" altLang="zh-CN" sz="2400" dirty="0" smtClean="0">
              <a:latin typeface="华文楷体" pitchFamily="2" charset="-122"/>
              <a:ea typeface="华文楷体" pitchFamily="2" charset="-122"/>
            </a:endParaRPr>
          </a:p>
          <a:p>
            <a:pPr indent="457200"/>
            <a:endParaRPr lang="zh-CN" altLang="en-US" sz="2400" dirty="0">
              <a:latin typeface="华文楷体" pitchFamily="2" charset="-122"/>
              <a:ea typeface="华文楷体"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86589" y="907565"/>
            <a:ext cx="1723549" cy="553998"/>
          </a:xfrm>
          <a:prstGeom prst="rect">
            <a:avLst/>
          </a:prstGeom>
        </p:spPr>
        <p:txBody>
          <a:bodyPr wrap="none">
            <a:spAutoFit/>
          </a:bodyPr>
          <a:lstStyle/>
          <a:p>
            <a:r>
              <a:rPr lang="zh-CN" altLang="en-US" sz="3000" dirty="0" smtClean="0">
                <a:solidFill>
                  <a:prstClr val="black"/>
                </a:solidFill>
                <a:latin typeface="黑体" panose="02010609060101010101" pitchFamily="49" charset="-122"/>
                <a:ea typeface="黑体" panose="02010609060101010101" pitchFamily="49" charset="-122"/>
              </a:rPr>
              <a:t>社会福利</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5" name="TextBox 4"/>
          <p:cNvSpPr txBox="1"/>
          <p:nvPr/>
        </p:nvSpPr>
        <p:spPr>
          <a:xfrm>
            <a:off x="507689" y="1543424"/>
            <a:ext cx="7998372" cy="2677656"/>
          </a:xfrm>
          <a:prstGeom prst="rect">
            <a:avLst/>
          </a:prstGeom>
          <a:noFill/>
        </p:spPr>
        <p:txBody>
          <a:bodyPr wrap="square" rtlCol="0">
            <a:spAutoFit/>
          </a:bodyPr>
          <a:lstStyle/>
          <a:p>
            <a:endParaRPr lang="en-US" altLang="zh-CN" sz="2400" dirty="0" smtClean="0">
              <a:solidFill>
                <a:srgbClr val="FF0000"/>
              </a:solidFill>
              <a:latin typeface="华文楷体" pitchFamily="2" charset="-122"/>
              <a:ea typeface="华文楷体" pitchFamily="2" charset="-122"/>
            </a:endParaRPr>
          </a:p>
          <a:p>
            <a:pPr indent="457200"/>
            <a:r>
              <a:rPr lang="zh-CN" altLang="en-US" sz="2400" dirty="0" smtClean="0">
                <a:solidFill>
                  <a:schemeClr val="dk1"/>
                </a:solidFill>
                <a:latin typeface="华文楷体" pitchFamily="2" charset="-122"/>
                <a:ea typeface="华文楷体" pitchFamily="2" charset="-122"/>
              </a:rPr>
              <a:t>政府和社会向老年人、残疾人、妇女、儿童和其他社会成员提供的社会化服务、实物供给或者福利津贴，以满足社会成员的生活需要并促使其生活质量不断得到改善和提高，是最高层次的社会保障。</a:t>
            </a:r>
            <a:r>
              <a:rPr lang="zh-CN" altLang="zh-CN" sz="2400" dirty="0" smtClean="0">
                <a:solidFill>
                  <a:schemeClr val="dk1"/>
                </a:solidFill>
                <a:latin typeface="华文楷体" pitchFamily="2" charset="-122"/>
                <a:ea typeface="华文楷体" pitchFamily="2" charset="-122"/>
              </a:rPr>
              <a:t> </a:t>
            </a:r>
            <a:endParaRPr lang="zh-CN" altLang="en-US" sz="2400" dirty="0" smtClean="0">
              <a:solidFill>
                <a:schemeClr val="dk1"/>
              </a:solidFill>
              <a:latin typeface="华文楷体" pitchFamily="2" charset="-122"/>
              <a:ea typeface="华文楷体" pitchFamily="2" charset="-122"/>
            </a:endParaRPr>
          </a:p>
          <a:p>
            <a:endParaRPr lang="en-US" altLang="zh-CN" sz="2400" dirty="0" smtClean="0">
              <a:latin typeface="华文楷体" pitchFamily="2" charset="-122"/>
              <a:ea typeface="华文楷体" pitchFamily="2" charset="-122"/>
            </a:endParaRPr>
          </a:p>
          <a:p>
            <a:endParaRPr lang="zh-CN" altLang="en-US" sz="2400" dirty="0">
              <a:latin typeface="华文楷体" pitchFamily="2" charset="-122"/>
              <a:ea typeface="华文楷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34389" y="1005485"/>
            <a:ext cx="1723549" cy="553998"/>
          </a:xfrm>
          <a:prstGeom prst="rect">
            <a:avLst/>
          </a:prstGeom>
        </p:spPr>
        <p:txBody>
          <a:bodyPr wrap="none">
            <a:spAutoFit/>
          </a:bodyPr>
          <a:lstStyle/>
          <a:p>
            <a:r>
              <a:rPr lang="zh-CN" altLang="en-US" sz="3000" dirty="0" smtClean="0">
                <a:solidFill>
                  <a:prstClr val="black"/>
                </a:solidFill>
                <a:latin typeface="黑体" panose="02010609060101010101" pitchFamily="49" charset="-122"/>
                <a:ea typeface="黑体" panose="02010609060101010101" pitchFamily="49" charset="-122"/>
              </a:rPr>
              <a:t>社会优抚</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5" name="TextBox 4"/>
          <p:cNvSpPr txBox="1"/>
          <p:nvPr/>
        </p:nvSpPr>
        <p:spPr>
          <a:xfrm>
            <a:off x="625031" y="1455217"/>
            <a:ext cx="7621197" cy="2677656"/>
          </a:xfrm>
          <a:prstGeom prst="rect">
            <a:avLst/>
          </a:prstGeom>
          <a:noFill/>
        </p:spPr>
        <p:txBody>
          <a:bodyPr wrap="square" rtlCol="0">
            <a:spAutoFit/>
          </a:bodyPr>
          <a:lstStyle/>
          <a:p>
            <a:pPr indent="457200"/>
            <a:endParaRPr lang="en-US" altLang="zh-CN" sz="2400" dirty="0" smtClean="0">
              <a:solidFill>
                <a:srgbClr val="FF0000"/>
              </a:solidFill>
              <a:latin typeface="华文楷体" pitchFamily="2" charset="-122"/>
              <a:ea typeface="华文楷体" pitchFamily="2" charset="-122"/>
            </a:endParaRPr>
          </a:p>
          <a:p>
            <a:pPr indent="457200"/>
            <a:r>
              <a:rPr lang="zh-CN" altLang="en-US" sz="2400" dirty="0" smtClean="0">
                <a:solidFill>
                  <a:schemeClr val="dk1"/>
                </a:solidFill>
                <a:latin typeface="华文楷体" pitchFamily="2" charset="-122"/>
                <a:ea typeface="华文楷体" pitchFamily="2" charset="-122"/>
              </a:rPr>
              <a:t>社会优抚是国家和社会依法对现役军人、复员退伍军人以及军烈属等优抚对象实行物质照顾、生活和工作安置、精神抚慰的褒扬性、补偿性、优待性、综合性的特殊社会保障。</a:t>
            </a:r>
            <a:r>
              <a:rPr lang="zh-CN" altLang="zh-CN" sz="2400" dirty="0" smtClean="0">
                <a:solidFill>
                  <a:schemeClr val="dk1"/>
                </a:solidFill>
                <a:latin typeface="华文楷体" pitchFamily="2" charset="-122"/>
                <a:ea typeface="华文楷体" pitchFamily="2" charset="-122"/>
              </a:rPr>
              <a:t> </a:t>
            </a:r>
            <a:endParaRPr lang="zh-CN" altLang="en-US" sz="2400" dirty="0" smtClean="0">
              <a:solidFill>
                <a:schemeClr val="dk1"/>
              </a:solidFill>
              <a:latin typeface="华文楷体" pitchFamily="2" charset="-122"/>
              <a:ea typeface="华文楷体" pitchFamily="2" charset="-122"/>
            </a:endParaRPr>
          </a:p>
          <a:p>
            <a:pPr indent="457200"/>
            <a:endParaRPr lang="en-US" altLang="zh-CN" sz="2400" dirty="0" smtClean="0">
              <a:latin typeface="华文楷体" pitchFamily="2" charset="-122"/>
              <a:ea typeface="华文楷体" pitchFamily="2" charset="-122"/>
            </a:endParaRPr>
          </a:p>
          <a:p>
            <a:pPr indent="457200"/>
            <a:endParaRPr lang="zh-CN" altLang="en-US" sz="2400" dirty="0">
              <a:latin typeface="华文楷体" pitchFamily="2" charset="-122"/>
              <a:ea typeface="华文楷体"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1071" y="973917"/>
            <a:ext cx="7889845" cy="438582"/>
          </a:xfrm>
          <a:prstGeom prst="rect">
            <a:avLst/>
          </a:prstGeom>
          <a:noFill/>
        </p:spPr>
        <p:txBody>
          <a:bodyPr wrap="square" lIns="68580" tIns="34290" rIns="68580" bIns="34290" rtlCol="0">
            <a:spAutoFit/>
          </a:bodyPr>
          <a:lstStyle/>
          <a:p>
            <a:r>
              <a:rPr lang="zh-CN" altLang="en-US" sz="2400" dirty="0" smtClean="0">
                <a:latin typeface="华文楷体" pitchFamily="2" charset="-122"/>
                <a:ea typeface="华文楷体" pitchFamily="2" charset="-122"/>
              </a:rPr>
              <a:t>补充性社会保障：如慈善活动、企业年金、社区服务等。</a:t>
            </a:r>
            <a:endParaRPr lang="zh-CN" altLang="en-US" sz="2400" dirty="0">
              <a:latin typeface="华文楷体" pitchFamily="2" charset="-122"/>
              <a:ea typeface="华文楷体" pitchFamily="2" charset="-122"/>
            </a:endParaRPr>
          </a:p>
        </p:txBody>
      </p:sp>
      <p:pic>
        <p:nvPicPr>
          <p:cNvPr id="13" name="图片 12"/>
          <p:cNvPicPr/>
          <p:nvPr/>
        </p:nvPicPr>
        <p:blipFill>
          <a:blip r:embed="rId3" cstate="print"/>
          <a:srcRect/>
          <a:stretch>
            <a:fillRect/>
          </a:stretch>
        </p:blipFill>
        <p:spPr bwMode="auto">
          <a:xfrm>
            <a:off x="725214" y="1713184"/>
            <a:ext cx="3414920" cy="2115011"/>
          </a:xfrm>
          <a:prstGeom prst="rect">
            <a:avLst/>
          </a:prstGeom>
          <a:noFill/>
          <a:ln w="9525">
            <a:noFill/>
            <a:miter lim="800000"/>
            <a:headEnd/>
            <a:tailEnd/>
          </a:ln>
        </p:spPr>
      </p:pic>
      <p:pic>
        <p:nvPicPr>
          <p:cNvPr id="14" name="图片 13" descr="C:\Users\john\AppData\Local\Temp\WeChat Files\35dcea5898dd62c64e6404fa9eac4fe.jpg"/>
          <p:cNvPicPr/>
          <p:nvPr/>
        </p:nvPicPr>
        <p:blipFill>
          <a:blip r:embed="rId4" cstate="print"/>
          <a:srcRect/>
          <a:stretch>
            <a:fillRect/>
          </a:stretch>
        </p:blipFill>
        <p:spPr bwMode="auto">
          <a:xfrm>
            <a:off x="4824247" y="1734207"/>
            <a:ext cx="3204713" cy="2102068"/>
          </a:xfrm>
          <a:prstGeom prst="rect">
            <a:avLst/>
          </a:prstGeom>
          <a:noFill/>
          <a:ln w="9525">
            <a:noFill/>
            <a:miter lim="800000"/>
            <a:headEnd/>
            <a:tailEnd/>
          </a:ln>
        </p:spPr>
      </p:pic>
      <p:sp>
        <p:nvSpPr>
          <p:cNvPr id="16" name="矩形 15"/>
          <p:cNvSpPr/>
          <p:nvPr/>
        </p:nvSpPr>
        <p:spPr>
          <a:xfrm>
            <a:off x="1173732" y="3889309"/>
            <a:ext cx="2723823" cy="646331"/>
          </a:xfrm>
          <a:prstGeom prst="rect">
            <a:avLst/>
          </a:prstGeom>
        </p:spPr>
        <p:txBody>
          <a:bodyPr wrap="none">
            <a:spAutoFit/>
          </a:bodyPr>
          <a:lstStyle/>
          <a:p>
            <a:pPr algn="ctr"/>
            <a:r>
              <a:rPr lang="zh-CN" altLang="en-US" sz="1800" dirty="0" smtClean="0">
                <a:latin typeface="华文楷体" pitchFamily="2" charset="-122"/>
                <a:ea typeface="华文楷体" pitchFamily="2" charset="-122"/>
              </a:rPr>
              <a:t>社区卫生服务中心</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为留守儿童建立健康档案</a:t>
            </a:r>
          </a:p>
        </p:txBody>
      </p:sp>
      <p:sp>
        <p:nvSpPr>
          <p:cNvPr id="17" name="矩形 16"/>
          <p:cNvSpPr/>
          <p:nvPr/>
        </p:nvSpPr>
        <p:spPr>
          <a:xfrm>
            <a:off x="4988986" y="4057474"/>
            <a:ext cx="2954655" cy="369332"/>
          </a:xfrm>
          <a:prstGeom prst="rect">
            <a:avLst/>
          </a:prstGeom>
        </p:spPr>
        <p:txBody>
          <a:bodyPr wrap="none">
            <a:spAutoFit/>
          </a:bodyPr>
          <a:lstStyle/>
          <a:p>
            <a:r>
              <a:rPr lang="zh-CN" altLang="en-US" sz="1800" dirty="0" smtClean="0">
                <a:latin typeface="华文楷体" pitchFamily="2" charset="-122"/>
                <a:ea typeface="华文楷体" pitchFamily="2" charset="-122"/>
              </a:rPr>
              <a:t>社区开办“银发网络课堂”</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72935" y="2022861"/>
            <a:ext cx="4242187" cy="561692"/>
          </a:xfrm>
          <a:prstGeom prst="rect">
            <a:avLst/>
          </a:prstGeom>
        </p:spPr>
        <p:txBody>
          <a:bodyPr wrap="none" lIns="68580" tIns="34290" rIns="68580" bIns="34290">
            <a:spAutoFit/>
          </a:bodyPr>
          <a:lstStyle/>
          <a:p>
            <a:r>
              <a:rPr lang="zh-CN" altLang="en-US" sz="3200" b="1" dirty="0" smtClean="0">
                <a:latin typeface="华文楷体" pitchFamily="2" charset="-122"/>
                <a:ea typeface="华文楷体" pitchFamily="2" charset="-122"/>
              </a:rPr>
              <a:t>二、完善社会保障体系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74506"/>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2</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cxnSp>
        <p:nvCxnSpPr>
          <p:cNvPr id="3" name="直接箭头连接符 2"/>
          <p:cNvCxnSpPr/>
          <p:nvPr/>
        </p:nvCxnSpPr>
        <p:spPr>
          <a:xfrm flipV="1">
            <a:off x="324091" y="1076446"/>
            <a:ext cx="7500395" cy="118061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pSp>
        <p:nvGrpSpPr>
          <p:cNvPr id="4" name="组合 18"/>
          <p:cNvGrpSpPr/>
          <p:nvPr/>
        </p:nvGrpSpPr>
        <p:grpSpPr>
          <a:xfrm>
            <a:off x="245805" y="2523281"/>
            <a:ext cx="1177880" cy="2269852"/>
            <a:chOff x="263080" y="2376273"/>
            <a:chExt cx="1083049" cy="2269852"/>
          </a:xfrm>
        </p:grpSpPr>
        <p:sp>
          <p:nvSpPr>
            <p:cNvPr id="15" name="圆角矩形 14"/>
            <p:cNvSpPr/>
            <p:nvPr/>
          </p:nvSpPr>
          <p:spPr>
            <a:xfrm>
              <a:off x="337792" y="2422571"/>
              <a:ext cx="997695" cy="199084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华文楷体" pitchFamily="2" charset="-122"/>
                <a:ea typeface="华文楷体" pitchFamily="2" charset="-122"/>
              </a:endParaRPr>
            </a:p>
          </p:txBody>
        </p:sp>
        <p:sp>
          <p:nvSpPr>
            <p:cNvPr id="9" name="TextBox 8"/>
            <p:cNvSpPr txBox="1"/>
            <p:nvPr/>
          </p:nvSpPr>
          <p:spPr>
            <a:xfrm>
              <a:off x="263080" y="2376273"/>
              <a:ext cx="1083049" cy="2269852"/>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1951</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pPr algn="ctr"/>
              <a:r>
                <a:rPr lang="zh-CN" altLang="en-US" sz="1800" dirty="0" smtClean="0">
                  <a:latin typeface="华文楷体" pitchFamily="2" charset="-122"/>
                  <a:ea typeface="华文楷体" pitchFamily="2" charset="-122"/>
                </a:rPr>
                <a:t>建立由国家主导、单位</a:t>
              </a:r>
              <a:r>
                <a:rPr lang="zh-CN" altLang="en-US" sz="1800" dirty="0" smtClean="0">
                  <a:latin typeface="华文楷体" pitchFamily="2" charset="-122"/>
                  <a:ea typeface="华文楷体" pitchFamily="2" charset="-122"/>
                </a:rPr>
                <a:t>包办的城镇</a:t>
              </a:r>
              <a:r>
                <a:rPr lang="zh-CN" altLang="en-US" sz="1800" dirty="0" smtClean="0">
                  <a:latin typeface="华文楷体" pitchFamily="2" charset="-122"/>
                  <a:ea typeface="华文楷体" pitchFamily="2" charset="-122"/>
                </a:rPr>
                <a:t>职工劳动保险制度。</a:t>
              </a:r>
            </a:p>
            <a:p>
              <a:endParaRPr lang="zh-CN" altLang="en-US" sz="1700" dirty="0"/>
            </a:p>
          </p:txBody>
        </p:sp>
      </p:grpSp>
      <p:grpSp>
        <p:nvGrpSpPr>
          <p:cNvPr id="16" name="组合 19"/>
          <p:cNvGrpSpPr/>
          <p:nvPr/>
        </p:nvGrpSpPr>
        <p:grpSpPr>
          <a:xfrm>
            <a:off x="1539626" y="2095018"/>
            <a:ext cx="1330896" cy="2562240"/>
            <a:chOff x="1525354" y="2137640"/>
            <a:chExt cx="1167486" cy="1881232"/>
          </a:xfrm>
        </p:grpSpPr>
        <p:sp>
          <p:nvSpPr>
            <p:cNvPr id="17" name="圆角矩形 16"/>
            <p:cNvSpPr/>
            <p:nvPr/>
          </p:nvSpPr>
          <p:spPr>
            <a:xfrm>
              <a:off x="1555087" y="2163134"/>
              <a:ext cx="1079291" cy="18164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TextBox 9"/>
            <p:cNvSpPr txBox="1"/>
            <p:nvPr/>
          </p:nvSpPr>
          <p:spPr>
            <a:xfrm>
              <a:off x="1525354" y="2137640"/>
              <a:ext cx="1167486" cy="1881232"/>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1997</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建立统一的城镇企业职工养老保险制度。城镇企业职工养老金由单位和个人共同负担。</a:t>
              </a:r>
            </a:p>
          </p:txBody>
        </p:sp>
      </p:grpSp>
      <p:grpSp>
        <p:nvGrpSpPr>
          <p:cNvPr id="22" name="组合 21"/>
          <p:cNvGrpSpPr/>
          <p:nvPr/>
        </p:nvGrpSpPr>
        <p:grpSpPr>
          <a:xfrm>
            <a:off x="4190032" y="1701479"/>
            <a:ext cx="1388966" cy="2847373"/>
            <a:chOff x="3702270" y="1299689"/>
            <a:chExt cx="1389798" cy="2916671"/>
          </a:xfrm>
        </p:grpSpPr>
        <p:sp>
          <p:nvSpPr>
            <p:cNvPr id="6" name="圆角矩形 5"/>
            <p:cNvSpPr/>
            <p:nvPr/>
          </p:nvSpPr>
          <p:spPr>
            <a:xfrm>
              <a:off x="3760018" y="1299689"/>
              <a:ext cx="1231770" cy="29166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TextBox 11"/>
            <p:cNvSpPr txBox="1"/>
            <p:nvPr/>
          </p:nvSpPr>
          <p:spPr>
            <a:xfrm>
              <a:off x="3702270" y="1323257"/>
              <a:ext cx="1389798" cy="2285241"/>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2011</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启动城镇居民养老保险试点工作，标志着城镇非从业居民从此实现老有所养。</a:t>
              </a:r>
            </a:p>
          </p:txBody>
        </p:sp>
      </p:grpSp>
      <p:grpSp>
        <p:nvGrpSpPr>
          <p:cNvPr id="21" name="组合 20"/>
          <p:cNvGrpSpPr/>
          <p:nvPr/>
        </p:nvGrpSpPr>
        <p:grpSpPr>
          <a:xfrm>
            <a:off x="5613722" y="1597307"/>
            <a:ext cx="1296369" cy="2963120"/>
            <a:chOff x="4845258" y="1444838"/>
            <a:chExt cx="895243" cy="2803606"/>
          </a:xfrm>
        </p:grpSpPr>
        <p:sp>
          <p:nvSpPr>
            <p:cNvPr id="7" name="圆角矩形 6"/>
            <p:cNvSpPr/>
            <p:nvPr/>
          </p:nvSpPr>
          <p:spPr>
            <a:xfrm>
              <a:off x="4845258" y="1444838"/>
              <a:ext cx="871304" cy="280360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TextBox 12"/>
            <p:cNvSpPr txBox="1"/>
            <p:nvPr/>
          </p:nvSpPr>
          <p:spPr>
            <a:xfrm>
              <a:off x="4873197" y="1464527"/>
              <a:ext cx="867304" cy="2562240"/>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2014</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在全国范围内建立统一的城乡居民基本养老保险制度。</a:t>
              </a:r>
            </a:p>
          </p:txBody>
        </p:sp>
      </p:grpSp>
      <p:grpSp>
        <p:nvGrpSpPr>
          <p:cNvPr id="20" name="组合 19"/>
          <p:cNvGrpSpPr/>
          <p:nvPr/>
        </p:nvGrpSpPr>
        <p:grpSpPr>
          <a:xfrm>
            <a:off x="7014256" y="1446835"/>
            <a:ext cx="1211725" cy="3125166"/>
            <a:chOff x="5763093" y="1347825"/>
            <a:chExt cx="828207" cy="2985830"/>
          </a:xfrm>
        </p:grpSpPr>
        <p:sp>
          <p:nvSpPr>
            <p:cNvPr id="8" name="圆角矩形 7"/>
            <p:cNvSpPr/>
            <p:nvPr/>
          </p:nvSpPr>
          <p:spPr>
            <a:xfrm>
              <a:off x="5775562" y="1347825"/>
              <a:ext cx="791708" cy="298583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TextBox 13"/>
            <p:cNvSpPr txBox="1"/>
            <p:nvPr/>
          </p:nvSpPr>
          <p:spPr>
            <a:xfrm>
              <a:off x="5763093" y="1358695"/>
              <a:ext cx="828207" cy="2839239"/>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2017</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社会养老保险覆盖超过</a:t>
              </a:r>
              <a:r>
                <a:rPr lang="en-US" altLang="zh-CN" sz="1800" dirty="0" smtClean="0">
                  <a:latin typeface="华文楷体" pitchFamily="2" charset="-122"/>
                  <a:ea typeface="华文楷体" pitchFamily="2" charset="-122"/>
                </a:rPr>
                <a:t>9</a:t>
              </a:r>
              <a:r>
                <a:rPr lang="zh-CN" altLang="en-US" sz="1800" dirty="0" smtClean="0">
                  <a:latin typeface="华文楷体" pitchFamily="2" charset="-122"/>
                  <a:ea typeface="华文楷体" pitchFamily="2" charset="-122"/>
                </a:rPr>
                <a:t>亿人，覆盖率超过法定人群的</a:t>
              </a:r>
              <a:r>
                <a:rPr lang="en-US" altLang="zh-CN" sz="1800" dirty="0" smtClean="0">
                  <a:latin typeface="华文楷体" pitchFamily="2" charset="-122"/>
                  <a:ea typeface="华文楷体" pitchFamily="2" charset="-122"/>
                </a:rPr>
                <a:t>90%</a:t>
              </a:r>
              <a:r>
                <a:rPr lang="zh-CN" altLang="en-US" sz="1800" dirty="0" smtClean="0">
                  <a:latin typeface="华文楷体" pitchFamily="2" charset="-122"/>
                  <a:ea typeface="华文楷体" pitchFamily="2" charset="-122"/>
                </a:rPr>
                <a:t>。</a:t>
              </a:r>
            </a:p>
          </p:txBody>
        </p:sp>
      </p:grpSp>
      <p:grpSp>
        <p:nvGrpSpPr>
          <p:cNvPr id="19" name="组合 21"/>
          <p:cNvGrpSpPr/>
          <p:nvPr/>
        </p:nvGrpSpPr>
        <p:grpSpPr>
          <a:xfrm>
            <a:off x="0" y="1175235"/>
            <a:ext cx="5272209" cy="3492804"/>
            <a:chOff x="17446" y="1175235"/>
            <a:chExt cx="4934139" cy="3492804"/>
          </a:xfrm>
        </p:grpSpPr>
        <p:sp>
          <p:nvSpPr>
            <p:cNvPr id="5" name="圆角矩形 4"/>
            <p:cNvSpPr/>
            <p:nvPr/>
          </p:nvSpPr>
          <p:spPr>
            <a:xfrm>
              <a:off x="2757384" y="1886673"/>
              <a:ext cx="1094760" cy="266217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10"/>
            <p:cNvSpPr txBox="1"/>
            <p:nvPr/>
          </p:nvSpPr>
          <p:spPr>
            <a:xfrm>
              <a:off x="2793913" y="1828800"/>
              <a:ext cx="1188220" cy="2839239"/>
            </a:xfrm>
            <a:prstGeom prst="rect">
              <a:avLst/>
            </a:prstGeom>
            <a:noFill/>
          </p:spPr>
          <p:txBody>
            <a:bodyPr wrap="square" lIns="68580" tIns="34290" rIns="68580" bIns="34290" rtlCol="0">
              <a:spAutoFit/>
            </a:bodyPr>
            <a:lstStyle/>
            <a:p>
              <a:pPr algn="ctr"/>
              <a:r>
                <a:rPr lang="en-US" altLang="zh-CN" sz="1800" dirty="0" smtClean="0">
                  <a:latin typeface="华文楷体" pitchFamily="2" charset="-122"/>
                  <a:ea typeface="华文楷体" pitchFamily="2" charset="-122"/>
                </a:rPr>
                <a:t>2009</a:t>
              </a:r>
              <a:r>
                <a:rPr lang="zh-CN" altLang="en-US" sz="1800" dirty="0" smtClean="0">
                  <a:latin typeface="华文楷体" pitchFamily="2" charset="-122"/>
                  <a:ea typeface="华文楷体" pitchFamily="2" charset="-122"/>
                </a:rPr>
                <a:t>年</a:t>
              </a:r>
              <a:endParaRPr lang="en-US" altLang="zh-CN" sz="1800" dirty="0" smtClean="0">
                <a:latin typeface="华文楷体" pitchFamily="2" charset="-122"/>
                <a:ea typeface="华文楷体" pitchFamily="2" charset="-122"/>
              </a:endParaRPr>
            </a:p>
            <a:p>
              <a:r>
                <a:rPr lang="zh-CN" altLang="en-US" sz="1800" dirty="0" smtClean="0">
                  <a:latin typeface="华文楷体" pitchFamily="2" charset="-122"/>
                  <a:ea typeface="华文楷体" pitchFamily="2" charset="-122"/>
                </a:rPr>
                <a:t>启动全国新型农村社会养老保险试点工作，破解了农民社会养老的历史难题。</a:t>
              </a:r>
            </a:p>
          </p:txBody>
        </p:sp>
        <p:sp>
          <p:nvSpPr>
            <p:cNvPr id="18" name="矩形 17"/>
            <p:cNvSpPr/>
            <p:nvPr/>
          </p:nvSpPr>
          <p:spPr>
            <a:xfrm>
              <a:off x="17446" y="1175235"/>
              <a:ext cx="4934139" cy="369332"/>
            </a:xfrm>
            <a:prstGeom prst="rect">
              <a:avLst/>
            </a:prstGeom>
          </p:spPr>
          <p:txBody>
            <a:bodyPr wrap="square">
              <a:spAutoFit/>
            </a:bodyPr>
            <a:lstStyle/>
            <a:p>
              <a:r>
                <a:rPr lang="zh-CN" altLang="en-US" sz="1800" b="1" dirty="0" smtClean="0">
                  <a:solidFill>
                    <a:prstClr val="black"/>
                  </a:solidFill>
                  <a:latin typeface="华文楷体" panose="02010600040101010101" pitchFamily="2" charset="-122"/>
                  <a:ea typeface="华文楷体" panose="02010600040101010101" pitchFamily="2" charset="-122"/>
                </a:rPr>
                <a:t>我国城乡居民养老保险制度在不断完善和进步。</a:t>
              </a:r>
            </a:p>
          </p:txBody>
        </p:sp>
      </p:grpSp>
    </p:spTree>
    <p:extLst>
      <p:ext uri="{BB962C8B-B14F-4D97-AF65-F5344CB8AC3E}">
        <p14:creationId xmlns:p14="http://schemas.microsoft.com/office/powerpoint/2010/main" xmlns="" val="29787003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3174" y="3389074"/>
            <a:ext cx="3262432" cy="461665"/>
          </a:xfrm>
          <a:prstGeom prst="rect">
            <a:avLst/>
          </a:prstGeom>
        </p:spPr>
        <p:txBody>
          <a:bodyPr wrap="none">
            <a:spAutoFit/>
          </a:bodyPr>
          <a:lstStyle/>
          <a:p>
            <a:r>
              <a:rPr lang="zh-CN" altLang="en-US" sz="2400" b="1" dirty="0" smtClean="0">
                <a:solidFill>
                  <a:prstClr val="black"/>
                </a:solidFill>
                <a:latin typeface="华文楷体" pitchFamily="2" charset="-122"/>
                <a:ea typeface="华文楷体" pitchFamily="2" charset="-122"/>
              </a:rPr>
              <a:t>二、完善社会保障体系</a:t>
            </a:r>
          </a:p>
        </p:txBody>
      </p:sp>
      <p:sp>
        <p:nvSpPr>
          <p:cNvPr id="5" name="矩形 4"/>
          <p:cNvSpPr/>
          <p:nvPr/>
        </p:nvSpPr>
        <p:spPr>
          <a:xfrm>
            <a:off x="650228" y="1476697"/>
            <a:ext cx="3524042" cy="438582"/>
          </a:xfrm>
          <a:prstGeom prst="rect">
            <a:avLst/>
          </a:prstGeom>
        </p:spPr>
        <p:txBody>
          <a:bodyPr wrap="none" lIns="68580" tIns="34290" rIns="68580" bIns="34290">
            <a:spAutoFit/>
          </a:bodyPr>
          <a:lstStyle/>
          <a:p>
            <a:r>
              <a:rPr lang="zh-CN" altLang="en-US" sz="2400" b="1" dirty="0" smtClean="0">
                <a:solidFill>
                  <a:prstClr val="black"/>
                </a:solidFill>
                <a:latin typeface="华文楷体" pitchFamily="2" charset="-122"/>
                <a:ea typeface="华文楷体" pitchFamily="2" charset="-122"/>
              </a:rPr>
              <a:t>一、多种多样的社会保障</a:t>
            </a:r>
          </a:p>
        </p:txBody>
      </p:sp>
      <p:sp>
        <p:nvSpPr>
          <p:cNvPr id="6" name="矩形 5"/>
          <p:cNvSpPr/>
          <p:nvPr/>
        </p:nvSpPr>
        <p:spPr>
          <a:xfrm>
            <a:off x="568091" y="2739772"/>
            <a:ext cx="3877985" cy="461665"/>
          </a:xfrm>
          <a:prstGeom prst="rect">
            <a:avLst/>
          </a:prstGeom>
        </p:spPr>
        <p:txBody>
          <a:bodyPr wrap="none">
            <a:spAutoFit/>
          </a:bodyPr>
          <a:lstStyle/>
          <a:p>
            <a:pPr lvl="0"/>
            <a:r>
              <a:rPr lang="zh-CN" altLang="en-US" sz="2400" dirty="0" smtClean="0">
                <a:solidFill>
                  <a:prstClr val="black"/>
                </a:solidFill>
                <a:latin typeface="华文楷体" pitchFamily="2" charset="-122"/>
                <a:ea typeface="华文楷体" pitchFamily="2" charset="-122"/>
              </a:rPr>
              <a:t>（二）我国的社会保障体系</a:t>
            </a:r>
            <a:endParaRPr lang="en-US" altLang="zh-CN" sz="2400" dirty="0" smtClean="0">
              <a:solidFill>
                <a:prstClr val="black"/>
              </a:solidFill>
              <a:latin typeface="华文楷体" pitchFamily="2" charset="-122"/>
              <a:ea typeface="华文楷体" pitchFamily="2" charset="-122"/>
            </a:endParaRPr>
          </a:p>
        </p:txBody>
      </p:sp>
      <p:sp>
        <p:nvSpPr>
          <p:cNvPr id="7" name="矩形 6"/>
          <p:cNvSpPr/>
          <p:nvPr/>
        </p:nvSpPr>
        <p:spPr>
          <a:xfrm>
            <a:off x="548178" y="2109977"/>
            <a:ext cx="3249608" cy="461665"/>
          </a:xfrm>
          <a:prstGeom prst="rect">
            <a:avLst/>
          </a:prstGeom>
        </p:spPr>
        <p:txBody>
          <a:bodyPr wrap="none">
            <a:spAutoFit/>
          </a:bodyPr>
          <a:lstStyle/>
          <a:p>
            <a:r>
              <a:rPr lang="zh-CN" altLang="en-US" sz="2400" dirty="0" smtClean="0">
                <a:solidFill>
                  <a:prstClr val="black"/>
                </a:solidFill>
                <a:latin typeface="华文楷体" pitchFamily="2" charset="-122"/>
                <a:ea typeface="华文楷体" pitchFamily="2" charset="-122"/>
              </a:rPr>
              <a:t>（一）社会保障的作用</a:t>
            </a:r>
            <a:endParaRPr lang="en-US" altLang="zh-CN" sz="2400" dirty="0" smtClean="0">
              <a:solidFill>
                <a:prstClr val="black"/>
              </a:solidFill>
              <a:latin typeface="华文楷体" pitchFamily="2" charset="-122"/>
              <a:ea typeface="华文楷体" pitchFamily="2" charset="-122"/>
            </a:endParaRPr>
          </a:p>
        </p:txBody>
      </p:sp>
      <p:sp>
        <p:nvSpPr>
          <p:cNvPr id="8" name="矩形 7"/>
          <p:cNvSpPr/>
          <p:nvPr/>
        </p:nvSpPr>
        <p:spPr>
          <a:xfrm>
            <a:off x="3038830" y="728509"/>
            <a:ext cx="3275256" cy="553998"/>
          </a:xfrm>
          <a:prstGeom prst="rect">
            <a:avLst/>
          </a:prstGeom>
        </p:spPr>
        <p:txBody>
          <a:bodyPr wrap="none">
            <a:spAutoFit/>
          </a:bodyPr>
          <a:lstStyle/>
          <a:p>
            <a:r>
              <a:rPr lang="zh-CN" altLang="en-US" sz="3000" b="1" dirty="0" smtClean="0">
                <a:solidFill>
                  <a:prstClr val="black"/>
                </a:solidFill>
                <a:latin typeface="黑体" pitchFamily="49" charset="-122"/>
                <a:ea typeface="黑体" pitchFamily="49" charset="-122"/>
              </a:rPr>
              <a:t>本课主要学习内容</a:t>
            </a:r>
            <a:endParaRPr lang="zh-CN" altLang="en-US" sz="3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76041" y="1932146"/>
            <a:ext cx="7846155" cy="1546577"/>
          </a:xfrm>
          <a:prstGeom prst="rect">
            <a:avLst/>
          </a:prstGeom>
        </p:spPr>
        <p:txBody>
          <a:bodyPr wrap="square" lIns="68580" tIns="34290" rIns="68580" bIns="34290">
            <a:spAutoFit/>
          </a:bodyPr>
          <a:lstStyle/>
          <a:p>
            <a:pPr indent="457200">
              <a:buFont typeface="Wingdings" pitchFamily="2" charset="2"/>
              <a:buChar char="Ø"/>
            </a:pPr>
            <a:r>
              <a:rPr lang="zh-CN" altLang="en-US" sz="2400" b="1" dirty="0" smtClean="0">
                <a:solidFill>
                  <a:prstClr val="black"/>
                </a:solidFill>
                <a:latin typeface="华文楷体" panose="02010600040101010101" pitchFamily="2" charset="-122"/>
                <a:ea typeface="华文楷体" panose="02010600040101010101" pitchFamily="2" charset="-122"/>
              </a:rPr>
              <a:t>我国城乡居民养老保险制度是如何不断完善，实现社会公平的？</a:t>
            </a:r>
            <a:endParaRPr lang="en-US" altLang="zh-CN" sz="2400" b="1" dirty="0" smtClean="0">
              <a:solidFill>
                <a:prstClr val="black"/>
              </a:solidFill>
              <a:latin typeface="华文楷体" panose="02010600040101010101" pitchFamily="2" charset="-122"/>
              <a:ea typeface="华文楷体" panose="02010600040101010101" pitchFamily="2" charset="-122"/>
            </a:endParaRPr>
          </a:p>
          <a:p>
            <a:pPr indent="457200">
              <a:buFont typeface="Wingdings" pitchFamily="2" charset="2"/>
              <a:buChar char="Ø"/>
            </a:pPr>
            <a:r>
              <a:rPr lang="zh-CN" altLang="en-US" sz="2400" b="1" dirty="0" smtClean="0">
                <a:solidFill>
                  <a:prstClr val="black"/>
                </a:solidFill>
                <a:latin typeface="华文楷体" panose="02010600040101010101" pitchFamily="2" charset="-122"/>
                <a:ea typeface="华文楷体" panose="02010600040101010101" pitchFamily="2" charset="-122"/>
              </a:rPr>
              <a:t>了解</a:t>
            </a:r>
            <a:r>
              <a:rPr lang="zh-CN" altLang="en-US" sz="2400" b="1" dirty="0" smtClean="0">
                <a:solidFill>
                  <a:prstClr val="black"/>
                </a:solidFill>
                <a:latin typeface="华文楷体" panose="02010600040101010101" pitchFamily="2" charset="-122"/>
                <a:ea typeface="华文楷体" panose="02010600040101010101" pitchFamily="2" charset="-122"/>
              </a:rPr>
              <a:t>我国当前完善社会保障的新举措，并评述其中一项。</a:t>
            </a:r>
            <a:endParaRPr lang="zh-CN" altLang="zh-CN" sz="2400" b="1" dirty="0" smtClean="0">
              <a:solidFill>
                <a:prstClr val="black"/>
              </a:solidFill>
              <a:latin typeface="华文楷体" panose="02010600040101010101" pitchFamily="2" charset="-122"/>
              <a:ea typeface="华文楷体" panose="02010600040101010101" pitchFamily="2" charset="-122"/>
            </a:endParaRPr>
          </a:p>
        </p:txBody>
      </p:sp>
      <p:sp>
        <p:nvSpPr>
          <p:cNvPr id="5" name="矩形 4"/>
          <p:cNvSpPr/>
          <p:nvPr/>
        </p:nvSpPr>
        <p:spPr>
          <a:xfrm>
            <a:off x="138896" y="732379"/>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2</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Tree>
    <p:extLst>
      <p:ext uri="{BB962C8B-B14F-4D97-AF65-F5344CB8AC3E}">
        <p14:creationId xmlns:p14="http://schemas.microsoft.com/office/powerpoint/2010/main" xmlns="" val="2978700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1333" y="1721082"/>
            <a:ext cx="6476856" cy="1546577"/>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a:spAutoFit/>
          </a:bodyPr>
          <a:lstStyle/>
          <a:p>
            <a:pPr indent="457200"/>
            <a:r>
              <a:rPr lang="zh-CN" altLang="en-US" sz="2400" dirty="0" smtClean="0">
                <a:solidFill>
                  <a:prstClr val="black"/>
                </a:solidFill>
                <a:latin typeface="华文楷体" panose="02010600040101010101" pitchFamily="2" charset="-122"/>
                <a:ea typeface="华文楷体" panose="02010600040101010101" pitchFamily="2" charset="-122"/>
              </a:rPr>
              <a:t>完善社会保障体系，要公平对待每个公民并确保其享受相应的社会保障权益。为此，</a:t>
            </a:r>
            <a:r>
              <a:rPr lang="zh-CN" altLang="en-US" sz="2400" dirty="0" smtClean="0">
                <a:solidFill>
                  <a:srgbClr val="FF0000"/>
                </a:solidFill>
                <a:latin typeface="华文楷体" panose="02010600040101010101" pitchFamily="2" charset="-122"/>
                <a:ea typeface="华文楷体" panose="02010600040101010101" pitchFamily="2" charset="-122"/>
              </a:rPr>
              <a:t>要建立起覆盖全民、城乡统筹的社会保障体系</a:t>
            </a:r>
            <a:r>
              <a:rPr lang="zh-CN" altLang="en-US" sz="2400" dirty="0" smtClean="0">
                <a:solidFill>
                  <a:prstClr val="black"/>
                </a:solidFill>
                <a:latin typeface="华文楷体" panose="02010600040101010101" pitchFamily="2" charset="-122"/>
                <a:ea typeface="华文楷体" panose="02010600040101010101" pitchFamily="2" charset="-122"/>
              </a:rPr>
              <a:t>，形成没有漏洞的“安全网”。</a:t>
            </a:r>
            <a:endParaRPr lang="en-US" altLang="zh-CN" sz="2400" dirty="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85196" y="777883"/>
            <a:ext cx="3148314" cy="3489722"/>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3414532" y="787269"/>
            <a:ext cx="2789498" cy="3493063"/>
          </a:xfrm>
          <a:prstGeom prst="rect">
            <a:avLst/>
          </a:prstGeom>
          <a:noFill/>
          <a:ln w="9525">
            <a:noFill/>
            <a:miter lim="800000"/>
            <a:headEnd/>
            <a:tailEnd/>
          </a:ln>
        </p:spPr>
      </p:pic>
      <p:sp>
        <p:nvSpPr>
          <p:cNvPr id="6" name="矩形 5"/>
          <p:cNvSpPr/>
          <p:nvPr/>
        </p:nvSpPr>
        <p:spPr>
          <a:xfrm>
            <a:off x="1674471" y="4311174"/>
            <a:ext cx="4724400" cy="377026"/>
          </a:xfrm>
          <a:prstGeom prst="rect">
            <a:avLst/>
          </a:prstGeom>
        </p:spPr>
        <p:txBody>
          <a:bodyPr wrap="square" lIns="68580" tIns="34290" rIns="68580" bIns="34290">
            <a:spAutoFit/>
          </a:bodyPr>
          <a:lstStyle/>
          <a:p>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摘自</a:t>
            </a:r>
            <a:r>
              <a:rPr lang="en-US" altLang="zh-CN" sz="2000" dirty="0" smtClean="0">
                <a:latin typeface="华文楷体" pitchFamily="2" charset="-122"/>
                <a:ea typeface="华文楷体" pitchFamily="2" charset="-122"/>
              </a:rPr>
              <a:t>2020</a:t>
            </a:r>
            <a:r>
              <a:rPr lang="zh-CN" altLang="en-US" sz="2000" dirty="0" smtClean="0">
                <a:latin typeface="华文楷体" pitchFamily="2" charset="-122"/>
                <a:ea typeface="华文楷体" pitchFamily="2" charset="-122"/>
              </a:rPr>
              <a:t>年</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政府工作报告</a:t>
            </a:r>
            <a:r>
              <a:rPr lang="en-US" altLang="zh-CN" sz="2000" dirty="0" smtClean="0">
                <a:latin typeface="华文楷体" pitchFamily="2" charset="-122"/>
                <a:ea typeface="华文楷体" pitchFamily="2" charset="-122"/>
              </a:rPr>
              <a:t>》</a:t>
            </a:r>
            <a:endParaRPr lang="zh-CN" altLang="en-US" sz="2000" dirty="0"/>
          </a:p>
        </p:txBody>
      </p:sp>
      <p:pic>
        <p:nvPicPr>
          <p:cNvPr id="14338" name="Picture 2" descr="https://ss0.bdstatic.com/70cFvHSh_Q1YnxGkpoWK1HF6hhy/it/u=713857141,1263374645&amp;fm=26&amp;gp=0.jpg"/>
          <p:cNvPicPr>
            <a:picLocks noChangeAspect="1" noChangeArrowheads="1"/>
          </p:cNvPicPr>
          <p:nvPr/>
        </p:nvPicPr>
        <p:blipFill>
          <a:blip r:embed="rId5" cstate="print"/>
          <a:srcRect/>
          <a:stretch>
            <a:fillRect/>
          </a:stretch>
        </p:blipFill>
        <p:spPr bwMode="auto">
          <a:xfrm>
            <a:off x="6481822" y="798654"/>
            <a:ext cx="2361235" cy="35302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05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26915" y="1813680"/>
            <a:ext cx="6643870" cy="1361911"/>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a:spAutoFit/>
          </a:bodyPr>
          <a:lstStyle/>
          <a:p>
            <a:pPr indent="457200"/>
            <a:r>
              <a:rPr lang="zh-CN" altLang="en-US" sz="2800" dirty="0" smtClean="0">
                <a:solidFill>
                  <a:prstClr val="black"/>
                </a:solidFill>
                <a:latin typeface="华文楷体" panose="02010600040101010101" pitchFamily="2" charset="-122"/>
                <a:ea typeface="华文楷体" panose="02010600040101010101" pitchFamily="2" charset="-122"/>
              </a:rPr>
              <a:t> 完善社会保障体系要</a:t>
            </a:r>
            <a:r>
              <a:rPr lang="zh-CN" altLang="en-US" sz="2800" dirty="0" smtClean="0">
                <a:solidFill>
                  <a:srgbClr val="FF0000"/>
                </a:solidFill>
                <a:latin typeface="华文楷体" panose="02010600040101010101" pitchFamily="2" charset="-122"/>
                <a:ea typeface="华文楷体" panose="02010600040101010101" pitchFamily="2" charset="-122"/>
              </a:rPr>
              <a:t>更多地维护好弱势群体的利益</a:t>
            </a:r>
            <a:r>
              <a:rPr lang="zh-CN" altLang="en-US" sz="2800" dirty="0" smtClean="0">
                <a:solidFill>
                  <a:prstClr val="black"/>
                </a:solidFill>
                <a:latin typeface="华文楷体" panose="02010600040101010101" pitchFamily="2" charset="-122"/>
                <a:ea typeface="华文楷体" panose="02010600040101010101" pitchFamily="2" charset="-122"/>
              </a:rPr>
              <a:t>，缩小贫富差距，促进社会和谐发展。</a:t>
            </a:r>
            <a:endParaRPr lang="zh-CN" altLang="en-US" sz="2800" dirty="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541927" y="1481561"/>
            <a:ext cx="2976778" cy="2485776"/>
          </a:xfrm>
          <a:prstGeom prst="rect">
            <a:avLst/>
          </a:prstGeom>
          <a:ln>
            <a:noFill/>
          </a:ln>
          <a:effectLst>
            <a:softEdge rad="112500"/>
          </a:effectLst>
        </p:spPr>
      </p:pic>
      <p:sp>
        <p:nvSpPr>
          <p:cNvPr id="6" name="TextBox 5"/>
          <p:cNvSpPr txBox="1"/>
          <p:nvPr/>
        </p:nvSpPr>
        <p:spPr>
          <a:xfrm>
            <a:off x="3862906" y="1282778"/>
            <a:ext cx="4864406" cy="2839239"/>
          </a:xfrm>
          <a:prstGeom prst="rect">
            <a:avLst/>
          </a:prstGeom>
          <a:ln>
            <a:prstDash val="dashDot"/>
          </a:ln>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indent="342900"/>
            <a:r>
              <a:rPr lang="zh-CN" altLang="en-US" sz="2000" dirty="0" smtClean="0">
                <a:latin typeface="华文楷体" pitchFamily="2" charset="-122"/>
                <a:ea typeface="华文楷体" pitchFamily="2" charset="-122"/>
              </a:rPr>
              <a:t>第二次世界大战后，一些欧洲国家进入经济高增长阶段，社会福利水平不断提高。公民享有免费的医疗、悠长的假期、长期的失业救济</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这被称为无处不在的社会保障。“与其去做</a:t>
            </a:r>
            <a:r>
              <a:rPr lang="en-US" altLang="zh-CN" sz="2000" dirty="0" smtClean="0">
                <a:latin typeface="华文楷体" pitchFamily="2" charset="-122"/>
                <a:ea typeface="华文楷体" pitchFamily="2" charset="-122"/>
              </a:rPr>
              <a:t>1</a:t>
            </a:r>
            <a:r>
              <a:rPr lang="zh-CN" altLang="en-US" sz="2000" dirty="0" smtClean="0">
                <a:latin typeface="华文楷体" pitchFamily="2" charset="-122"/>
                <a:ea typeface="华文楷体" pitchFamily="2" charset="-122"/>
              </a:rPr>
              <a:t>欧元</a:t>
            </a:r>
            <a:r>
              <a:rPr lang="en-US" altLang="zh-CN" sz="2000" dirty="0" smtClean="0">
                <a:latin typeface="华文楷体" pitchFamily="2" charset="-122"/>
                <a:ea typeface="华文楷体" pitchFamily="2" charset="-122"/>
              </a:rPr>
              <a:t>1</a:t>
            </a:r>
            <a:r>
              <a:rPr lang="zh-CN" altLang="en-US" sz="2000" dirty="0" smtClean="0">
                <a:latin typeface="华文楷体" pitchFamily="2" charset="-122"/>
                <a:ea typeface="华文楷体" pitchFamily="2" charset="-122"/>
              </a:rPr>
              <a:t>小时的体力活，不如舒舒服服躺在家里拿救济金”成为一些人的心态写照。席卷全球的金融危机爆发以来，这些国家的高福利政策给财政带来了巨大的压力。</a:t>
            </a:r>
            <a:endParaRPr lang="zh-CN" altLang="en-US" sz="2000" dirty="0">
              <a:latin typeface="华文楷体" pitchFamily="2" charset="-122"/>
              <a:ea typeface="华文楷体" pitchFamily="2" charset="-122"/>
            </a:endParaRPr>
          </a:p>
        </p:txBody>
      </p:sp>
      <p:sp>
        <p:nvSpPr>
          <p:cNvPr id="8" name="矩形 7"/>
          <p:cNvSpPr/>
          <p:nvPr/>
        </p:nvSpPr>
        <p:spPr>
          <a:xfrm>
            <a:off x="192723" y="729812"/>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3</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
        <p:nvSpPr>
          <p:cNvPr id="9" name="TextBox 8"/>
          <p:cNvSpPr txBox="1"/>
          <p:nvPr/>
        </p:nvSpPr>
        <p:spPr>
          <a:xfrm>
            <a:off x="1238489" y="4062714"/>
            <a:ext cx="1377387" cy="369332"/>
          </a:xfrm>
          <a:prstGeom prst="rect">
            <a:avLst/>
          </a:prstGeom>
          <a:noFill/>
        </p:spPr>
        <p:txBody>
          <a:bodyPr wrap="square" rtlCol="0">
            <a:spAutoFit/>
          </a:bodyPr>
          <a:lstStyle/>
          <a:p>
            <a:r>
              <a:rPr lang="zh-CN" altLang="en-US" sz="1800" dirty="0" smtClean="0">
                <a:latin typeface="华文楷体" pitchFamily="2" charset="-122"/>
                <a:ea typeface="华文楷体" pitchFamily="2" charset="-122"/>
              </a:rPr>
              <a:t>不堪重负</a:t>
            </a:r>
            <a:endParaRPr lang="zh-CN" altLang="en-US" sz="1800"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4479" y="2013579"/>
            <a:ext cx="8349521" cy="807913"/>
          </a:xfrm>
          <a:prstGeom prst="rect">
            <a:avLst/>
          </a:prstGeom>
        </p:spPr>
        <p:txBody>
          <a:bodyPr wrap="square" lIns="68580" tIns="34290" rIns="68580" bIns="34290">
            <a:spAutoFit/>
          </a:bodyPr>
          <a:lstStyle/>
          <a:p>
            <a:pPr>
              <a:buFont typeface="Wingdings" pitchFamily="2" charset="2"/>
              <a:buChar char="Ø"/>
            </a:pPr>
            <a:r>
              <a:rPr lang="zh-CN" altLang="en-US" sz="2400" b="1" dirty="0" smtClean="0">
                <a:solidFill>
                  <a:prstClr val="black"/>
                </a:solidFill>
                <a:latin typeface="华文楷体" panose="02010600040101010101" pitchFamily="2" charset="-122"/>
                <a:ea typeface="华文楷体" panose="02010600040101010101" pitchFamily="2" charset="-122"/>
              </a:rPr>
              <a:t>针对上述现象，谈谈你的看法。</a:t>
            </a:r>
            <a:endParaRPr lang="en-US" altLang="zh-CN" sz="2400" b="1" dirty="0" smtClean="0">
              <a:solidFill>
                <a:prstClr val="black"/>
              </a:solidFill>
              <a:latin typeface="华文楷体" panose="02010600040101010101" pitchFamily="2" charset="-122"/>
              <a:ea typeface="华文楷体" panose="02010600040101010101" pitchFamily="2" charset="-122"/>
            </a:endParaRPr>
          </a:p>
          <a:p>
            <a:pPr>
              <a:buFont typeface="Wingdings" pitchFamily="2" charset="2"/>
              <a:buChar char="Ø"/>
            </a:pPr>
            <a:r>
              <a:rPr lang="zh-CN" altLang="en-US" sz="2400" b="1" dirty="0" smtClean="0">
                <a:solidFill>
                  <a:prstClr val="black"/>
                </a:solidFill>
                <a:latin typeface="华文楷体" panose="02010600040101010101" pitchFamily="2" charset="-122"/>
                <a:ea typeface="华文楷体" panose="02010600040101010101" pitchFamily="2" charset="-122"/>
              </a:rPr>
              <a:t>结合材料，说说经济发展与社会保障水平之间的关系。</a:t>
            </a:r>
            <a:endParaRPr lang="zh-CN" altLang="zh-CN" sz="2400" b="1" dirty="0" smtClean="0">
              <a:solidFill>
                <a:prstClr val="black"/>
              </a:solidFill>
              <a:latin typeface="华文楷体" panose="02010600040101010101" pitchFamily="2" charset="-122"/>
              <a:ea typeface="华文楷体" panose="02010600040101010101" pitchFamily="2" charset="-122"/>
            </a:endParaRPr>
          </a:p>
        </p:txBody>
      </p:sp>
      <p:sp>
        <p:nvSpPr>
          <p:cNvPr id="6" name="矩形 5"/>
          <p:cNvSpPr/>
          <p:nvPr/>
        </p:nvSpPr>
        <p:spPr>
          <a:xfrm>
            <a:off x="250596" y="822409"/>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3</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79563" y="1799193"/>
            <a:ext cx="6999890" cy="1361911"/>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a:spAutoFit/>
          </a:bodyPr>
          <a:lstStyle/>
          <a:p>
            <a:pPr indent="457200"/>
            <a:r>
              <a:rPr lang="zh-CN" altLang="en-US" sz="2800" dirty="0" smtClean="0">
                <a:solidFill>
                  <a:prstClr val="black"/>
                </a:solidFill>
                <a:latin typeface="华文楷体" panose="02010600040101010101" pitchFamily="2" charset="-122"/>
                <a:ea typeface="华文楷体" panose="02010600040101010101" pitchFamily="2" charset="-122"/>
              </a:rPr>
              <a:t>完善社会保障体系，</a:t>
            </a:r>
            <a:r>
              <a:rPr lang="zh-CN" altLang="en-US" sz="2800" dirty="0" smtClean="0">
                <a:solidFill>
                  <a:srgbClr val="FF0000"/>
                </a:solidFill>
                <a:latin typeface="华文楷体" panose="02010600040101010101" pitchFamily="2" charset="-122"/>
                <a:ea typeface="华文楷体" panose="02010600040101010101" pitchFamily="2" charset="-122"/>
              </a:rPr>
              <a:t>既要尽力而为，又要量力而行，要坚持社会保障水平与经济社会发展相适应</a:t>
            </a:r>
            <a:r>
              <a:rPr lang="zh-CN" altLang="en-US" sz="2800" dirty="0" smtClean="0">
                <a:solidFill>
                  <a:prstClr val="black"/>
                </a:solidFill>
                <a:latin typeface="华文楷体" panose="02010600040101010101" pitchFamily="2" charset="-122"/>
                <a:ea typeface="华文楷体" panose="02010600040101010101" pitchFamily="2" charset="-122"/>
              </a:rPr>
              <a:t>。</a:t>
            </a:r>
            <a:endParaRPr lang="en-US" altLang="zh-CN" sz="2800" dirty="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69887" y="1111563"/>
            <a:ext cx="6566174" cy="304698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r>
              <a:rPr lang="zh-CN" altLang="en-US" sz="2400" dirty="0" smtClean="0">
                <a:solidFill>
                  <a:prstClr val="black"/>
                </a:solidFill>
                <a:latin typeface="华文楷体" panose="02010600040101010101" pitchFamily="2" charset="-122"/>
                <a:ea typeface="华文楷体" panose="02010600040101010101" pitchFamily="2" charset="-122"/>
              </a:rPr>
              <a:t>随着经济社会的发展，人民对生活安全保障的要求越来越高，我们要通过加强社会保障体系建设，不断满足人民的社会保障需求。同时，经济发展是社会保障的基础。如果没有相应的经济实力作支撑，社会保障即使建立起来也无法维持下去。只有建立起与经济发展水平相适应、保障适度的社会保障体系，才能使社会保障持续发展。</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51514" y="4041927"/>
            <a:ext cx="8349521" cy="438582"/>
          </a:xfrm>
          <a:prstGeom prst="rect">
            <a:avLst/>
          </a:prstGeom>
        </p:spPr>
        <p:txBody>
          <a:bodyPr wrap="square" lIns="68580" tIns="34290" rIns="68580" bIns="34290">
            <a:spAutoFit/>
          </a:bodyPr>
          <a:lstStyle/>
          <a:p>
            <a:pPr>
              <a:buFont typeface="Wingdings" pitchFamily="2" charset="2"/>
              <a:buChar char="Ø"/>
            </a:pPr>
            <a:r>
              <a:rPr lang="zh-CN" altLang="en-US" sz="2400" b="1" dirty="0" smtClean="0">
                <a:solidFill>
                  <a:prstClr val="black"/>
                </a:solidFill>
                <a:latin typeface="华文楷体" panose="02010600040101010101" pitchFamily="2" charset="-122"/>
                <a:ea typeface="华文楷体" panose="02010600040101010101" pitchFamily="2" charset="-122"/>
              </a:rPr>
              <a:t>如何评价</a:t>
            </a:r>
            <a:r>
              <a:rPr lang="zh-CN" altLang="zh-CN" sz="2400" b="1" dirty="0" smtClean="0">
                <a:solidFill>
                  <a:prstClr val="black"/>
                </a:solidFill>
                <a:latin typeface="华文楷体" panose="02010600040101010101" pitchFamily="2" charset="-122"/>
                <a:ea typeface="华文楷体" panose="02010600040101010101" pitchFamily="2" charset="-122"/>
              </a:rPr>
              <a:t>小王</a:t>
            </a:r>
            <a:r>
              <a:rPr lang="zh-CN" altLang="en-US" sz="2400" b="1" dirty="0" smtClean="0">
                <a:solidFill>
                  <a:prstClr val="black"/>
                </a:solidFill>
                <a:latin typeface="华文楷体" panose="02010600040101010101" pitchFamily="2" charset="-122"/>
                <a:ea typeface="华文楷体" panose="02010600040101010101" pitchFamily="2" charset="-122"/>
              </a:rPr>
              <a:t>的</a:t>
            </a:r>
            <a:r>
              <a:rPr lang="zh-CN" altLang="zh-CN" sz="2400" b="1" dirty="0" smtClean="0">
                <a:solidFill>
                  <a:prstClr val="black"/>
                </a:solidFill>
                <a:latin typeface="华文楷体" panose="02010600040101010101" pitchFamily="2" charset="-122"/>
                <a:ea typeface="华文楷体" panose="02010600040101010101" pitchFamily="2" charset="-122"/>
              </a:rPr>
              <a:t>“退保”想法</a:t>
            </a:r>
            <a:r>
              <a:rPr lang="zh-CN" altLang="en-US" sz="2400" b="1" dirty="0" smtClean="0">
                <a:solidFill>
                  <a:prstClr val="black"/>
                </a:solidFill>
                <a:latin typeface="华文楷体" panose="02010600040101010101" pitchFamily="2" charset="-122"/>
                <a:ea typeface="华文楷体" panose="02010600040101010101" pitchFamily="2" charset="-122"/>
              </a:rPr>
              <a:t>？</a:t>
            </a:r>
            <a:endParaRPr lang="en-US" altLang="zh-CN" sz="2400" b="1" dirty="0" smtClean="0">
              <a:solidFill>
                <a:prstClr val="black"/>
              </a:solidFill>
              <a:latin typeface="华文楷体" panose="02010600040101010101" pitchFamily="2" charset="-122"/>
              <a:ea typeface="华文楷体" panose="02010600040101010101" pitchFamily="2" charset="-122"/>
            </a:endParaRPr>
          </a:p>
        </p:txBody>
      </p:sp>
      <p:sp>
        <p:nvSpPr>
          <p:cNvPr id="5" name="Rectangle 1"/>
          <p:cNvSpPr>
            <a:spLocks noChangeArrowheads="1"/>
          </p:cNvSpPr>
          <p:nvPr/>
        </p:nvSpPr>
        <p:spPr bwMode="auto">
          <a:xfrm>
            <a:off x="671330" y="1206378"/>
            <a:ext cx="7893935" cy="2654573"/>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anchor="ctr" anchorCtr="0" compatLnSpc="1">
            <a:prstTxWarp prst="textNoShape">
              <a:avLst/>
            </a:prstTxWarp>
            <a:spAutoFit/>
          </a:bodyPr>
          <a:lstStyle/>
          <a:p>
            <a:pPr indent="228600" fontAlgn="base">
              <a:spcBef>
                <a:spcPct val="0"/>
              </a:spcBef>
              <a:spcAft>
                <a:spcPct val="0"/>
              </a:spcAft>
            </a:pPr>
            <a:r>
              <a:rPr lang="en-US" altLang="zh-CN" sz="2400" dirty="0" smtClean="0">
                <a:solidFill>
                  <a:schemeClr val="tx1"/>
                </a:solidFill>
                <a:latin typeface="楷体" pitchFamily="49" charset="-122"/>
                <a:ea typeface="楷体" pitchFamily="49" charset="-122"/>
                <a:cs typeface="Times New Roman" pitchFamily="18" charset="0"/>
              </a:rPr>
              <a:t>  </a:t>
            </a:r>
            <a:r>
              <a:rPr lang="zh-CN" altLang="zh-CN" sz="2400" dirty="0" smtClean="0">
                <a:solidFill>
                  <a:schemeClr val="tx1"/>
                </a:solidFill>
                <a:latin typeface="楷体" pitchFamily="49" charset="-122"/>
                <a:ea typeface="楷体" pitchFamily="49" charset="-122"/>
                <a:cs typeface="Times New Roman" pitchFamily="18" charset="0"/>
              </a:rPr>
              <a:t>根据规定，职工个人基本养老保险费用需要由个人和用人单位分别按一定的法定比例共同缴纳。达到法定退休年龄等条件后，个人就可以按月领取养老金。</a:t>
            </a:r>
          </a:p>
          <a:p>
            <a:pPr indent="228600" fontAlgn="base">
              <a:spcBef>
                <a:spcPct val="0"/>
              </a:spcBef>
              <a:spcAft>
                <a:spcPct val="0"/>
              </a:spcAft>
            </a:pPr>
            <a:r>
              <a:rPr lang="zh-CN" altLang="en-US" sz="2400" dirty="0" smtClean="0">
                <a:solidFill>
                  <a:schemeClr val="tx1"/>
                </a:solidFill>
                <a:latin typeface="楷体" pitchFamily="49" charset="-122"/>
                <a:ea typeface="楷体" pitchFamily="49" charset="-122"/>
                <a:cs typeface="Times New Roman" pitchFamily="18" charset="0"/>
              </a:rPr>
              <a:t>  某企业职工小王，每月个人缴纳约</a:t>
            </a:r>
            <a:r>
              <a:rPr lang="en-US" altLang="zh-CN" sz="2400" dirty="0" smtClean="0">
                <a:solidFill>
                  <a:schemeClr val="tx1"/>
                </a:solidFill>
                <a:latin typeface="楷体" pitchFamily="49" charset="-122"/>
                <a:ea typeface="楷体" pitchFamily="49" charset="-122"/>
                <a:cs typeface="Times New Roman" pitchFamily="18" charset="0"/>
              </a:rPr>
              <a:t>600</a:t>
            </a:r>
            <a:r>
              <a:rPr lang="zh-CN" altLang="en-US" sz="2400" dirty="0" smtClean="0">
                <a:solidFill>
                  <a:schemeClr val="tx1"/>
                </a:solidFill>
                <a:latin typeface="楷体" pitchFamily="49" charset="-122"/>
                <a:ea typeface="楷体" pitchFamily="49" charset="-122"/>
                <a:cs typeface="Times New Roman" pitchFamily="18" charset="0"/>
              </a:rPr>
              <a:t>元养老保险费。他算了算账：自己才</a:t>
            </a:r>
            <a:r>
              <a:rPr lang="en-US" altLang="zh-CN" sz="2400" dirty="0" smtClean="0">
                <a:solidFill>
                  <a:schemeClr val="tx1"/>
                </a:solidFill>
                <a:latin typeface="楷体" pitchFamily="49" charset="-122"/>
                <a:ea typeface="楷体" pitchFamily="49" charset="-122"/>
                <a:cs typeface="Times New Roman" pitchFamily="18" charset="0"/>
              </a:rPr>
              <a:t>30</a:t>
            </a:r>
            <a:r>
              <a:rPr lang="zh-CN" altLang="en-US" sz="2400" dirty="0" smtClean="0">
                <a:solidFill>
                  <a:schemeClr val="tx1"/>
                </a:solidFill>
                <a:latin typeface="楷体" pitchFamily="49" charset="-122"/>
                <a:ea typeface="楷体" pitchFamily="49" charset="-122"/>
                <a:cs typeface="Times New Roman" pitchFamily="18" charset="0"/>
              </a:rPr>
              <a:t>岁，还有几十年才能领取养老金，现在每个月缴这么多钱，影响当前生活质量，太不划算。于是，他想</a:t>
            </a:r>
            <a:r>
              <a:rPr lang="zh-CN" altLang="en-US" sz="2400" dirty="0" smtClean="0">
                <a:solidFill>
                  <a:schemeClr val="tx1"/>
                </a:solidFill>
                <a:latin typeface="Arial"/>
                <a:ea typeface="楷体" pitchFamily="49" charset="-122"/>
                <a:cs typeface="Times New Roman" pitchFamily="18" charset="0"/>
              </a:rPr>
              <a:t>“</a:t>
            </a:r>
            <a:r>
              <a:rPr lang="zh-CN" altLang="en-US" sz="2400" dirty="0" smtClean="0">
                <a:solidFill>
                  <a:schemeClr val="tx1"/>
                </a:solidFill>
                <a:latin typeface="楷体" pitchFamily="49" charset="-122"/>
                <a:ea typeface="楷体" pitchFamily="49" charset="-122"/>
                <a:cs typeface="Times New Roman" pitchFamily="18" charset="0"/>
              </a:rPr>
              <a:t>退保</a:t>
            </a:r>
            <a:r>
              <a:rPr lang="zh-CN" altLang="en-US" sz="2400" dirty="0" smtClean="0">
                <a:solidFill>
                  <a:schemeClr val="tx1"/>
                </a:solidFill>
                <a:latin typeface="Arial"/>
                <a:ea typeface="楷体" pitchFamily="49" charset="-122"/>
                <a:cs typeface="Times New Roman" pitchFamily="18" charset="0"/>
              </a:rPr>
              <a:t>”</a:t>
            </a:r>
            <a:r>
              <a:rPr lang="zh-CN" altLang="en-US" sz="2400" dirty="0" smtClean="0">
                <a:solidFill>
                  <a:schemeClr val="tx1"/>
                </a:solidFill>
                <a:latin typeface="楷体" pitchFamily="49" charset="-122"/>
                <a:ea typeface="楷体" pitchFamily="49" charset="-122"/>
                <a:cs typeface="Times New Roman" pitchFamily="18" charset="0"/>
              </a:rPr>
              <a:t>。</a:t>
            </a:r>
            <a:endParaRPr lang="zh-CN" altLang="en-US" sz="2400" dirty="0" smtClean="0">
              <a:solidFill>
                <a:schemeClr val="tx1"/>
              </a:solidFill>
              <a:latin typeface="Arial" pitchFamily="34" charset="0"/>
              <a:ea typeface="宋体" pitchFamily="2" charset="-122"/>
              <a:cs typeface="宋体" pitchFamily="2" charset="-122"/>
            </a:endParaRPr>
          </a:p>
        </p:txBody>
      </p:sp>
      <p:sp>
        <p:nvSpPr>
          <p:cNvPr id="8" name="矩形 7"/>
          <p:cNvSpPr/>
          <p:nvPr/>
        </p:nvSpPr>
        <p:spPr>
          <a:xfrm>
            <a:off x="0" y="677152"/>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4</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1721" y="1858585"/>
            <a:ext cx="6458674" cy="1292662"/>
          </a:xfrm>
          <a:prstGeom prst="rect">
            <a:avLst/>
          </a:prstGeom>
        </p:spPr>
        <p:txBody>
          <a:bodyPr wrap="square">
            <a:spAutoFit/>
          </a:bodyPr>
          <a:lstStyle/>
          <a:p>
            <a:pPr indent="457200"/>
            <a:r>
              <a:rPr lang="en-US" altLang="zh-CN" sz="2600" dirty="0" smtClean="0">
                <a:latin typeface="楷体" pitchFamily="49" charset="-122"/>
                <a:ea typeface="楷体" pitchFamily="49" charset="-122"/>
                <a:cs typeface="Times New Roman" pitchFamily="18" charset="0"/>
              </a:rPr>
              <a:t>《</a:t>
            </a:r>
            <a:r>
              <a:rPr lang="zh-CN" altLang="en-US" sz="2600" dirty="0" smtClean="0">
                <a:latin typeface="楷体" pitchFamily="49" charset="-122"/>
                <a:ea typeface="楷体" pitchFamily="49" charset="-122"/>
                <a:cs typeface="Times New Roman" pitchFamily="18" charset="0"/>
              </a:rPr>
              <a:t>中华人民共和国劳动法</a:t>
            </a:r>
            <a:r>
              <a:rPr lang="en-US" altLang="zh-CN" sz="2600" dirty="0" smtClean="0">
                <a:latin typeface="楷体" pitchFamily="49" charset="-122"/>
                <a:ea typeface="楷体" pitchFamily="49" charset="-122"/>
                <a:cs typeface="Times New Roman" pitchFamily="18" charset="0"/>
              </a:rPr>
              <a:t>》</a:t>
            </a:r>
            <a:r>
              <a:rPr lang="zh-CN" altLang="en-US" sz="2600" b="1" dirty="0" smtClean="0">
                <a:latin typeface="楷体" pitchFamily="49" charset="-122"/>
                <a:ea typeface="楷体" pitchFamily="49" charset="-122"/>
                <a:cs typeface="Times New Roman" pitchFamily="18" charset="0"/>
              </a:rPr>
              <a:t>第七十二条</a:t>
            </a:r>
            <a:r>
              <a:rPr lang="zh-CN" altLang="en-US" sz="2600" dirty="0" smtClean="0">
                <a:latin typeface="楷体" pitchFamily="49" charset="-122"/>
                <a:ea typeface="楷体" pitchFamily="49" charset="-122"/>
                <a:cs typeface="Times New Roman" pitchFamily="18" charset="0"/>
              </a:rPr>
              <a:t>规定，用人单位和劳动者必须依法参加社会保险，缴纳社会保险费</a:t>
            </a:r>
            <a:r>
              <a:rPr lang="zh-CN" altLang="en-US" sz="2600" dirty="0" smtClean="0"/>
              <a:t>。</a:t>
            </a:r>
            <a:endParaRPr lang="zh-CN" altLang="en-US" sz="2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10001" y="1966730"/>
            <a:ext cx="4652556" cy="561692"/>
          </a:xfrm>
          <a:prstGeom prst="rect">
            <a:avLst/>
          </a:prstGeom>
        </p:spPr>
        <p:txBody>
          <a:bodyPr wrap="none" lIns="68580" tIns="34290" rIns="68580" bIns="34290">
            <a:spAutoFit/>
          </a:bodyPr>
          <a:lstStyle/>
          <a:p>
            <a:r>
              <a:rPr lang="zh-CN" altLang="en-US" sz="3200" b="1" dirty="0" smtClean="0">
                <a:latin typeface="华文楷体" pitchFamily="2" charset="-122"/>
                <a:ea typeface="华文楷体" pitchFamily="2" charset="-122"/>
              </a:rPr>
              <a:t>一、多种多样的社会保障</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59370" y="1366129"/>
            <a:ext cx="6750312" cy="2285241"/>
          </a:xfrm>
          <a:prstGeom prst="rect">
            <a:avLst/>
          </a:prstGeom>
        </p:spPr>
        <p:style>
          <a:lnRef idx="2">
            <a:schemeClr val="accent6"/>
          </a:lnRef>
          <a:fillRef idx="1">
            <a:schemeClr val="lt1"/>
          </a:fillRef>
          <a:effectRef idx="0">
            <a:schemeClr val="accent6"/>
          </a:effectRef>
          <a:fontRef idx="minor">
            <a:schemeClr val="dk1"/>
          </a:fontRef>
        </p:style>
        <p:txBody>
          <a:bodyPr wrap="square" lIns="68580" tIns="34290" rIns="68580" bIns="34290">
            <a:spAutoFit/>
          </a:bodyPr>
          <a:lstStyle/>
          <a:p>
            <a:pPr indent="457200"/>
            <a:r>
              <a:rPr lang="zh-CN" altLang="en-US" sz="2400" b="1" dirty="0" smtClean="0">
                <a:solidFill>
                  <a:prstClr val="black"/>
                </a:solidFill>
                <a:latin typeface="华文楷体" pitchFamily="2" charset="-122"/>
                <a:ea typeface="华文楷体" pitchFamily="2" charset="-122"/>
              </a:rPr>
              <a:t>完善社会保障体系要做到</a:t>
            </a:r>
            <a:r>
              <a:rPr lang="zh-CN" altLang="en-US" sz="2400" b="1" dirty="0" smtClean="0">
                <a:solidFill>
                  <a:srgbClr val="FF0000"/>
                </a:solidFill>
                <a:latin typeface="华文楷体" pitchFamily="2" charset="-122"/>
                <a:ea typeface="华文楷体" pitchFamily="2" charset="-122"/>
              </a:rPr>
              <a:t>权责清晰</a:t>
            </a:r>
            <a:r>
              <a:rPr lang="zh-CN" altLang="en-US" sz="2400" b="1" dirty="0" smtClean="0">
                <a:solidFill>
                  <a:prstClr val="black"/>
                </a:solidFill>
                <a:latin typeface="华文楷体" pitchFamily="2" charset="-122"/>
                <a:ea typeface="华文楷体" pitchFamily="2" charset="-122"/>
              </a:rPr>
              <a:t>。享受社会保障是社会成员的一项法定权利，也是现代社会文明进步的重要标志。同时，社会保障资金的筹集涉及政府、企业、个人和其他单位的经济利益，需要各方合理分担责任。完善社会保障体系，必须</a:t>
            </a:r>
            <a:r>
              <a:rPr lang="zh-CN" altLang="en-US" sz="2400" b="1" dirty="0" smtClean="0">
                <a:solidFill>
                  <a:srgbClr val="FF0000"/>
                </a:solidFill>
                <a:latin typeface="华文楷体" pitchFamily="2" charset="-122"/>
                <a:ea typeface="华文楷体" pitchFamily="2" charset="-122"/>
              </a:rPr>
              <a:t>明确各方的权利与责任，严格依法监管。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1284790" y="1593381"/>
            <a:ext cx="6713315" cy="1774854"/>
          </a:xfrm>
        </p:spPr>
        <p:style>
          <a:lnRef idx="2">
            <a:schemeClr val="accent6"/>
          </a:lnRef>
          <a:fillRef idx="1">
            <a:schemeClr val="lt1"/>
          </a:fillRef>
          <a:effectRef idx="0">
            <a:schemeClr val="accent6"/>
          </a:effectRef>
          <a:fontRef idx="minor">
            <a:schemeClr val="dk1"/>
          </a:fontRef>
        </p:style>
        <p:txBody>
          <a:bodyPr>
            <a:normAutofit/>
          </a:bodyPr>
          <a:lstStyle/>
          <a:p>
            <a:pPr indent="540000">
              <a:buNone/>
            </a:pPr>
            <a:r>
              <a:rPr lang="zh-CN" altLang="en-US" sz="2400" dirty="0" smtClean="0"/>
              <a:t>总之，完善覆盖全民的社会保障体系，要坚持应保尽保原则，健全统筹城乡、可持续的基本养老保险制度、基本医疗保险制度，稳步提高保障水平，</a:t>
            </a:r>
            <a:r>
              <a:rPr lang="zh-CN" altLang="en-US" sz="2400" dirty="0" smtClean="0"/>
              <a:t>全面建成</a:t>
            </a:r>
            <a:r>
              <a:rPr lang="zh-CN" altLang="en-US" sz="2400" dirty="0" smtClean="0"/>
              <a:t>覆盖全民、城乡统筹、权责清晰、保障适度、可持续的多层次社会保障体系。</a:t>
            </a: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1874" y="1026443"/>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1</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
        <p:nvSpPr>
          <p:cNvPr id="8" name="圆角矩形 7"/>
          <p:cNvSpPr/>
          <p:nvPr/>
        </p:nvSpPr>
        <p:spPr>
          <a:xfrm>
            <a:off x="694481" y="1782502"/>
            <a:ext cx="3518704" cy="14352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2300"/>
              </a:lnSpc>
            </a:pPr>
            <a:endParaRPr lang="en-US" altLang="zh-CN" sz="2000" dirty="0" smtClean="0">
              <a:solidFill>
                <a:prstClr val="black"/>
              </a:solidFill>
              <a:latin typeface="华文楷体" pitchFamily="2" charset="-122"/>
              <a:ea typeface="华文楷体" pitchFamily="2" charset="-122"/>
            </a:endParaRPr>
          </a:p>
          <a:p>
            <a:pPr lvl="0" algn="ctr">
              <a:lnSpc>
                <a:spcPts val="2300"/>
              </a:lnSpc>
            </a:pPr>
            <a:r>
              <a:rPr lang="zh-CN" altLang="en-US" sz="2000" dirty="0" smtClean="0">
                <a:solidFill>
                  <a:prstClr val="black"/>
                </a:solidFill>
                <a:latin typeface="华文楷体" pitchFamily="2" charset="-122"/>
                <a:ea typeface="华文楷体" pitchFamily="2" charset="-122"/>
              </a:rPr>
              <a:t>小韩：每个月都缴纳基本养老保险、基本医疗保险、失业保险，还有住房公积金，将来有保障，心里踏实多了！</a:t>
            </a:r>
          </a:p>
          <a:p>
            <a:pPr algn="ctr">
              <a:lnSpc>
                <a:spcPts val="2300"/>
              </a:lnSpc>
            </a:pPr>
            <a:endParaRPr lang="zh-CN" altLang="en-US" sz="2000" dirty="0"/>
          </a:p>
        </p:txBody>
      </p:sp>
      <p:sp>
        <p:nvSpPr>
          <p:cNvPr id="11" name="圆角矩形 10"/>
          <p:cNvSpPr/>
          <p:nvPr/>
        </p:nvSpPr>
        <p:spPr>
          <a:xfrm>
            <a:off x="4738462" y="2558129"/>
            <a:ext cx="3711057" cy="14699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2300"/>
              </a:lnSpc>
            </a:pPr>
            <a:endParaRPr lang="en-US" altLang="zh-CN" sz="1800" dirty="0" smtClean="0">
              <a:solidFill>
                <a:prstClr val="black"/>
              </a:solidFill>
              <a:latin typeface="华文楷体" pitchFamily="2" charset="-122"/>
              <a:ea typeface="华文楷体" pitchFamily="2" charset="-122"/>
            </a:endParaRPr>
          </a:p>
          <a:p>
            <a:pPr>
              <a:lnSpc>
                <a:spcPts val="2300"/>
              </a:lnSpc>
            </a:pPr>
            <a:r>
              <a:rPr lang="zh-CN" altLang="en-US" sz="2000" dirty="0" smtClean="0">
                <a:solidFill>
                  <a:prstClr val="black"/>
                </a:solidFill>
                <a:latin typeface="华文楷体" pitchFamily="2" charset="-122"/>
                <a:ea typeface="华文楷体" pitchFamily="2" charset="-122"/>
              </a:rPr>
              <a:t>老杨：以前有病不敢看，现在有病也不怕上医院啦！城乡居民医保保障范围扩大、大病保险起付线降低，再也不担心“病根”变“穷根”了。</a:t>
            </a:r>
          </a:p>
          <a:p>
            <a:pPr algn="ctr">
              <a:lnSpc>
                <a:spcPts val="2300"/>
              </a:lnSpc>
            </a:pPr>
            <a:endParaRPr lang="zh-CN" altLang="en-US" dirty="0"/>
          </a:p>
        </p:txBody>
      </p:sp>
    </p:spTree>
    <p:extLst>
      <p:ext uri="{BB962C8B-B14F-4D97-AF65-F5344CB8AC3E}">
        <p14:creationId xmlns="" xmlns:p14="http://schemas.microsoft.com/office/powerpoint/2010/main" val="32960384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3190" y="1031408"/>
            <a:ext cx="2129429" cy="438582"/>
          </a:xfrm>
          <a:prstGeom prst="rect">
            <a:avLst/>
          </a:prstGeom>
          <a:solidFill>
            <a:srgbClr val="92D050"/>
          </a:solidFill>
        </p:spPr>
        <p:txBody>
          <a:bodyPr wrap="none" lIns="68580" tIns="34290" rIns="68580" bIns="34290">
            <a:spAutoFit/>
          </a:bodyPr>
          <a:lstStyle/>
          <a:p>
            <a:r>
              <a:rPr lang="zh-CN" altLang="en-US" sz="2400" b="1" dirty="0" smtClean="0">
                <a:solidFill>
                  <a:schemeClr val="bg1"/>
                </a:solidFill>
                <a:latin typeface="华文楷体" panose="02010600040101010101" pitchFamily="2" charset="-122"/>
                <a:ea typeface="华文楷体" panose="02010600040101010101" pitchFamily="2" charset="-122"/>
              </a:rPr>
              <a:t>探究与分享</a:t>
            </a:r>
            <a:r>
              <a:rPr lang="en-US" altLang="zh-CN" sz="2400" b="1" dirty="0" smtClean="0">
                <a:solidFill>
                  <a:schemeClr val="bg1"/>
                </a:solidFill>
                <a:latin typeface="华文楷体" panose="02010600040101010101" pitchFamily="2" charset="-122"/>
                <a:ea typeface="华文楷体" panose="02010600040101010101" pitchFamily="2" charset="-122"/>
              </a:rPr>
              <a:t>1</a:t>
            </a:r>
            <a:r>
              <a:rPr lang="zh-CN" altLang="zh-CN" sz="2400" b="1" dirty="0" smtClean="0">
                <a:solidFill>
                  <a:schemeClr val="bg1"/>
                </a:solidFill>
                <a:latin typeface="华文楷体" panose="02010600040101010101" pitchFamily="2" charset="-122"/>
                <a:ea typeface="华文楷体" panose="02010600040101010101" pitchFamily="2" charset="-122"/>
              </a:rPr>
              <a:t>：</a:t>
            </a:r>
            <a:endParaRPr lang="zh-CN" altLang="en-US" sz="2400" dirty="0">
              <a:solidFill>
                <a:schemeClr val="bg1"/>
              </a:solidFill>
            </a:endParaRPr>
          </a:p>
        </p:txBody>
      </p:sp>
      <p:sp>
        <p:nvSpPr>
          <p:cNvPr id="22" name="文本框 3"/>
          <p:cNvSpPr txBox="1"/>
          <p:nvPr/>
        </p:nvSpPr>
        <p:spPr>
          <a:xfrm>
            <a:off x="3838178" y="3869126"/>
            <a:ext cx="4855323" cy="790602"/>
          </a:xfrm>
          <a:prstGeom prst="rect">
            <a:avLst/>
          </a:prstGeom>
        </p:spPr>
        <p:style>
          <a:lnRef idx="2">
            <a:schemeClr val="accent5"/>
          </a:lnRef>
          <a:fillRef idx="1">
            <a:schemeClr val="lt1"/>
          </a:fillRef>
          <a:effectRef idx="0">
            <a:schemeClr val="accent5"/>
          </a:effectRef>
          <a:fontRef idx="minor">
            <a:schemeClr val="dk1"/>
          </a:fontRef>
        </p:style>
        <p:txBody>
          <a:bodyPr wrap="square" lIns="51435" tIns="25718" rIns="51435" bIns="25718" rtlCol="0">
            <a:spAutoFit/>
          </a:bodyPr>
          <a:lstStyle/>
          <a:p>
            <a:pPr>
              <a:buFont typeface="Wingdings" pitchFamily="2" charset="2"/>
              <a:buChar char="Ø"/>
            </a:pPr>
            <a:r>
              <a:rPr lang="zh-CN" altLang="en-US" sz="2400" b="1" dirty="0" smtClean="0">
                <a:solidFill>
                  <a:srgbClr val="C00000"/>
                </a:solidFill>
                <a:latin typeface="华文楷体" pitchFamily="2" charset="-122"/>
                <a:ea typeface="华文楷体" pitchFamily="2" charset="-122"/>
              </a:rPr>
              <a:t>以上对话涉及哪些社会保障形式？这些社会保障发挥了什么作用？</a:t>
            </a:r>
            <a:endParaRPr lang="en-US" altLang="zh-CN" sz="2400" b="1" dirty="0" smtClean="0">
              <a:solidFill>
                <a:srgbClr val="C00000"/>
              </a:solidFill>
              <a:latin typeface="华文楷体" pitchFamily="2" charset="-122"/>
              <a:ea typeface="华文楷体" pitchFamily="2" charset="-122"/>
            </a:endParaRPr>
          </a:p>
        </p:txBody>
      </p:sp>
      <p:sp>
        <p:nvSpPr>
          <p:cNvPr id="9" name="圆角矩形 8"/>
          <p:cNvSpPr/>
          <p:nvPr/>
        </p:nvSpPr>
        <p:spPr>
          <a:xfrm>
            <a:off x="841716" y="1979271"/>
            <a:ext cx="2989503" cy="149263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2300"/>
              </a:lnSpc>
            </a:pPr>
            <a:endParaRPr lang="en-US" altLang="zh-CN" sz="2000" dirty="0" smtClean="0">
              <a:solidFill>
                <a:prstClr val="black"/>
              </a:solidFill>
              <a:latin typeface="华文楷体" pitchFamily="2" charset="-122"/>
              <a:ea typeface="华文楷体" pitchFamily="2" charset="-122"/>
            </a:endParaRPr>
          </a:p>
          <a:p>
            <a:pPr>
              <a:lnSpc>
                <a:spcPts val="2300"/>
              </a:lnSpc>
            </a:pPr>
            <a:r>
              <a:rPr lang="zh-CN" altLang="en-US" sz="2000" dirty="0" smtClean="0">
                <a:solidFill>
                  <a:schemeClr val="tx1"/>
                </a:solidFill>
                <a:latin typeface="华文楷体" pitchFamily="2" charset="-122"/>
                <a:ea typeface="华文楷体" pitchFamily="2" charset="-122"/>
              </a:rPr>
              <a:t>任奶奶：我八十多岁了，住在社区居家养老服务中心，有人照顾，国家每个月还给我补贴，生活真好！</a:t>
            </a:r>
          </a:p>
          <a:p>
            <a:pPr algn="ctr">
              <a:lnSpc>
                <a:spcPts val="2300"/>
              </a:lnSpc>
            </a:pPr>
            <a:endParaRPr lang="zh-CN" altLang="en-US" sz="2000" dirty="0"/>
          </a:p>
        </p:txBody>
      </p:sp>
      <p:sp>
        <p:nvSpPr>
          <p:cNvPr id="10" name="圆角矩形 9"/>
          <p:cNvSpPr/>
          <p:nvPr/>
        </p:nvSpPr>
        <p:spPr>
          <a:xfrm>
            <a:off x="4826643" y="1192193"/>
            <a:ext cx="3217762" cy="15394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2300"/>
              </a:lnSpc>
            </a:pPr>
            <a:endParaRPr lang="en-US" altLang="zh-CN" sz="2000" dirty="0" smtClean="0">
              <a:solidFill>
                <a:prstClr val="black"/>
              </a:solidFill>
              <a:latin typeface="华文楷体" pitchFamily="2" charset="-122"/>
              <a:ea typeface="华文楷体" pitchFamily="2" charset="-122"/>
            </a:endParaRPr>
          </a:p>
          <a:p>
            <a:pPr>
              <a:lnSpc>
                <a:spcPts val="2300"/>
              </a:lnSpc>
            </a:pPr>
            <a:r>
              <a:rPr lang="zh-CN" altLang="en-US" sz="2000" dirty="0" smtClean="0">
                <a:solidFill>
                  <a:schemeClr val="tx1"/>
                </a:solidFill>
                <a:latin typeface="华文楷体" pitchFamily="2" charset="-122"/>
                <a:ea typeface="华文楷体" pitchFamily="2" charset="-122"/>
              </a:rPr>
              <a:t>小丁：妈妈身体不好，爸爸生了重病住院，家里没有了收入。村里帮助我家申请了低保，这下我可以安心上学了。</a:t>
            </a:r>
          </a:p>
          <a:p>
            <a:pPr algn="ctr">
              <a:lnSpc>
                <a:spcPts val="2300"/>
              </a:lnSpc>
            </a:pPr>
            <a:endParaRPr lang="zh-CN" altLang="en-US" sz="2000" dirty="0"/>
          </a:p>
        </p:txBody>
      </p:sp>
    </p:spTree>
    <p:extLst>
      <p:ext uri="{BB962C8B-B14F-4D97-AF65-F5344CB8AC3E}">
        <p14:creationId xmlns="" xmlns:p14="http://schemas.microsoft.com/office/powerpoint/2010/main" val="329603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42663" y="1717283"/>
            <a:ext cx="6655443" cy="1915909"/>
          </a:xfrm>
          <a:prstGeom prst="rect">
            <a:avLst/>
          </a:prstGeom>
        </p:spPr>
        <p:txBody>
          <a:bodyPr wrap="square" lIns="68580" tIns="34290" rIns="68580" bIns="34290">
            <a:spAutoFit/>
          </a:bodyPr>
          <a:lstStyle/>
          <a:p>
            <a:pPr indent="342900"/>
            <a:r>
              <a:rPr lang="en-US" altLang="zh-CN" sz="2400" dirty="0" smtClean="0">
                <a:solidFill>
                  <a:prstClr val="black"/>
                </a:solidFill>
                <a:latin typeface="华文楷体" panose="02010600040101010101" pitchFamily="2" charset="-122"/>
                <a:ea typeface="华文楷体" panose="02010600040101010101" pitchFamily="2" charset="-122"/>
              </a:rPr>
              <a:t>  </a:t>
            </a:r>
            <a:r>
              <a:rPr lang="zh-CN" altLang="zh-CN" sz="2400" dirty="0" smtClean="0">
                <a:solidFill>
                  <a:prstClr val="black"/>
                </a:solidFill>
                <a:latin typeface="华文楷体" panose="02010600040101010101" pitchFamily="2" charset="-122"/>
                <a:ea typeface="华文楷体" panose="02010600040101010101" pitchFamily="2" charset="-122"/>
              </a:rPr>
              <a:t>面对现实生活中人们可能遇到的疾病、失业、养老、灾害、生活贫困等各种问题，国家依法建立起由政府和社会承担主要责任的社会保障“安全网”。</a:t>
            </a:r>
            <a:r>
              <a:rPr lang="zh-CN" altLang="en-US" sz="2400" dirty="0" smtClean="0">
                <a:solidFill>
                  <a:prstClr val="black"/>
                </a:solidFill>
                <a:latin typeface="华文楷体" panose="02010600040101010101" pitchFamily="2" charset="-122"/>
                <a:ea typeface="华文楷体" panose="02010600040101010101" pitchFamily="2" charset="-122"/>
              </a:rPr>
              <a:t>在我国经济社会发展过程中，形式日益多样的社会保障发挥着越来越广泛的作用。</a:t>
            </a:r>
          </a:p>
        </p:txBody>
      </p:sp>
      <p:sp>
        <p:nvSpPr>
          <p:cNvPr id="5" name="矩形 4"/>
          <p:cNvSpPr/>
          <p:nvPr/>
        </p:nvSpPr>
        <p:spPr>
          <a:xfrm>
            <a:off x="372796" y="937735"/>
            <a:ext cx="3382977" cy="423193"/>
          </a:xfrm>
          <a:prstGeom prst="rect">
            <a:avLst/>
          </a:prstGeom>
        </p:spPr>
        <p:txBody>
          <a:bodyPr wrap="none" lIns="68580" tIns="34290" rIns="68580" bIns="34290">
            <a:spAutoFit/>
          </a:bodyPr>
          <a:lstStyle/>
          <a:p>
            <a:r>
              <a:rPr lang="zh-CN" altLang="en-US" sz="2300" dirty="0" smtClean="0">
                <a:latin typeface="黑体" panose="02010609060101010101" pitchFamily="49" charset="-122"/>
                <a:ea typeface="黑体" panose="02010609060101010101" pitchFamily="49" charset="-122"/>
              </a:rPr>
              <a:t>一、多种多样的社会保障</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85611" y="1790493"/>
            <a:ext cx="5421083" cy="1569660"/>
          </a:xfrm>
          <a:prstGeom prst="rect">
            <a:avLst/>
          </a:prstGeom>
        </p:spPr>
        <p:txBody>
          <a:bodyPr wrap="square">
            <a:spAutoFit/>
          </a:bodyPr>
          <a:lstStyle/>
          <a:p>
            <a:pPr indent="457200"/>
            <a:r>
              <a:rPr lang="zh-CN" altLang="en-US" sz="2400" b="1" dirty="0" smtClean="0">
                <a:solidFill>
                  <a:prstClr val="black"/>
                </a:solidFill>
                <a:latin typeface="华文楷体" pitchFamily="2" charset="-122"/>
                <a:ea typeface="华文楷体" pitchFamily="2" charset="-122"/>
              </a:rPr>
              <a:t>社会保障作为精巧的“社会减震器”，通过防范和化解社会成员的生存危机，保障他们的基本生活权利，能够有效维护社会生活秩序的稳定。</a:t>
            </a:r>
          </a:p>
        </p:txBody>
      </p:sp>
      <p:sp>
        <p:nvSpPr>
          <p:cNvPr id="4" name="矩形 3"/>
          <p:cNvSpPr/>
          <p:nvPr/>
        </p:nvSpPr>
        <p:spPr>
          <a:xfrm>
            <a:off x="383197" y="855574"/>
            <a:ext cx="3262432" cy="461665"/>
          </a:xfrm>
          <a:prstGeom prst="rect">
            <a:avLst/>
          </a:prstGeom>
        </p:spPr>
        <p:txBody>
          <a:bodyPr wrap="none">
            <a:spAutoFit/>
          </a:bodyPr>
          <a:lstStyle/>
          <a:p>
            <a:r>
              <a:rPr lang="zh-CN" altLang="en-US" sz="2400" dirty="0" smtClean="0">
                <a:latin typeface="华文楷体" pitchFamily="2" charset="-122"/>
                <a:ea typeface="华文楷体" pitchFamily="2" charset="-122"/>
              </a:rPr>
              <a:t>（一）社会保障的作用</a:t>
            </a:r>
            <a:endParaRPr lang="en-US" altLang="zh-CN" sz="2400" dirty="0" smtClean="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42482" y="1697647"/>
            <a:ext cx="4856206" cy="1569660"/>
          </a:xfrm>
          <a:prstGeom prst="rect">
            <a:avLst/>
          </a:prstGeom>
        </p:spPr>
        <p:txBody>
          <a:bodyPr wrap="square">
            <a:spAutoFit/>
          </a:bodyPr>
          <a:lstStyle/>
          <a:p>
            <a:pPr indent="457200"/>
            <a:r>
              <a:rPr lang="zh-CN" altLang="en-US" sz="2400" b="1" dirty="0" smtClean="0">
                <a:solidFill>
                  <a:prstClr val="black"/>
                </a:solidFill>
                <a:latin typeface="华文楷体" pitchFamily="2" charset="-122"/>
                <a:ea typeface="华文楷体" pitchFamily="2" charset="-122"/>
              </a:rPr>
              <a:t>社会保障通过国民收入再分配，能够调节不同社会群体之间的利益关系，化解社会矛盾和冲突，促进社会公平正义。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65544" y="1677298"/>
            <a:ext cx="5116286" cy="1569660"/>
          </a:xfrm>
          <a:prstGeom prst="rect">
            <a:avLst/>
          </a:prstGeom>
        </p:spPr>
        <p:txBody>
          <a:bodyPr wrap="square">
            <a:spAutoFit/>
          </a:bodyPr>
          <a:lstStyle/>
          <a:p>
            <a:pPr indent="457200"/>
            <a:r>
              <a:rPr lang="zh-CN" altLang="en-US" sz="2400" b="1" dirty="0" smtClean="0">
                <a:solidFill>
                  <a:prstClr val="black"/>
                </a:solidFill>
                <a:latin typeface="华文楷体" pitchFamily="2" charset="-122"/>
                <a:ea typeface="华文楷体" pitchFamily="2" charset="-122"/>
              </a:rPr>
              <a:t>社会保障通过风险分摊与责任共担，充分发挥社会互助功能，同时通过社会成员的自助与他助，推动社会持续健康发展。</a:t>
            </a:r>
            <a:endParaRPr lang="zh-CN" altLang="en-US" sz="2400" b="1" dirty="0">
              <a:solidFill>
                <a:prstClr val="black"/>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4705</TotalTime>
  <Words>4341</Words>
  <Application>Microsoft Office PowerPoint</Application>
  <PresentationFormat>全屏显示(16:9)</PresentationFormat>
  <Paragraphs>201</Paragraphs>
  <Slides>31</Slides>
  <Notes>31</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我国的社会保障</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陈伟玲</dc:creator>
  <cp:lastModifiedBy>admin</cp:lastModifiedBy>
  <cp:revision>214</cp:revision>
  <dcterms:created xsi:type="dcterms:W3CDTF">2020-02-05T11:17:56Z</dcterms:created>
  <dcterms:modified xsi:type="dcterms:W3CDTF">2020-09-18T02:34:33Z</dcterms:modified>
</cp:coreProperties>
</file>