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9" r:id="rId2"/>
    <p:sldId id="313" r:id="rId3"/>
    <p:sldId id="279" r:id="rId4"/>
    <p:sldId id="311" r:id="rId5"/>
    <p:sldId id="283" r:id="rId6"/>
    <p:sldId id="284" r:id="rId7"/>
    <p:sldId id="285" r:id="rId8"/>
    <p:sldId id="286" r:id="rId9"/>
    <p:sldId id="282" r:id="rId10"/>
    <p:sldId id="287" r:id="rId11"/>
    <p:sldId id="288" r:id="rId12"/>
    <p:sldId id="290" r:id="rId13"/>
    <p:sldId id="302" r:id="rId14"/>
    <p:sldId id="303" r:id="rId15"/>
    <p:sldId id="304" r:id="rId16"/>
    <p:sldId id="305" r:id="rId17"/>
    <p:sldId id="306" r:id="rId18"/>
    <p:sldId id="307" r:id="rId19"/>
    <p:sldId id="309" r:id="rId20"/>
    <p:sldId id="308" r:id="rId21"/>
    <p:sldId id="310" r:id="rId22"/>
    <p:sldId id="291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748" userDrawn="1">
          <p15:clr>
            <a:srgbClr val="A4A3A4"/>
          </p15:clr>
        </p15:guide>
        <p15:guide id="2" pos="688" userDrawn="1">
          <p15:clr>
            <a:srgbClr val="A4A3A4"/>
          </p15:clr>
        </p15:guide>
        <p15:guide id="3" pos="7015" userDrawn="1">
          <p15:clr>
            <a:srgbClr val="A4A3A4"/>
          </p15:clr>
        </p15:guide>
        <p15:guide id="4" orient="horz" pos="55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84AD"/>
    <a:srgbClr val="014E6A"/>
    <a:srgbClr val="AE0203"/>
    <a:srgbClr val="711000"/>
    <a:srgbClr val="01431D"/>
    <a:srgbClr val="01621F"/>
    <a:srgbClr val="AF0000"/>
    <a:srgbClr val="DCE797"/>
    <a:srgbClr val="637067"/>
    <a:srgbClr val="89D7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64171" autoAdjust="0"/>
  </p:normalViewPr>
  <p:slideViewPr>
    <p:cSldViewPr snapToGrid="0">
      <p:cViewPr>
        <p:scale>
          <a:sx n="40" d="100"/>
          <a:sy n="40" d="100"/>
        </p:scale>
        <p:origin x="-198" y="-336"/>
      </p:cViewPr>
      <p:guideLst>
        <p:guide orient="horz" pos="3748"/>
        <p:guide orient="horz" pos="550"/>
        <p:guide pos="688"/>
        <p:guide pos="701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5FAC0-4E78-4B4A-9ADA-EE7413CBA2A2}" type="datetimeFigureOut">
              <a:rPr lang="zh-CN" altLang="en-US" smtClean="0"/>
              <a:pPr/>
              <a:t>2020/9/22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8E8FE-40DA-41DC-AE77-8790382988A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30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A302A-66E2-45C0-9113-4E5747328F9F}" type="datetimeFigureOut">
              <a:rPr lang="zh-CN" altLang="en-US" smtClean="0"/>
              <a:pPr/>
              <a:t>2020/9/22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40E3B-F9C0-48B6-A129-4D327DD3065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972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页面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统一为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16:9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宽幅画面比例尺寸；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统一格式为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或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PPTX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dirty="0" smtClean="0"/>
              <a:t>请注意：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dirty="0" smtClean="0"/>
              <a:t>1. </a:t>
            </a:r>
            <a:r>
              <a:rPr lang="zh-CN" altLang="en-US" dirty="0" smtClean="0"/>
              <a:t>课名：微软雅黑</a:t>
            </a:r>
            <a:r>
              <a:rPr lang="en-US" altLang="zh-CN" dirty="0" smtClean="0"/>
              <a:t>48</a:t>
            </a:r>
            <a:r>
              <a:rPr lang="zh-CN" altLang="en-US" dirty="0" smtClean="0"/>
              <a:t>号字；</a:t>
            </a:r>
            <a:endParaRPr lang="en-US" altLang="zh-CN" dirty="0" smtClean="0"/>
          </a:p>
          <a:p>
            <a:r>
              <a:rPr lang="en-US" altLang="zh-CN" dirty="0" smtClean="0"/>
              <a:t>2.</a:t>
            </a:r>
            <a:r>
              <a:rPr lang="zh-CN" altLang="en-US" sz="1200" b="0" dirty="0" smtClean="0"/>
              <a:t>（第一课时）</a:t>
            </a:r>
            <a:r>
              <a:rPr lang="zh-CN" altLang="en-US" dirty="0" smtClean="0"/>
              <a:t>：微软雅黑</a:t>
            </a:r>
            <a:r>
              <a:rPr lang="en-US" altLang="zh-CN" dirty="0" smtClean="0"/>
              <a:t>32</a:t>
            </a:r>
            <a:r>
              <a:rPr lang="zh-CN" altLang="en-US" dirty="0" smtClean="0"/>
              <a:t>号字；</a:t>
            </a:r>
            <a:endParaRPr lang="en-US" altLang="zh-CN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3.</a:t>
            </a:r>
            <a:r>
              <a:rPr lang="zh-CN" altLang="en-US" dirty="0" smtClean="0"/>
              <a:t>学校名称：请填写全称；</a:t>
            </a:r>
            <a:endParaRPr lang="en-US" altLang="zh-CN" b="1" dirty="0" smtClean="0"/>
          </a:p>
          <a:p>
            <a:r>
              <a:rPr lang="en-US" altLang="zh-CN" dirty="0" smtClean="0"/>
              <a:t>4.</a:t>
            </a:r>
            <a:r>
              <a:rPr lang="zh-CN" altLang="en-US" dirty="0" smtClean="0"/>
              <a:t>学科、年级、主讲人、学校：华文楷体</a:t>
            </a:r>
            <a:r>
              <a:rPr lang="en-US" altLang="zh-CN" dirty="0" smtClean="0"/>
              <a:t>28</a:t>
            </a:r>
            <a:r>
              <a:rPr lang="zh-CN" altLang="en-US" dirty="0" smtClean="0"/>
              <a:t>号字（具体根据文字量可适当调整）。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英文</a:t>
            </a:r>
            <a:endParaRPr lang="en-US" altLang="zh-CN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1.</a:t>
            </a:r>
            <a:r>
              <a:rPr lang="zh-CN" altLang="en-US" dirty="0" smtClean="0"/>
              <a:t>课名：字体以</a:t>
            </a:r>
            <a:r>
              <a:rPr lang="en-US" altLang="zh-CN" dirty="0" smtClean="0"/>
              <a:t>Times New Roman</a:t>
            </a:r>
            <a:r>
              <a:rPr lang="zh-CN" altLang="en-US" dirty="0" smtClean="0"/>
              <a:t>为主，字号一般使用</a:t>
            </a:r>
            <a:r>
              <a:rPr lang="en-US" altLang="zh-CN" dirty="0" smtClean="0"/>
              <a:t>32—36</a:t>
            </a:r>
            <a:r>
              <a:rPr lang="zh-CN" altLang="en-US" dirty="0" smtClean="0"/>
              <a:t>号，特别强调可以用</a:t>
            </a:r>
            <a:r>
              <a:rPr lang="en-US" altLang="zh-CN" dirty="0" smtClean="0"/>
              <a:t>40</a:t>
            </a:r>
            <a:r>
              <a:rPr lang="zh-CN" altLang="en-US" dirty="0" smtClean="0"/>
              <a:t>号；</a:t>
            </a:r>
            <a:endParaRPr lang="en-US" altLang="zh-CN" dirty="0" smtClean="0"/>
          </a:p>
          <a:p>
            <a:r>
              <a:rPr lang="en-US" altLang="zh-CN" dirty="0" smtClean="0"/>
              <a:t>2.</a:t>
            </a:r>
            <a:r>
              <a:rPr lang="zh-CN" altLang="en-US" dirty="0" smtClean="0"/>
              <a:t>（</a:t>
            </a:r>
            <a:r>
              <a:rPr lang="en-US" altLang="zh-CN" dirty="0" smtClean="0"/>
              <a:t>Period</a:t>
            </a:r>
            <a:r>
              <a:rPr lang="en-US" altLang="zh-CN" baseline="0" dirty="0" smtClean="0"/>
              <a:t> 1</a:t>
            </a:r>
            <a:r>
              <a:rPr lang="zh-CN" altLang="en-US" dirty="0" smtClean="0"/>
              <a:t>）：字体使用</a:t>
            </a:r>
            <a:r>
              <a:rPr lang="en-US" altLang="zh-CN" dirty="0" smtClean="0"/>
              <a:t>Arial</a:t>
            </a:r>
            <a:r>
              <a:rPr lang="zh-CN" altLang="en-US" dirty="0" smtClean="0"/>
              <a:t>，字号为</a:t>
            </a:r>
            <a:r>
              <a:rPr lang="en-US" altLang="zh-CN" dirty="0" smtClean="0"/>
              <a:t>28</a:t>
            </a:r>
            <a:r>
              <a:rPr lang="zh-CN" altLang="en-US" dirty="0" smtClean="0"/>
              <a:t>；</a:t>
            </a:r>
            <a:endParaRPr lang="en-US" altLang="zh-CN" dirty="0" smtClean="0"/>
          </a:p>
          <a:p>
            <a:r>
              <a:rPr lang="en-US" altLang="zh-CN" dirty="0" smtClean="0"/>
              <a:t>3.</a:t>
            </a:r>
            <a:r>
              <a:rPr lang="zh-CN" altLang="en-US" dirty="0" smtClean="0"/>
              <a:t>正文一般用</a:t>
            </a:r>
            <a:r>
              <a:rPr lang="en-US" altLang="zh-CN" dirty="0" smtClean="0"/>
              <a:t>24—28</a:t>
            </a:r>
            <a:r>
              <a:rPr lang="zh-CN" altLang="en-US" dirty="0" smtClean="0"/>
              <a:t>号，特别强调可用</a:t>
            </a:r>
            <a:r>
              <a:rPr lang="en-US" altLang="zh-CN" dirty="0" smtClean="0"/>
              <a:t>32</a:t>
            </a:r>
            <a:r>
              <a:rPr lang="zh-CN" altLang="en-US" dirty="0" smtClean="0"/>
              <a:t>号。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注意标点的规范（例如：中文省略号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为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……，可用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Shift+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数字键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打出中文省略号，英文省略号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为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9320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298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298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298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298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298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298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298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298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298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298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请注意：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1.</a:t>
            </a:r>
            <a:r>
              <a:rPr lang="zh-CN" altLang="en-US" dirty="0" smtClean="0"/>
              <a:t>正文标题为：黑体，</a:t>
            </a:r>
            <a:r>
              <a:rPr lang="en-US" altLang="zh-CN" dirty="0" smtClean="0"/>
              <a:t>30</a:t>
            </a:r>
            <a:r>
              <a:rPr lang="zh-CN" altLang="en-US" dirty="0" smtClean="0"/>
              <a:t>号字；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2.</a:t>
            </a:r>
            <a:r>
              <a:rPr lang="zh-CN" altLang="en-US" dirty="0" smtClean="0"/>
              <a:t>正文内容为：华文楷体，尽量不小于</a:t>
            </a:r>
            <a:r>
              <a:rPr lang="en-US" altLang="zh-CN" dirty="0" smtClean="0"/>
              <a:t>24</a:t>
            </a:r>
            <a:r>
              <a:rPr lang="zh-CN" altLang="en-US" dirty="0" smtClean="0"/>
              <a:t>号，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特殊辅助性文字不低于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dirty="0" smtClean="0"/>
              <a:t>根据文字量可适当调整。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内容文字一行一般</a:t>
            </a:r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个字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，单页文字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拍摄版本呈现内容务必与上传版本呈现的内容完全一致。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英文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1.</a:t>
            </a:r>
            <a:r>
              <a:rPr lang="zh-CN" altLang="en-US" dirty="0" smtClean="0"/>
              <a:t>正文标题为：以</a:t>
            </a:r>
            <a:r>
              <a:rPr lang="en-US" altLang="zh-CN" dirty="0" smtClean="0"/>
              <a:t>Times New Roman</a:t>
            </a:r>
            <a:r>
              <a:rPr lang="zh-CN" altLang="en-US" dirty="0" smtClean="0"/>
              <a:t>为主</a:t>
            </a:r>
            <a:r>
              <a:rPr lang="en-US" altLang="zh-CN" dirty="0" smtClean="0"/>
              <a:t>,</a:t>
            </a:r>
            <a:r>
              <a:rPr lang="zh-CN" altLang="en-US" dirty="0" smtClean="0"/>
              <a:t>可搭配使用</a:t>
            </a:r>
            <a:r>
              <a:rPr lang="en-US" altLang="zh-CN" dirty="0" smtClean="0"/>
              <a:t>Arial</a:t>
            </a:r>
            <a:r>
              <a:rPr lang="zh-CN" altLang="en-US" dirty="0" smtClean="0"/>
              <a:t>。字号为</a:t>
            </a:r>
            <a:r>
              <a:rPr lang="en-US" altLang="zh-CN" dirty="0" smtClean="0"/>
              <a:t>32—36</a:t>
            </a:r>
            <a:r>
              <a:rPr lang="zh-CN" altLang="en-US" dirty="0" smtClean="0"/>
              <a:t>号，特别强调可以用</a:t>
            </a:r>
            <a:r>
              <a:rPr lang="en-US" altLang="zh-CN" dirty="0" smtClean="0"/>
              <a:t>40</a:t>
            </a:r>
            <a:r>
              <a:rPr lang="zh-CN" altLang="en-US" dirty="0" smtClean="0"/>
              <a:t>号。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2.</a:t>
            </a:r>
            <a:r>
              <a:rPr lang="zh-CN" altLang="en-US" dirty="0" smtClean="0"/>
              <a:t>正文内容为：以</a:t>
            </a:r>
            <a:r>
              <a:rPr lang="en-US" altLang="zh-CN" dirty="0" smtClean="0"/>
              <a:t>Times New Roman</a:t>
            </a:r>
            <a:r>
              <a:rPr lang="zh-CN" altLang="en-US" dirty="0" smtClean="0"/>
              <a:t>为主</a:t>
            </a:r>
            <a:r>
              <a:rPr lang="en-US" altLang="zh-CN" dirty="0" smtClean="0"/>
              <a:t>,</a:t>
            </a:r>
            <a:r>
              <a:rPr lang="zh-CN" altLang="en-US" dirty="0" smtClean="0"/>
              <a:t>可搭配使用</a:t>
            </a:r>
            <a:r>
              <a:rPr lang="en-US" altLang="zh-CN" dirty="0" smtClean="0"/>
              <a:t>Arial</a:t>
            </a:r>
            <a:r>
              <a:rPr lang="zh-CN" altLang="en-US" dirty="0" smtClean="0"/>
              <a:t>。字号为</a:t>
            </a:r>
            <a:r>
              <a:rPr lang="en-US" altLang="zh-CN" dirty="0" smtClean="0"/>
              <a:t>24—28</a:t>
            </a:r>
            <a:r>
              <a:rPr lang="zh-CN" altLang="en-US" dirty="0" smtClean="0"/>
              <a:t>号，特别强调可用</a:t>
            </a:r>
            <a:r>
              <a:rPr lang="en-US" altLang="zh-CN" dirty="0" smtClean="0"/>
              <a:t>32</a:t>
            </a:r>
            <a:r>
              <a:rPr lang="zh-CN" altLang="en-US" dirty="0" smtClean="0"/>
              <a:t>号。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英文每行一般</a:t>
            </a:r>
            <a:r>
              <a:rPr lang="zh-CN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不能超过</a:t>
            </a:r>
            <a:r>
              <a:rPr lang="en-US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</a:t>
            </a:r>
            <a:r>
              <a:rPr lang="zh-CN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个单词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单页文字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1287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2987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298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298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298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298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298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298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298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298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787727" y="3619499"/>
            <a:ext cx="7273974" cy="1056835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主讲人：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pPr/>
              <a:t>2020/9/22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标题 1"/>
          <p:cNvSpPr txBox="1">
            <a:spLocks/>
          </p:cNvSpPr>
          <p:nvPr userDrawn="1"/>
        </p:nvSpPr>
        <p:spPr>
          <a:xfrm>
            <a:off x="1762653" y="728664"/>
            <a:ext cx="6682317" cy="7704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3600" dirty="0" smtClean="0">
                <a:solidFill>
                  <a:schemeClr val="bg1"/>
                </a:solidFill>
              </a:rPr>
              <a:t>国家中小学课程资源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353079" y="2830103"/>
            <a:ext cx="409575" cy="46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8665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2pPr>
            <a:lvl3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3pPr>
            <a:lvl4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4pPr>
            <a:lvl5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pPr/>
              <a:t>2020/9/22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" y="365125"/>
            <a:ext cx="2133600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标题 1"/>
          <p:cNvSpPr txBox="1">
            <a:spLocks/>
          </p:cNvSpPr>
          <p:nvPr userDrawn="1"/>
        </p:nvSpPr>
        <p:spPr>
          <a:xfrm>
            <a:off x="110294" y="6210036"/>
            <a:ext cx="2641371" cy="3968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sz="2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高中思想政治</a:t>
            </a:r>
            <a:endParaRPr lang="zh-CN" altLang="en-US" sz="2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43173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3_仅标题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6666" y="573617"/>
            <a:ext cx="10515600" cy="1325563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标题 1"/>
          <p:cNvSpPr txBox="1">
            <a:spLocks/>
          </p:cNvSpPr>
          <p:nvPr userDrawn="1"/>
        </p:nvSpPr>
        <p:spPr>
          <a:xfrm>
            <a:off x="110294" y="6210036"/>
            <a:ext cx="2641371" cy="3968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sz="2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高中思想政治</a:t>
            </a:r>
            <a:endParaRPr lang="zh-CN" altLang="en-US" sz="2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29601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43815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5A6CA-0CF8-4C0F-A4EF-5C6C0D45FAAD}" type="datetimeFigureOut">
              <a:rPr lang="zh-CN" altLang="en-US" smtClean="0"/>
              <a:pPr/>
              <a:t>2020/9/22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8A902-E013-4FF5-9CBD-78113C78402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920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6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055688" y="2044237"/>
            <a:ext cx="10080625" cy="1006475"/>
          </a:xfrm>
        </p:spPr>
        <p:txBody>
          <a:bodyPr/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建设现代化经济体系</a:t>
            </a:r>
            <a:r>
              <a:rPr lang="en-US" altLang="zh-CN" sz="4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-1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副标题 2"/>
          <p:cNvSpPr txBox="1">
            <a:spLocks/>
          </p:cNvSpPr>
          <p:nvPr/>
        </p:nvSpPr>
        <p:spPr>
          <a:xfrm>
            <a:off x="1775011" y="3595816"/>
            <a:ext cx="10229883" cy="9943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/>
              <a:t>年    级</a:t>
            </a:r>
            <a:r>
              <a:rPr lang="zh-CN" altLang="en-US" sz="2800" dirty="0" smtClean="0"/>
              <a:t>：高一                      学    </a:t>
            </a:r>
            <a:r>
              <a:rPr lang="zh-CN" altLang="en-US" sz="2800" dirty="0"/>
              <a:t>科</a:t>
            </a:r>
            <a:r>
              <a:rPr lang="zh-CN" altLang="en-US" sz="2800" dirty="0" smtClean="0"/>
              <a:t>：思想政治（统编版）</a:t>
            </a:r>
            <a:endParaRPr lang="zh-CN" altLang="en-US" sz="2800" dirty="0"/>
          </a:p>
          <a:p>
            <a:r>
              <a:rPr lang="zh-CN" altLang="en-US" sz="2800" dirty="0" smtClean="0"/>
              <a:t>主讲人：</a:t>
            </a:r>
            <a:r>
              <a:rPr lang="zh-CN" altLang="en-US" sz="2800" dirty="0"/>
              <a:t>王雪楠</a:t>
            </a:r>
            <a:r>
              <a:rPr lang="zh-CN" altLang="en-US" sz="2800" dirty="0" smtClean="0"/>
              <a:t>                   学    校：清华大学附属中学永丰学校</a:t>
            </a:r>
            <a:endParaRPr lang="en-US" altLang="zh-CN" sz="2800" dirty="0" smtClean="0"/>
          </a:p>
        </p:txBody>
      </p:sp>
    </p:spTree>
    <p:extLst>
      <p:ext uri="{BB962C8B-B14F-4D97-AF65-F5344CB8AC3E}">
        <p14:creationId xmlns:p14="http://schemas.microsoft.com/office/powerpoint/2010/main" val="4066356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0"/>
          <p:cNvGrpSpPr>
            <a:grpSpLocks/>
          </p:cNvGrpSpPr>
          <p:nvPr/>
        </p:nvGrpSpPr>
        <p:grpSpPr bwMode="auto">
          <a:xfrm>
            <a:off x="1465716" y="1075394"/>
            <a:ext cx="6134100" cy="585788"/>
            <a:chOff x="955031" y="2143887"/>
            <a:chExt cx="6485179" cy="584696"/>
          </a:xfrm>
        </p:grpSpPr>
        <p:grpSp>
          <p:nvGrpSpPr>
            <p:cNvPr id="3" name="组合 11"/>
            <p:cNvGrpSpPr>
              <a:grpSpLocks/>
            </p:cNvGrpSpPr>
            <p:nvPr/>
          </p:nvGrpSpPr>
          <p:grpSpPr bwMode="auto">
            <a:xfrm>
              <a:off x="996172" y="2188165"/>
              <a:ext cx="5846999" cy="540418"/>
              <a:chOff x="1635963" y="1685662"/>
              <a:chExt cx="6514026" cy="602068"/>
            </a:xfrm>
          </p:grpSpPr>
          <p:sp>
            <p:nvSpPr>
              <p:cNvPr id="5" name="圆角矩形 4"/>
              <p:cNvSpPr/>
              <p:nvPr/>
            </p:nvSpPr>
            <p:spPr>
              <a:xfrm>
                <a:off x="1851904" y="1729894"/>
                <a:ext cx="6297576" cy="52782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 rot="18614181">
                <a:off x="1636932" y="1685703"/>
                <a:ext cx="601969" cy="602084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文本框 14"/>
            <p:cNvSpPr txBox="1">
              <a:spLocks noChangeArrowheads="1"/>
            </p:cNvSpPr>
            <p:nvPr/>
          </p:nvSpPr>
          <p:spPr bwMode="auto">
            <a:xfrm>
              <a:off x="955031" y="2143887"/>
              <a:ext cx="6485179" cy="5837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3200" dirty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一</a:t>
              </a:r>
              <a:r>
                <a:rPr lang="en-US" altLang="zh-CN" sz="3200" dirty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3000" dirty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为什么建设现代化经济体系</a:t>
              </a:r>
            </a:p>
          </p:txBody>
        </p:sp>
      </p:grpSp>
      <p:sp>
        <p:nvSpPr>
          <p:cNvPr id="12" name="矩形 11"/>
          <p:cNvSpPr/>
          <p:nvPr/>
        </p:nvSpPr>
        <p:spPr>
          <a:xfrm>
            <a:off x="4152219" y="2987675"/>
            <a:ext cx="4135437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dirty="0">
                <a:latin typeface="华文楷体" pitchFamily="2" charset="-122"/>
                <a:ea typeface="华文楷体" pitchFamily="2" charset="-122"/>
                <a:cs typeface="Songti SC"/>
              </a:rPr>
              <a:t>国家强，经济体系必须强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8"/>
          <p:cNvSpPr>
            <a:spLocks noChangeArrowheads="1"/>
          </p:cNvSpPr>
          <p:nvPr/>
        </p:nvSpPr>
        <p:spPr bwMode="auto">
          <a:xfrm>
            <a:off x="1760991" y="3511550"/>
            <a:ext cx="891789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eaLnBrk="1"/>
            <a:endParaRPr lang="en-US" altLang="zh-CN" sz="2400" dirty="0">
              <a:latin typeface="宋体" pitchFamily="2" charset="-122"/>
            </a:endParaRPr>
          </a:p>
          <a:p>
            <a:pPr algn="just" eaLnBrk="1"/>
            <a:r>
              <a:rPr lang="zh-CN" altLang="en-US" sz="2400" dirty="0">
                <a:latin typeface="宋体" pitchFamily="2" charset="-122"/>
              </a:rPr>
              <a:t>    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只有形成符合中国国情、具有中国特色的现代化经济体系，才能更好顺应现代化发展潮流，赢得国际竞争主动，为其他领域现代化提供有力支撑，为实现人民对美好生活的向往打下坚实而强大的物质基础。</a:t>
            </a:r>
          </a:p>
        </p:txBody>
      </p:sp>
    </p:spTree>
    <p:extLst>
      <p:ext uri="{BB962C8B-B14F-4D97-AF65-F5344CB8AC3E}">
        <p14:creationId xmlns:p14="http://schemas.microsoft.com/office/powerpoint/2010/main" val="3281634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81503" y="1707467"/>
            <a:ext cx="4133850" cy="5222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dirty="0">
                <a:latin typeface="华文楷体" pitchFamily="2" charset="-122"/>
                <a:ea typeface="华文楷体" pitchFamily="2" charset="-122"/>
                <a:cs typeface="Songti SC"/>
              </a:rPr>
              <a:t>国家强，经济体系必须强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146"/>
          <p:cNvSpPr>
            <a:spLocks noChangeArrowheads="1"/>
          </p:cNvSpPr>
          <p:nvPr/>
        </p:nvSpPr>
        <p:spPr bwMode="auto">
          <a:xfrm>
            <a:off x="1874878" y="2493283"/>
            <a:ext cx="85471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000" dirty="0">
                <a:solidFill>
                  <a:srgbClr val="262626"/>
                </a:solidFill>
                <a:latin typeface="Helvetica" pitchFamily="34" charset="0"/>
                <a:ea typeface="微软雅黑" pitchFamily="34" charset="-122"/>
              </a:rPr>
              <a:t>　　 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  <a:sym typeface="Helvetica" pitchFamily="34" charset="0"/>
              </a:rPr>
              <a:t>建设现代化经济体系，这是党中央从党和国家事业全局出发，着眼于实现“两个一百年”奋斗目标、顺应中国特色社会主义进入新时代的新要求作出的重大决策部署。国家强，经济体系必须强。</a:t>
            </a:r>
          </a:p>
        </p:txBody>
      </p:sp>
      <p:sp>
        <p:nvSpPr>
          <p:cNvPr id="4" name="矩形 21"/>
          <p:cNvSpPr>
            <a:spLocks noChangeArrowheads="1"/>
          </p:cNvSpPr>
          <p:nvPr/>
        </p:nvSpPr>
        <p:spPr bwMode="auto">
          <a:xfrm>
            <a:off x="1567543" y="5013665"/>
            <a:ext cx="8854435" cy="510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457200" algn="r" eaLnBrk="1" hangingPunct="1">
              <a:lnSpc>
                <a:spcPct val="150000"/>
              </a:lnSpc>
            </a:pPr>
            <a:r>
              <a:rPr lang="en-US" altLang="zh-CN" sz="2000" dirty="0">
                <a:solidFill>
                  <a:srgbClr val="262626"/>
                </a:solidFill>
                <a:latin typeface="华文楷体" pitchFamily="2" charset="-122"/>
                <a:ea typeface="华文楷体" pitchFamily="2" charset="-122"/>
                <a:sym typeface="Helvetica" pitchFamily="34" charset="0"/>
              </a:rPr>
              <a:t>——2018</a:t>
            </a:r>
            <a:r>
              <a:rPr lang="zh-CN" altLang="en-US" sz="2000" dirty="0">
                <a:solidFill>
                  <a:srgbClr val="262626"/>
                </a:solidFill>
                <a:latin typeface="华文楷体" pitchFamily="2" charset="-122"/>
                <a:ea typeface="华文楷体" pitchFamily="2" charset="-122"/>
                <a:sym typeface="Helvetica" pitchFamily="34" charset="0"/>
              </a:rPr>
              <a:t>年</a:t>
            </a:r>
            <a:r>
              <a:rPr lang="en-US" altLang="zh-CN" sz="2000" dirty="0">
                <a:solidFill>
                  <a:srgbClr val="262626"/>
                </a:solidFill>
                <a:latin typeface="华文楷体" pitchFamily="2" charset="-122"/>
                <a:ea typeface="华文楷体" pitchFamily="2" charset="-122"/>
                <a:sym typeface="Helvetica" pitchFamily="34" charset="0"/>
              </a:rPr>
              <a:t>1</a:t>
            </a:r>
            <a:r>
              <a:rPr lang="zh-CN" altLang="en-US" sz="2000" dirty="0">
                <a:solidFill>
                  <a:srgbClr val="262626"/>
                </a:solidFill>
                <a:latin typeface="华文楷体" pitchFamily="2" charset="-122"/>
                <a:ea typeface="华文楷体" pitchFamily="2" charset="-122"/>
                <a:sym typeface="Helvetica" pitchFamily="34" charset="0"/>
              </a:rPr>
              <a:t>月</a:t>
            </a:r>
            <a:r>
              <a:rPr lang="en-US" altLang="zh-CN" sz="2000" dirty="0">
                <a:solidFill>
                  <a:srgbClr val="262626"/>
                </a:solidFill>
                <a:latin typeface="华文楷体" pitchFamily="2" charset="-122"/>
                <a:ea typeface="华文楷体" pitchFamily="2" charset="-122"/>
                <a:sym typeface="Helvetica" pitchFamily="34" charset="0"/>
              </a:rPr>
              <a:t>31</a:t>
            </a:r>
            <a:r>
              <a:rPr lang="zh-CN" altLang="en-US" sz="2000" dirty="0">
                <a:solidFill>
                  <a:srgbClr val="262626"/>
                </a:solidFill>
                <a:latin typeface="华文楷体" pitchFamily="2" charset="-122"/>
                <a:ea typeface="华文楷体" pitchFamily="2" charset="-122"/>
                <a:sym typeface="Helvetica" pitchFamily="34" charset="0"/>
              </a:rPr>
              <a:t>日，习近平在中共中央政治局第三次集体学习时的讲话</a:t>
            </a:r>
          </a:p>
        </p:txBody>
      </p:sp>
    </p:spTree>
    <p:extLst>
      <p:ext uri="{BB962C8B-B14F-4D97-AF65-F5344CB8AC3E}">
        <p14:creationId xmlns:p14="http://schemas.microsoft.com/office/powerpoint/2010/main" val="3281634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>
            <a:grpSpLocks/>
          </p:cNvGrpSpPr>
          <p:nvPr/>
        </p:nvGrpSpPr>
        <p:grpSpPr bwMode="auto">
          <a:xfrm>
            <a:off x="1506335" y="1133692"/>
            <a:ext cx="5554663" cy="576262"/>
            <a:chOff x="996738" y="3468287"/>
            <a:chExt cx="5555498" cy="576738"/>
          </a:xfrm>
        </p:grpSpPr>
        <p:grpSp>
          <p:nvGrpSpPr>
            <p:cNvPr id="3" name="组合 10"/>
            <p:cNvGrpSpPr>
              <a:grpSpLocks/>
            </p:cNvGrpSpPr>
            <p:nvPr/>
          </p:nvGrpSpPr>
          <p:grpSpPr bwMode="auto">
            <a:xfrm>
              <a:off x="996738" y="3504829"/>
              <a:ext cx="5491479" cy="540196"/>
              <a:chOff x="1636595" y="1685909"/>
              <a:chExt cx="6117948" cy="601820"/>
            </a:xfrm>
          </p:grpSpPr>
          <p:sp>
            <p:nvSpPr>
              <p:cNvPr id="5" name="圆角矩形 4"/>
              <p:cNvSpPr/>
              <p:nvPr/>
            </p:nvSpPr>
            <p:spPr>
              <a:xfrm>
                <a:off x="1852397" y="1730161"/>
                <a:ext cx="5902713" cy="527478"/>
              </a:xfrm>
              <a:prstGeom prst="roundRect">
                <a:avLst/>
              </a:prstGeom>
              <a:solidFill>
                <a:srgbClr val="014E6A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 rot="18614181">
                <a:off x="1636393" y="1686111"/>
                <a:ext cx="601820" cy="601415"/>
              </a:xfrm>
              <a:prstGeom prst="rect">
                <a:avLst/>
              </a:prstGeom>
              <a:solidFill>
                <a:srgbClr val="1784A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文本框 12"/>
            <p:cNvSpPr txBox="1">
              <a:spLocks noChangeArrowheads="1"/>
            </p:cNvSpPr>
            <p:nvPr/>
          </p:nvSpPr>
          <p:spPr bwMode="auto">
            <a:xfrm>
              <a:off x="996738" y="3468287"/>
              <a:ext cx="5555498" cy="5544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3000" dirty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二</a:t>
              </a:r>
              <a:r>
                <a:rPr lang="en-US" altLang="zh-CN" sz="3000" dirty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3000" dirty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现代化经济体系的主要内容</a:t>
              </a:r>
            </a:p>
          </p:txBody>
        </p:sp>
      </p:grpSp>
      <p:grpSp>
        <p:nvGrpSpPr>
          <p:cNvPr id="7" name="组合 25"/>
          <p:cNvGrpSpPr>
            <a:grpSpLocks/>
          </p:cNvGrpSpPr>
          <p:nvPr/>
        </p:nvGrpSpPr>
        <p:grpSpPr bwMode="auto">
          <a:xfrm>
            <a:off x="2240442" y="2197098"/>
            <a:ext cx="444500" cy="469900"/>
            <a:chOff x="2121873" y="1511588"/>
            <a:chExt cx="445481" cy="469613"/>
          </a:xfrm>
        </p:grpSpPr>
        <p:sp>
          <p:nvSpPr>
            <p:cNvPr id="8" name="矩形 7"/>
            <p:cNvSpPr/>
            <p:nvPr/>
          </p:nvSpPr>
          <p:spPr>
            <a:xfrm>
              <a:off x="2121873" y="1511588"/>
              <a:ext cx="362749" cy="363316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320748" y="1735289"/>
              <a:ext cx="246606" cy="245912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28"/>
          <p:cNvSpPr txBox="1">
            <a:spLocks noChangeArrowheads="1"/>
          </p:cNvSpPr>
          <p:nvPr/>
        </p:nvSpPr>
        <p:spPr bwMode="auto">
          <a:xfrm>
            <a:off x="2781779" y="2124073"/>
            <a:ext cx="38020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zh-CN" altLang="en-US" sz="2800" dirty="0">
                <a:solidFill>
                  <a:srgbClr val="2F5597"/>
                </a:solidFill>
                <a:latin typeface="黑体" pitchFamily="49" charset="-122"/>
                <a:ea typeface="黑体" pitchFamily="49" charset="-122"/>
              </a:rPr>
              <a:t>现代化经济体系的内涵</a:t>
            </a:r>
          </a:p>
        </p:txBody>
      </p:sp>
      <p:cxnSp>
        <p:nvCxnSpPr>
          <p:cNvPr id="11" name="直接连接符 3"/>
          <p:cNvCxnSpPr>
            <a:cxnSpLocks/>
          </p:cNvCxnSpPr>
          <p:nvPr/>
        </p:nvCxnSpPr>
        <p:spPr>
          <a:xfrm flipV="1">
            <a:off x="2781779" y="2650897"/>
            <a:ext cx="3810000" cy="6350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8"/>
          <p:cNvSpPr txBox="1">
            <a:spLocks noChangeArrowheads="1"/>
          </p:cNvSpPr>
          <p:nvPr/>
        </p:nvSpPr>
        <p:spPr bwMode="auto">
          <a:xfrm>
            <a:off x="1741714" y="3292475"/>
            <a:ext cx="867863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       </a:t>
            </a:r>
            <a:endParaRPr lang="en-US" altLang="zh-CN" sz="2400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zh-CN" altLang="en-US" sz="24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       现代化经济体系，是由社会经济活动各个环节、各个层面、各个领域的相互关系和内在联系构成的一个有机整体。</a:t>
            </a:r>
            <a:endParaRPr lang="en-US" altLang="zh-CN" sz="2400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1634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>
            <a:grpSpLocks/>
          </p:cNvGrpSpPr>
          <p:nvPr/>
        </p:nvGrpSpPr>
        <p:grpSpPr bwMode="auto">
          <a:xfrm>
            <a:off x="1506335" y="1133692"/>
            <a:ext cx="5554663" cy="576262"/>
            <a:chOff x="996738" y="3468287"/>
            <a:chExt cx="5555498" cy="576738"/>
          </a:xfrm>
        </p:grpSpPr>
        <p:grpSp>
          <p:nvGrpSpPr>
            <p:cNvPr id="3" name="组合 10"/>
            <p:cNvGrpSpPr>
              <a:grpSpLocks/>
            </p:cNvGrpSpPr>
            <p:nvPr/>
          </p:nvGrpSpPr>
          <p:grpSpPr bwMode="auto">
            <a:xfrm>
              <a:off x="996738" y="3504829"/>
              <a:ext cx="5491479" cy="540196"/>
              <a:chOff x="1636595" y="1685909"/>
              <a:chExt cx="6117948" cy="601820"/>
            </a:xfrm>
          </p:grpSpPr>
          <p:sp>
            <p:nvSpPr>
              <p:cNvPr id="5" name="圆角矩形 4"/>
              <p:cNvSpPr/>
              <p:nvPr/>
            </p:nvSpPr>
            <p:spPr>
              <a:xfrm>
                <a:off x="1852397" y="1730161"/>
                <a:ext cx="5902713" cy="527478"/>
              </a:xfrm>
              <a:prstGeom prst="roundRect">
                <a:avLst/>
              </a:prstGeom>
              <a:solidFill>
                <a:srgbClr val="014E6A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 rot="18614181">
                <a:off x="1636393" y="1686111"/>
                <a:ext cx="601820" cy="601415"/>
              </a:xfrm>
              <a:prstGeom prst="rect">
                <a:avLst/>
              </a:prstGeom>
              <a:solidFill>
                <a:srgbClr val="1784A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文本框 12"/>
            <p:cNvSpPr txBox="1">
              <a:spLocks noChangeArrowheads="1"/>
            </p:cNvSpPr>
            <p:nvPr/>
          </p:nvSpPr>
          <p:spPr bwMode="auto">
            <a:xfrm>
              <a:off x="996738" y="3468287"/>
              <a:ext cx="5555498" cy="5544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3000" dirty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二</a:t>
              </a:r>
              <a:r>
                <a:rPr lang="en-US" altLang="zh-CN" sz="3000" dirty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3000" dirty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现代化经济体系的主要内容</a:t>
              </a:r>
            </a:p>
          </p:txBody>
        </p:sp>
      </p:grpSp>
      <p:grpSp>
        <p:nvGrpSpPr>
          <p:cNvPr id="7" name="组合 25"/>
          <p:cNvGrpSpPr>
            <a:grpSpLocks/>
          </p:cNvGrpSpPr>
          <p:nvPr/>
        </p:nvGrpSpPr>
        <p:grpSpPr bwMode="auto">
          <a:xfrm>
            <a:off x="2240442" y="2197098"/>
            <a:ext cx="444500" cy="469900"/>
            <a:chOff x="2121873" y="1511588"/>
            <a:chExt cx="445481" cy="469613"/>
          </a:xfrm>
        </p:grpSpPr>
        <p:sp>
          <p:nvSpPr>
            <p:cNvPr id="8" name="矩形 7"/>
            <p:cNvSpPr/>
            <p:nvPr/>
          </p:nvSpPr>
          <p:spPr>
            <a:xfrm>
              <a:off x="2121873" y="1511588"/>
              <a:ext cx="362749" cy="363316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320748" y="1735289"/>
              <a:ext cx="246606" cy="245912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28"/>
          <p:cNvSpPr txBox="1">
            <a:spLocks noChangeArrowheads="1"/>
          </p:cNvSpPr>
          <p:nvPr/>
        </p:nvSpPr>
        <p:spPr bwMode="auto">
          <a:xfrm>
            <a:off x="2781779" y="2124073"/>
            <a:ext cx="38020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zh-CN" altLang="en-US" sz="2800" dirty="0">
                <a:solidFill>
                  <a:srgbClr val="2F5597"/>
                </a:solidFill>
                <a:latin typeface="黑体" pitchFamily="49" charset="-122"/>
                <a:ea typeface="黑体" pitchFamily="49" charset="-122"/>
              </a:rPr>
              <a:t>现代化经济体系</a:t>
            </a:r>
            <a:r>
              <a:rPr kumimoji="1" lang="zh-CN" altLang="en-US" sz="2800" dirty="0" smtClean="0">
                <a:solidFill>
                  <a:srgbClr val="2F5597"/>
                </a:solidFill>
                <a:latin typeface="黑体" pitchFamily="49" charset="-122"/>
                <a:ea typeface="黑体" pitchFamily="49" charset="-122"/>
              </a:rPr>
              <a:t>的</a:t>
            </a:r>
            <a:r>
              <a:rPr kumimoji="1" lang="zh-CN" altLang="en-US" sz="2800" dirty="0">
                <a:solidFill>
                  <a:srgbClr val="2F5597"/>
                </a:solidFill>
                <a:latin typeface="黑体" pitchFamily="49" charset="-122"/>
                <a:ea typeface="黑体" pitchFamily="49" charset="-122"/>
              </a:rPr>
              <a:t>构成</a:t>
            </a:r>
          </a:p>
        </p:txBody>
      </p:sp>
      <p:cxnSp>
        <p:nvCxnSpPr>
          <p:cNvPr id="11" name="直接连接符 3"/>
          <p:cNvCxnSpPr>
            <a:cxnSpLocks/>
          </p:cNvCxnSpPr>
          <p:nvPr/>
        </p:nvCxnSpPr>
        <p:spPr>
          <a:xfrm flipV="1">
            <a:off x="2781779" y="2650897"/>
            <a:ext cx="3810000" cy="6350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1417" y="2923268"/>
            <a:ext cx="7108825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"/>
          <p:cNvSpPr txBox="1">
            <a:spLocks noChangeArrowheads="1"/>
          </p:cNvSpPr>
          <p:nvPr/>
        </p:nvSpPr>
        <p:spPr bwMode="auto">
          <a:xfrm>
            <a:off x="2240442" y="5780279"/>
            <a:ext cx="84949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zh-CN" altLang="en-US" sz="2400" dirty="0" smtClean="0">
                <a:latin typeface="华文楷体" pitchFamily="2" charset="-122"/>
                <a:ea typeface="华文楷体" pitchFamily="2" charset="-122"/>
              </a:rPr>
              <a:t>结合实际</a:t>
            </a:r>
            <a:r>
              <a:rPr kumimoji="1" lang="zh-CN" altLang="en-US" sz="2400" dirty="0">
                <a:latin typeface="华文楷体" pitchFamily="2" charset="-122"/>
                <a:ea typeface="华文楷体" pitchFamily="2" charset="-122"/>
              </a:rPr>
              <a:t>，举例说明现代化经济体系的构成（任选其一</a:t>
            </a:r>
            <a:r>
              <a:rPr kumimoji="1" lang="zh-CN" altLang="en-US" sz="2400" dirty="0" smtClean="0">
                <a:latin typeface="华文楷体" pitchFamily="2" charset="-122"/>
                <a:ea typeface="华文楷体" pitchFamily="2" charset="-122"/>
              </a:rPr>
              <a:t>）。</a:t>
            </a:r>
            <a:endParaRPr kumimoji="1"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265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>
            <a:grpSpLocks/>
          </p:cNvGrpSpPr>
          <p:nvPr/>
        </p:nvGrpSpPr>
        <p:grpSpPr bwMode="auto">
          <a:xfrm>
            <a:off x="1506335" y="1133692"/>
            <a:ext cx="5554663" cy="576262"/>
            <a:chOff x="996738" y="3468287"/>
            <a:chExt cx="5555498" cy="576738"/>
          </a:xfrm>
        </p:grpSpPr>
        <p:grpSp>
          <p:nvGrpSpPr>
            <p:cNvPr id="3" name="组合 10"/>
            <p:cNvGrpSpPr>
              <a:grpSpLocks/>
            </p:cNvGrpSpPr>
            <p:nvPr/>
          </p:nvGrpSpPr>
          <p:grpSpPr bwMode="auto">
            <a:xfrm>
              <a:off x="996738" y="3504829"/>
              <a:ext cx="5491479" cy="540196"/>
              <a:chOff x="1636595" y="1685909"/>
              <a:chExt cx="6117948" cy="601820"/>
            </a:xfrm>
          </p:grpSpPr>
          <p:sp>
            <p:nvSpPr>
              <p:cNvPr id="5" name="圆角矩形 4"/>
              <p:cNvSpPr/>
              <p:nvPr/>
            </p:nvSpPr>
            <p:spPr>
              <a:xfrm>
                <a:off x="1852397" y="1730161"/>
                <a:ext cx="5902713" cy="527478"/>
              </a:xfrm>
              <a:prstGeom prst="roundRect">
                <a:avLst/>
              </a:prstGeom>
              <a:solidFill>
                <a:srgbClr val="014E6A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 rot="18614181">
                <a:off x="1636393" y="1686111"/>
                <a:ext cx="601820" cy="601415"/>
              </a:xfrm>
              <a:prstGeom prst="rect">
                <a:avLst/>
              </a:prstGeom>
              <a:solidFill>
                <a:srgbClr val="1784A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文本框 12"/>
            <p:cNvSpPr txBox="1">
              <a:spLocks noChangeArrowheads="1"/>
            </p:cNvSpPr>
            <p:nvPr/>
          </p:nvSpPr>
          <p:spPr bwMode="auto">
            <a:xfrm>
              <a:off x="996738" y="3468287"/>
              <a:ext cx="5555498" cy="5544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3000" dirty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二</a:t>
              </a:r>
              <a:r>
                <a:rPr lang="en-US" altLang="zh-CN" sz="3000" dirty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3000" dirty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现代化经济体系的主要内容</a:t>
              </a:r>
            </a:p>
          </p:txBody>
        </p:sp>
      </p:grpSp>
      <p:grpSp>
        <p:nvGrpSpPr>
          <p:cNvPr id="7" name="组合 25"/>
          <p:cNvGrpSpPr>
            <a:grpSpLocks/>
          </p:cNvGrpSpPr>
          <p:nvPr/>
        </p:nvGrpSpPr>
        <p:grpSpPr bwMode="auto">
          <a:xfrm>
            <a:off x="2240442" y="2197098"/>
            <a:ext cx="444500" cy="469900"/>
            <a:chOff x="2121873" y="1511588"/>
            <a:chExt cx="445481" cy="469613"/>
          </a:xfrm>
        </p:grpSpPr>
        <p:sp>
          <p:nvSpPr>
            <p:cNvPr id="8" name="矩形 7"/>
            <p:cNvSpPr/>
            <p:nvPr/>
          </p:nvSpPr>
          <p:spPr>
            <a:xfrm>
              <a:off x="2121873" y="1511588"/>
              <a:ext cx="362749" cy="363316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320748" y="1735289"/>
              <a:ext cx="246606" cy="245912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28"/>
          <p:cNvSpPr txBox="1">
            <a:spLocks noChangeArrowheads="1"/>
          </p:cNvSpPr>
          <p:nvPr/>
        </p:nvSpPr>
        <p:spPr bwMode="auto">
          <a:xfrm>
            <a:off x="2781779" y="2124073"/>
            <a:ext cx="38020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zh-CN" altLang="en-US" sz="2800" dirty="0">
                <a:solidFill>
                  <a:srgbClr val="2F5597"/>
                </a:solidFill>
                <a:latin typeface="黑体" pitchFamily="49" charset="-122"/>
                <a:ea typeface="黑体" pitchFamily="49" charset="-122"/>
              </a:rPr>
              <a:t>现代化经济体系</a:t>
            </a:r>
            <a:r>
              <a:rPr kumimoji="1" lang="zh-CN" altLang="en-US" sz="2800" dirty="0" smtClean="0">
                <a:solidFill>
                  <a:srgbClr val="2F5597"/>
                </a:solidFill>
                <a:latin typeface="黑体" pitchFamily="49" charset="-122"/>
                <a:ea typeface="黑体" pitchFamily="49" charset="-122"/>
              </a:rPr>
              <a:t>的</a:t>
            </a:r>
            <a:r>
              <a:rPr kumimoji="1" lang="zh-CN" altLang="en-US" sz="2800" dirty="0">
                <a:solidFill>
                  <a:srgbClr val="2F5597"/>
                </a:solidFill>
                <a:latin typeface="黑体" pitchFamily="49" charset="-122"/>
                <a:ea typeface="黑体" pitchFamily="49" charset="-122"/>
              </a:rPr>
              <a:t>构成</a:t>
            </a:r>
          </a:p>
        </p:txBody>
      </p:sp>
      <p:cxnSp>
        <p:nvCxnSpPr>
          <p:cNvPr id="11" name="直接连接符 3"/>
          <p:cNvCxnSpPr>
            <a:cxnSpLocks/>
          </p:cNvCxnSpPr>
          <p:nvPr/>
        </p:nvCxnSpPr>
        <p:spPr>
          <a:xfrm flipV="1">
            <a:off x="2781779" y="2650897"/>
            <a:ext cx="3810000" cy="6350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8"/>
          <p:cNvSpPr txBox="1">
            <a:spLocks noChangeArrowheads="1"/>
          </p:cNvSpPr>
          <p:nvPr/>
        </p:nvSpPr>
        <p:spPr bwMode="auto">
          <a:xfrm>
            <a:off x="3566253" y="3500438"/>
            <a:ext cx="52117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24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创新</a:t>
            </a:r>
            <a:r>
              <a:rPr lang="zh-CN" altLang="en-US" sz="24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引领、协同</a:t>
            </a:r>
            <a:r>
              <a:rPr lang="zh-CN" altLang="en-US" sz="24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发展的产业</a:t>
            </a:r>
            <a:r>
              <a:rPr lang="zh-CN" altLang="en-US" sz="24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体系。       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7429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>
            <a:grpSpLocks/>
          </p:cNvGrpSpPr>
          <p:nvPr/>
        </p:nvGrpSpPr>
        <p:grpSpPr bwMode="auto">
          <a:xfrm>
            <a:off x="1506335" y="1133692"/>
            <a:ext cx="5554663" cy="576262"/>
            <a:chOff x="996738" y="3468287"/>
            <a:chExt cx="5555498" cy="576738"/>
          </a:xfrm>
        </p:grpSpPr>
        <p:grpSp>
          <p:nvGrpSpPr>
            <p:cNvPr id="3" name="组合 10"/>
            <p:cNvGrpSpPr>
              <a:grpSpLocks/>
            </p:cNvGrpSpPr>
            <p:nvPr/>
          </p:nvGrpSpPr>
          <p:grpSpPr bwMode="auto">
            <a:xfrm>
              <a:off x="996738" y="3504829"/>
              <a:ext cx="5491479" cy="540196"/>
              <a:chOff x="1636595" y="1685909"/>
              <a:chExt cx="6117948" cy="601820"/>
            </a:xfrm>
          </p:grpSpPr>
          <p:sp>
            <p:nvSpPr>
              <p:cNvPr id="5" name="圆角矩形 4"/>
              <p:cNvSpPr/>
              <p:nvPr/>
            </p:nvSpPr>
            <p:spPr>
              <a:xfrm>
                <a:off x="1852397" y="1730161"/>
                <a:ext cx="5902713" cy="527478"/>
              </a:xfrm>
              <a:prstGeom prst="roundRect">
                <a:avLst/>
              </a:prstGeom>
              <a:solidFill>
                <a:srgbClr val="014E6A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 rot="18614181">
                <a:off x="1636393" y="1686111"/>
                <a:ext cx="601820" cy="601415"/>
              </a:xfrm>
              <a:prstGeom prst="rect">
                <a:avLst/>
              </a:prstGeom>
              <a:solidFill>
                <a:srgbClr val="1784A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文本框 12"/>
            <p:cNvSpPr txBox="1">
              <a:spLocks noChangeArrowheads="1"/>
            </p:cNvSpPr>
            <p:nvPr/>
          </p:nvSpPr>
          <p:spPr bwMode="auto">
            <a:xfrm>
              <a:off x="996738" y="3468287"/>
              <a:ext cx="5555498" cy="5544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3000" dirty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二</a:t>
              </a:r>
              <a:r>
                <a:rPr lang="en-US" altLang="zh-CN" sz="3000" dirty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3000" dirty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现代化经济体系的主要内容</a:t>
              </a:r>
            </a:p>
          </p:txBody>
        </p:sp>
      </p:grpSp>
      <p:grpSp>
        <p:nvGrpSpPr>
          <p:cNvPr id="7" name="组合 25"/>
          <p:cNvGrpSpPr>
            <a:grpSpLocks/>
          </p:cNvGrpSpPr>
          <p:nvPr/>
        </p:nvGrpSpPr>
        <p:grpSpPr bwMode="auto">
          <a:xfrm>
            <a:off x="2240442" y="2197098"/>
            <a:ext cx="444500" cy="469900"/>
            <a:chOff x="2121873" y="1511588"/>
            <a:chExt cx="445481" cy="469613"/>
          </a:xfrm>
        </p:grpSpPr>
        <p:sp>
          <p:nvSpPr>
            <p:cNvPr id="8" name="矩形 7"/>
            <p:cNvSpPr/>
            <p:nvPr/>
          </p:nvSpPr>
          <p:spPr>
            <a:xfrm>
              <a:off x="2121873" y="1511588"/>
              <a:ext cx="362749" cy="363316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320748" y="1735289"/>
              <a:ext cx="246606" cy="245912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28"/>
          <p:cNvSpPr txBox="1">
            <a:spLocks noChangeArrowheads="1"/>
          </p:cNvSpPr>
          <p:nvPr/>
        </p:nvSpPr>
        <p:spPr bwMode="auto">
          <a:xfrm>
            <a:off x="2781779" y="2124073"/>
            <a:ext cx="38020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zh-CN" altLang="en-US" sz="2800" dirty="0">
                <a:solidFill>
                  <a:srgbClr val="2F5597"/>
                </a:solidFill>
                <a:latin typeface="黑体" pitchFamily="49" charset="-122"/>
                <a:ea typeface="黑体" pitchFamily="49" charset="-122"/>
              </a:rPr>
              <a:t>现代化经济体系</a:t>
            </a:r>
            <a:r>
              <a:rPr kumimoji="1" lang="zh-CN" altLang="en-US" sz="2800" dirty="0" smtClean="0">
                <a:solidFill>
                  <a:srgbClr val="2F5597"/>
                </a:solidFill>
                <a:latin typeface="黑体" pitchFamily="49" charset="-122"/>
                <a:ea typeface="黑体" pitchFamily="49" charset="-122"/>
              </a:rPr>
              <a:t>的</a:t>
            </a:r>
            <a:r>
              <a:rPr kumimoji="1" lang="zh-CN" altLang="en-US" sz="2800" dirty="0">
                <a:solidFill>
                  <a:srgbClr val="2F5597"/>
                </a:solidFill>
                <a:latin typeface="黑体" pitchFamily="49" charset="-122"/>
                <a:ea typeface="黑体" pitchFamily="49" charset="-122"/>
              </a:rPr>
              <a:t>构成</a:t>
            </a:r>
          </a:p>
        </p:txBody>
      </p:sp>
      <p:cxnSp>
        <p:nvCxnSpPr>
          <p:cNvPr id="11" name="直接连接符 3"/>
          <p:cNvCxnSpPr>
            <a:cxnSpLocks/>
          </p:cNvCxnSpPr>
          <p:nvPr/>
        </p:nvCxnSpPr>
        <p:spPr>
          <a:xfrm flipV="1">
            <a:off x="2781779" y="2650897"/>
            <a:ext cx="3810000" cy="6350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8"/>
          <p:cNvSpPr txBox="1">
            <a:spLocks noChangeArrowheads="1"/>
          </p:cNvSpPr>
          <p:nvPr/>
        </p:nvSpPr>
        <p:spPr bwMode="auto">
          <a:xfrm>
            <a:off x="3573987" y="3500400"/>
            <a:ext cx="52117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24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统一</a:t>
            </a:r>
            <a:r>
              <a:rPr lang="zh-CN" altLang="en-US" sz="24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开放、竞争</a:t>
            </a:r>
            <a:r>
              <a:rPr lang="zh-CN" altLang="en-US" sz="24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有序的市场</a:t>
            </a:r>
            <a:r>
              <a:rPr lang="zh-CN" altLang="en-US" sz="24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体系。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7429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>
            <a:grpSpLocks/>
          </p:cNvGrpSpPr>
          <p:nvPr/>
        </p:nvGrpSpPr>
        <p:grpSpPr bwMode="auto">
          <a:xfrm>
            <a:off x="1506335" y="1133692"/>
            <a:ext cx="5554663" cy="576262"/>
            <a:chOff x="996738" y="3468287"/>
            <a:chExt cx="5555498" cy="576738"/>
          </a:xfrm>
        </p:grpSpPr>
        <p:grpSp>
          <p:nvGrpSpPr>
            <p:cNvPr id="3" name="组合 10"/>
            <p:cNvGrpSpPr>
              <a:grpSpLocks/>
            </p:cNvGrpSpPr>
            <p:nvPr/>
          </p:nvGrpSpPr>
          <p:grpSpPr bwMode="auto">
            <a:xfrm>
              <a:off x="996738" y="3504829"/>
              <a:ext cx="5491479" cy="540196"/>
              <a:chOff x="1636595" y="1685909"/>
              <a:chExt cx="6117948" cy="601820"/>
            </a:xfrm>
          </p:grpSpPr>
          <p:sp>
            <p:nvSpPr>
              <p:cNvPr id="5" name="圆角矩形 4"/>
              <p:cNvSpPr/>
              <p:nvPr/>
            </p:nvSpPr>
            <p:spPr>
              <a:xfrm>
                <a:off x="1852397" y="1730161"/>
                <a:ext cx="5902713" cy="527478"/>
              </a:xfrm>
              <a:prstGeom prst="roundRect">
                <a:avLst/>
              </a:prstGeom>
              <a:solidFill>
                <a:srgbClr val="014E6A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 rot="18614181">
                <a:off x="1636393" y="1686111"/>
                <a:ext cx="601820" cy="601415"/>
              </a:xfrm>
              <a:prstGeom prst="rect">
                <a:avLst/>
              </a:prstGeom>
              <a:solidFill>
                <a:srgbClr val="1784A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文本框 12"/>
            <p:cNvSpPr txBox="1">
              <a:spLocks noChangeArrowheads="1"/>
            </p:cNvSpPr>
            <p:nvPr/>
          </p:nvSpPr>
          <p:spPr bwMode="auto">
            <a:xfrm>
              <a:off x="996738" y="3468287"/>
              <a:ext cx="5555498" cy="5544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3000" dirty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二</a:t>
              </a:r>
              <a:r>
                <a:rPr lang="en-US" altLang="zh-CN" sz="3000" dirty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3000" dirty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现代化经济体系的主要内容</a:t>
              </a:r>
            </a:p>
          </p:txBody>
        </p:sp>
      </p:grpSp>
      <p:grpSp>
        <p:nvGrpSpPr>
          <p:cNvPr id="7" name="组合 25"/>
          <p:cNvGrpSpPr>
            <a:grpSpLocks/>
          </p:cNvGrpSpPr>
          <p:nvPr/>
        </p:nvGrpSpPr>
        <p:grpSpPr bwMode="auto">
          <a:xfrm>
            <a:off x="2240442" y="2197098"/>
            <a:ext cx="444500" cy="469900"/>
            <a:chOff x="2121873" y="1511588"/>
            <a:chExt cx="445481" cy="469613"/>
          </a:xfrm>
        </p:grpSpPr>
        <p:sp>
          <p:nvSpPr>
            <p:cNvPr id="8" name="矩形 7"/>
            <p:cNvSpPr/>
            <p:nvPr/>
          </p:nvSpPr>
          <p:spPr>
            <a:xfrm>
              <a:off x="2121873" y="1511588"/>
              <a:ext cx="362749" cy="363316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320748" y="1735289"/>
              <a:ext cx="246606" cy="245912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28"/>
          <p:cNvSpPr txBox="1">
            <a:spLocks noChangeArrowheads="1"/>
          </p:cNvSpPr>
          <p:nvPr/>
        </p:nvSpPr>
        <p:spPr bwMode="auto">
          <a:xfrm>
            <a:off x="2781779" y="2124073"/>
            <a:ext cx="38020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zh-CN" altLang="en-US" sz="2800" dirty="0">
                <a:solidFill>
                  <a:srgbClr val="2F5597"/>
                </a:solidFill>
                <a:latin typeface="黑体" pitchFamily="49" charset="-122"/>
                <a:ea typeface="黑体" pitchFamily="49" charset="-122"/>
              </a:rPr>
              <a:t>现代化经济体系</a:t>
            </a:r>
            <a:r>
              <a:rPr kumimoji="1" lang="zh-CN" altLang="en-US" sz="2800" dirty="0" smtClean="0">
                <a:solidFill>
                  <a:srgbClr val="2F5597"/>
                </a:solidFill>
                <a:latin typeface="黑体" pitchFamily="49" charset="-122"/>
                <a:ea typeface="黑体" pitchFamily="49" charset="-122"/>
              </a:rPr>
              <a:t>的</a:t>
            </a:r>
            <a:r>
              <a:rPr kumimoji="1" lang="zh-CN" altLang="en-US" sz="2800" dirty="0">
                <a:solidFill>
                  <a:srgbClr val="2F5597"/>
                </a:solidFill>
                <a:latin typeface="黑体" pitchFamily="49" charset="-122"/>
                <a:ea typeface="黑体" pitchFamily="49" charset="-122"/>
              </a:rPr>
              <a:t>构成</a:t>
            </a:r>
          </a:p>
        </p:txBody>
      </p:sp>
      <p:cxnSp>
        <p:nvCxnSpPr>
          <p:cNvPr id="11" name="直接连接符 3"/>
          <p:cNvCxnSpPr>
            <a:cxnSpLocks/>
          </p:cNvCxnSpPr>
          <p:nvPr/>
        </p:nvCxnSpPr>
        <p:spPr>
          <a:xfrm flipV="1">
            <a:off x="2781779" y="2650897"/>
            <a:ext cx="3810000" cy="6350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8"/>
          <p:cNvSpPr txBox="1">
            <a:spLocks noChangeArrowheads="1"/>
          </p:cNvSpPr>
          <p:nvPr/>
        </p:nvSpPr>
        <p:spPr bwMode="auto">
          <a:xfrm>
            <a:off x="3565800" y="3500438"/>
            <a:ext cx="53371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24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体现效率、促进公平的收入分配</a:t>
            </a:r>
            <a:r>
              <a:rPr lang="zh-CN" altLang="en-US" sz="24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体系。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7429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>
            <a:grpSpLocks/>
          </p:cNvGrpSpPr>
          <p:nvPr/>
        </p:nvGrpSpPr>
        <p:grpSpPr bwMode="auto">
          <a:xfrm>
            <a:off x="1506335" y="1133692"/>
            <a:ext cx="5554663" cy="576262"/>
            <a:chOff x="996738" y="3468287"/>
            <a:chExt cx="5555498" cy="576738"/>
          </a:xfrm>
        </p:grpSpPr>
        <p:grpSp>
          <p:nvGrpSpPr>
            <p:cNvPr id="3" name="组合 10"/>
            <p:cNvGrpSpPr>
              <a:grpSpLocks/>
            </p:cNvGrpSpPr>
            <p:nvPr/>
          </p:nvGrpSpPr>
          <p:grpSpPr bwMode="auto">
            <a:xfrm>
              <a:off x="996738" y="3504829"/>
              <a:ext cx="5491479" cy="540196"/>
              <a:chOff x="1636595" y="1685909"/>
              <a:chExt cx="6117948" cy="601820"/>
            </a:xfrm>
          </p:grpSpPr>
          <p:sp>
            <p:nvSpPr>
              <p:cNvPr id="5" name="圆角矩形 4"/>
              <p:cNvSpPr/>
              <p:nvPr/>
            </p:nvSpPr>
            <p:spPr>
              <a:xfrm>
                <a:off x="1852397" y="1730161"/>
                <a:ext cx="5902713" cy="527478"/>
              </a:xfrm>
              <a:prstGeom prst="roundRect">
                <a:avLst/>
              </a:prstGeom>
              <a:solidFill>
                <a:srgbClr val="014E6A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 rot="18614181">
                <a:off x="1636393" y="1686111"/>
                <a:ext cx="601820" cy="601415"/>
              </a:xfrm>
              <a:prstGeom prst="rect">
                <a:avLst/>
              </a:prstGeom>
              <a:solidFill>
                <a:srgbClr val="1784A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文本框 12"/>
            <p:cNvSpPr txBox="1">
              <a:spLocks noChangeArrowheads="1"/>
            </p:cNvSpPr>
            <p:nvPr/>
          </p:nvSpPr>
          <p:spPr bwMode="auto">
            <a:xfrm>
              <a:off x="996738" y="3468287"/>
              <a:ext cx="5555498" cy="5544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3000" dirty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二</a:t>
              </a:r>
              <a:r>
                <a:rPr lang="en-US" altLang="zh-CN" sz="3000" dirty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3000" dirty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现代化经济体系的主要内容</a:t>
              </a:r>
            </a:p>
          </p:txBody>
        </p:sp>
      </p:grpSp>
      <p:grpSp>
        <p:nvGrpSpPr>
          <p:cNvPr id="7" name="组合 25"/>
          <p:cNvGrpSpPr>
            <a:grpSpLocks/>
          </p:cNvGrpSpPr>
          <p:nvPr/>
        </p:nvGrpSpPr>
        <p:grpSpPr bwMode="auto">
          <a:xfrm>
            <a:off x="2240442" y="2197098"/>
            <a:ext cx="444500" cy="469900"/>
            <a:chOff x="2121873" y="1511588"/>
            <a:chExt cx="445481" cy="469613"/>
          </a:xfrm>
        </p:grpSpPr>
        <p:sp>
          <p:nvSpPr>
            <p:cNvPr id="8" name="矩形 7"/>
            <p:cNvSpPr/>
            <p:nvPr/>
          </p:nvSpPr>
          <p:spPr>
            <a:xfrm>
              <a:off x="2121873" y="1511588"/>
              <a:ext cx="362749" cy="363316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320748" y="1735289"/>
              <a:ext cx="246606" cy="245912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28"/>
          <p:cNvSpPr txBox="1">
            <a:spLocks noChangeArrowheads="1"/>
          </p:cNvSpPr>
          <p:nvPr/>
        </p:nvSpPr>
        <p:spPr bwMode="auto">
          <a:xfrm>
            <a:off x="2781779" y="2124073"/>
            <a:ext cx="38020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zh-CN" altLang="en-US" sz="2800" dirty="0">
                <a:solidFill>
                  <a:srgbClr val="2F5597"/>
                </a:solidFill>
                <a:latin typeface="黑体" pitchFamily="49" charset="-122"/>
                <a:ea typeface="黑体" pitchFamily="49" charset="-122"/>
              </a:rPr>
              <a:t>现代化经济体系</a:t>
            </a:r>
            <a:r>
              <a:rPr kumimoji="1" lang="zh-CN" altLang="en-US" sz="2800" dirty="0" smtClean="0">
                <a:solidFill>
                  <a:srgbClr val="2F5597"/>
                </a:solidFill>
                <a:latin typeface="黑体" pitchFamily="49" charset="-122"/>
                <a:ea typeface="黑体" pitchFamily="49" charset="-122"/>
              </a:rPr>
              <a:t>的</a:t>
            </a:r>
            <a:r>
              <a:rPr kumimoji="1" lang="zh-CN" altLang="en-US" sz="2800" dirty="0">
                <a:solidFill>
                  <a:srgbClr val="2F5597"/>
                </a:solidFill>
                <a:latin typeface="黑体" pitchFamily="49" charset="-122"/>
                <a:ea typeface="黑体" pitchFamily="49" charset="-122"/>
              </a:rPr>
              <a:t>构成</a:t>
            </a:r>
          </a:p>
        </p:txBody>
      </p:sp>
      <p:cxnSp>
        <p:nvCxnSpPr>
          <p:cNvPr id="11" name="直接连接符 3"/>
          <p:cNvCxnSpPr>
            <a:cxnSpLocks/>
          </p:cNvCxnSpPr>
          <p:nvPr/>
        </p:nvCxnSpPr>
        <p:spPr>
          <a:xfrm flipV="1">
            <a:off x="2781779" y="2650897"/>
            <a:ext cx="3810000" cy="6350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8"/>
          <p:cNvSpPr txBox="1">
            <a:spLocks noChangeArrowheads="1"/>
          </p:cNvSpPr>
          <p:nvPr/>
        </p:nvSpPr>
        <p:spPr bwMode="auto">
          <a:xfrm>
            <a:off x="3544028" y="3500438"/>
            <a:ext cx="61563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4.</a:t>
            </a:r>
            <a:r>
              <a:rPr lang="zh-CN" altLang="en-US" sz="24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彰显优势、协调联动的城乡区域发展</a:t>
            </a:r>
            <a:r>
              <a:rPr lang="zh-CN" altLang="en-US" sz="24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体系。       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7429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>
            <a:grpSpLocks/>
          </p:cNvGrpSpPr>
          <p:nvPr/>
        </p:nvGrpSpPr>
        <p:grpSpPr bwMode="auto">
          <a:xfrm>
            <a:off x="1506335" y="1133692"/>
            <a:ext cx="5554663" cy="576262"/>
            <a:chOff x="996738" y="3468287"/>
            <a:chExt cx="5555498" cy="576738"/>
          </a:xfrm>
        </p:grpSpPr>
        <p:grpSp>
          <p:nvGrpSpPr>
            <p:cNvPr id="3" name="组合 10"/>
            <p:cNvGrpSpPr>
              <a:grpSpLocks/>
            </p:cNvGrpSpPr>
            <p:nvPr/>
          </p:nvGrpSpPr>
          <p:grpSpPr bwMode="auto">
            <a:xfrm>
              <a:off x="996738" y="3504829"/>
              <a:ext cx="5491479" cy="540196"/>
              <a:chOff x="1636595" y="1685909"/>
              <a:chExt cx="6117948" cy="601820"/>
            </a:xfrm>
          </p:grpSpPr>
          <p:sp>
            <p:nvSpPr>
              <p:cNvPr id="5" name="圆角矩形 4"/>
              <p:cNvSpPr/>
              <p:nvPr/>
            </p:nvSpPr>
            <p:spPr>
              <a:xfrm>
                <a:off x="1852397" y="1730161"/>
                <a:ext cx="5902713" cy="527478"/>
              </a:xfrm>
              <a:prstGeom prst="roundRect">
                <a:avLst/>
              </a:prstGeom>
              <a:solidFill>
                <a:srgbClr val="014E6A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 rot="18614181">
                <a:off x="1636393" y="1686111"/>
                <a:ext cx="601820" cy="601415"/>
              </a:xfrm>
              <a:prstGeom prst="rect">
                <a:avLst/>
              </a:prstGeom>
              <a:solidFill>
                <a:srgbClr val="1784A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文本框 12"/>
            <p:cNvSpPr txBox="1">
              <a:spLocks noChangeArrowheads="1"/>
            </p:cNvSpPr>
            <p:nvPr/>
          </p:nvSpPr>
          <p:spPr bwMode="auto">
            <a:xfrm>
              <a:off x="996738" y="3468287"/>
              <a:ext cx="5555498" cy="5544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3000" dirty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二</a:t>
              </a:r>
              <a:r>
                <a:rPr lang="en-US" altLang="zh-CN" sz="3000" dirty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3000" dirty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现代化经济体系的主要内容</a:t>
              </a:r>
            </a:p>
          </p:txBody>
        </p:sp>
      </p:grpSp>
      <p:grpSp>
        <p:nvGrpSpPr>
          <p:cNvPr id="7" name="组合 25"/>
          <p:cNvGrpSpPr>
            <a:grpSpLocks/>
          </p:cNvGrpSpPr>
          <p:nvPr/>
        </p:nvGrpSpPr>
        <p:grpSpPr bwMode="auto">
          <a:xfrm>
            <a:off x="2240442" y="2197098"/>
            <a:ext cx="444500" cy="469900"/>
            <a:chOff x="2121873" y="1511588"/>
            <a:chExt cx="445481" cy="469613"/>
          </a:xfrm>
        </p:grpSpPr>
        <p:sp>
          <p:nvSpPr>
            <p:cNvPr id="8" name="矩形 7"/>
            <p:cNvSpPr/>
            <p:nvPr/>
          </p:nvSpPr>
          <p:spPr>
            <a:xfrm>
              <a:off x="2121873" y="1511588"/>
              <a:ext cx="362749" cy="363316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320748" y="1735289"/>
              <a:ext cx="246606" cy="245912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28"/>
          <p:cNvSpPr txBox="1">
            <a:spLocks noChangeArrowheads="1"/>
          </p:cNvSpPr>
          <p:nvPr/>
        </p:nvSpPr>
        <p:spPr bwMode="auto">
          <a:xfrm>
            <a:off x="2781779" y="2124073"/>
            <a:ext cx="38020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zh-CN" altLang="en-US" sz="2800" dirty="0">
                <a:solidFill>
                  <a:srgbClr val="2F5597"/>
                </a:solidFill>
                <a:latin typeface="黑体" pitchFamily="49" charset="-122"/>
                <a:ea typeface="黑体" pitchFamily="49" charset="-122"/>
              </a:rPr>
              <a:t>现代化经济体系</a:t>
            </a:r>
            <a:r>
              <a:rPr kumimoji="1" lang="zh-CN" altLang="en-US" sz="2800" dirty="0" smtClean="0">
                <a:solidFill>
                  <a:srgbClr val="2F5597"/>
                </a:solidFill>
                <a:latin typeface="黑体" pitchFamily="49" charset="-122"/>
                <a:ea typeface="黑体" pitchFamily="49" charset="-122"/>
              </a:rPr>
              <a:t>的</a:t>
            </a:r>
            <a:r>
              <a:rPr kumimoji="1" lang="zh-CN" altLang="en-US" sz="2800" dirty="0">
                <a:solidFill>
                  <a:srgbClr val="2F5597"/>
                </a:solidFill>
                <a:latin typeface="黑体" pitchFamily="49" charset="-122"/>
                <a:ea typeface="黑体" pitchFamily="49" charset="-122"/>
              </a:rPr>
              <a:t>构成</a:t>
            </a:r>
          </a:p>
        </p:txBody>
      </p:sp>
      <p:cxnSp>
        <p:nvCxnSpPr>
          <p:cNvPr id="11" name="直接连接符 3"/>
          <p:cNvCxnSpPr>
            <a:cxnSpLocks/>
          </p:cNvCxnSpPr>
          <p:nvPr/>
        </p:nvCxnSpPr>
        <p:spPr>
          <a:xfrm flipV="1">
            <a:off x="2781779" y="2650897"/>
            <a:ext cx="3810000" cy="6350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8"/>
          <p:cNvSpPr txBox="1">
            <a:spLocks noChangeArrowheads="1"/>
          </p:cNvSpPr>
          <p:nvPr/>
        </p:nvSpPr>
        <p:spPr bwMode="auto">
          <a:xfrm>
            <a:off x="3554914" y="3500664"/>
            <a:ext cx="56562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5.</a:t>
            </a:r>
            <a:r>
              <a:rPr lang="zh-CN" altLang="en-US" sz="24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资源</a:t>
            </a:r>
            <a:r>
              <a:rPr lang="zh-CN" altLang="en-US" sz="24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节</a:t>
            </a:r>
            <a:r>
              <a:rPr lang="zh-CN" altLang="en-US" sz="24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约</a:t>
            </a:r>
            <a:r>
              <a:rPr lang="zh-CN" altLang="en-US" sz="24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zh-CN" altLang="en-US" sz="24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环境友好的绿色发展</a:t>
            </a:r>
            <a:r>
              <a:rPr lang="zh-CN" altLang="en-US" sz="24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体系。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7429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>
            <a:grpSpLocks/>
          </p:cNvGrpSpPr>
          <p:nvPr/>
        </p:nvGrpSpPr>
        <p:grpSpPr bwMode="auto">
          <a:xfrm>
            <a:off x="1506335" y="1133692"/>
            <a:ext cx="5554663" cy="576262"/>
            <a:chOff x="996738" y="3468287"/>
            <a:chExt cx="5555498" cy="576738"/>
          </a:xfrm>
        </p:grpSpPr>
        <p:grpSp>
          <p:nvGrpSpPr>
            <p:cNvPr id="3" name="组合 10"/>
            <p:cNvGrpSpPr>
              <a:grpSpLocks/>
            </p:cNvGrpSpPr>
            <p:nvPr/>
          </p:nvGrpSpPr>
          <p:grpSpPr bwMode="auto">
            <a:xfrm>
              <a:off x="996738" y="3504829"/>
              <a:ext cx="5491479" cy="540196"/>
              <a:chOff x="1636595" y="1685909"/>
              <a:chExt cx="6117948" cy="601820"/>
            </a:xfrm>
          </p:grpSpPr>
          <p:sp>
            <p:nvSpPr>
              <p:cNvPr id="5" name="圆角矩形 4"/>
              <p:cNvSpPr/>
              <p:nvPr/>
            </p:nvSpPr>
            <p:spPr>
              <a:xfrm>
                <a:off x="1852397" y="1730161"/>
                <a:ext cx="5902713" cy="527478"/>
              </a:xfrm>
              <a:prstGeom prst="roundRect">
                <a:avLst/>
              </a:prstGeom>
              <a:solidFill>
                <a:srgbClr val="014E6A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 rot="18614181">
                <a:off x="1636393" y="1686111"/>
                <a:ext cx="601820" cy="601415"/>
              </a:xfrm>
              <a:prstGeom prst="rect">
                <a:avLst/>
              </a:prstGeom>
              <a:solidFill>
                <a:srgbClr val="1784A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文本框 12"/>
            <p:cNvSpPr txBox="1">
              <a:spLocks noChangeArrowheads="1"/>
            </p:cNvSpPr>
            <p:nvPr/>
          </p:nvSpPr>
          <p:spPr bwMode="auto">
            <a:xfrm>
              <a:off x="996738" y="3468287"/>
              <a:ext cx="5555498" cy="5544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3000" dirty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二</a:t>
              </a:r>
              <a:r>
                <a:rPr lang="en-US" altLang="zh-CN" sz="3000" dirty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3000" dirty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现代化经济体系的主要内容</a:t>
              </a:r>
            </a:p>
          </p:txBody>
        </p:sp>
      </p:grpSp>
      <p:grpSp>
        <p:nvGrpSpPr>
          <p:cNvPr id="7" name="组合 25"/>
          <p:cNvGrpSpPr>
            <a:grpSpLocks/>
          </p:cNvGrpSpPr>
          <p:nvPr/>
        </p:nvGrpSpPr>
        <p:grpSpPr bwMode="auto">
          <a:xfrm>
            <a:off x="2240442" y="2197098"/>
            <a:ext cx="444500" cy="469900"/>
            <a:chOff x="2121873" y="1511588"/>
            <a:chExt cx="445481" cy="469613"/>
          </a:xfrm>
        </p:grpSpPr>
        <p:sp>
          <p:nvSpPr>
            <p:cNvPr id="8" name="矩形 7"/>
            <p:cNvSpPr/>
            <p:nvPr/>
          </p:nvSpPr>
          <p:spPr>
            <a:xfrm>
              <a:off x="2121873" y="1511588"/>
              <a:ext cx="362749" cy="363316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320748" y="1735289"/>
              <a:ext cx="246606" cy="245912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28"/>
          <p:cNvSpPr txBox="1">
            <a:spLocks noChangeArrowheads="1"/>
          </p:cNvSpPr>
          <p:nvPr/>
        </p:nvSpPr>
        <p:spPr bwMode="auto">
          <a:xfrm>
            <a:off x="2781779" y="2124073"/>
            <a:ext cx="38020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zh-CN" altLang="en-US" sz="2800" dirty="0">
                <a:solidFill>
                  <a:srgbClr val="2F5597"/>
                </a:solidFill>
                <a:latin typeface="黑体" pitchFamily="49" charset="-122"/>
                <a:ea typeface="黑体" pitchFamily="49" charset="-122"/>
              </a:rPr>
              <a:t>现代化经济体系</a:t>
            </a:r>
            <a:r>
              <a:rPr kumimoji="1" lang="zh-CN" altLang="en-US" sz="2800" dirty="0" smtClean="0">
                <a:solidFill>
                  <a:srgbClr val="2F5597"/>
                </a:solidFill>
                <a:latin typeface="黑体" pitchFamily="49" charset="-122"/>
                <a:ea typeface="黑体" pitchFamily="49" charset="-122"/>
              </a:rPr>
              <a:t>的</a:t>
            </a:r>
            <a:r>
              <a:rPr kumimoji="1" lang="zh-CN" altLang="en-US" sz="2800" dirty="0">
                <a:solidFill>
                  <a:srgbClr val="2F5597"/>
                </a:solidFill>
                <a:latin typeface="黑体" pitchFamily="49" charset="-122"/>
                <a:ea typeface="黑体" pitchFamily="49" charset="-122"/>
              </a:rPr>
              <a:t>构成</a:t>
            </a:r>
          </a:p>
        </p:txBody>
      </p:sp>
      <p:cxnSp>
        <p:nvCxnSpPr>
          <p:cNvPr id="11" name="直接连接符 3"/>
          <p:cNvCxnSpPr>
            <a:cxnSpLocks/>
          </p:cNvCxnSpPr>
          <p:nvPr/>
        </p:nvCxnSpPr>
        <p:spPr>
          <a:xfrm flipV="1">
            <a:off x="2781779" y="2650897"/>
            <a:ext cx="3810000" cy="6350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8"/>
          <p:cNvSpPr txBox="1">
            <a:spLocks noChangeArrowheads="1"/>
          </p:cNvSpPr>
          <p:nvPr/>
        </p:nvSpPr>
        <p:spPr bwMode="auto">
          <a:xfrm>
            <a:off x="3566026" y="3500438"/>
            <a:ext cx="54451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6.</a:t>
            </a:r>
            <a:r>
              <a:rPr lang="zh-CN" altLang="en-US" sz="24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多元</a:t>
            </a:r>
            <a:r>
              <a:rPr lang="zh-CN" altLang="en-US" sz="24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平衡、安全</a:t>
            </a:r>
            <a:r>
              <a:rPr lang="zh-CN" altLang="en-US" sz="24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高效的全面开放</a:t>
            </a:r>
            <a:r>
              <a:rPr lang="zh-CN" altLang="en-US" sz="24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体系。       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7429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 noChangeArrowheads="1"/>
          </p:cNvSpPr>
          <p:nvPr/>
        </p:nvSpPr>
        <p:spPr bwMode="auto">
          <a:xfrm>
            <a:off x="3059864" y="2103280"/>
            <a:ext cx="611028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lnSpc>
                <a:spcPct val="90000"/>
              </a:lnSpc>
              <a:defRPr/>
            </a:pPr>
            <a:r>
              <a:rPr lang="zh-CN" altLang="en-US" sz="3000" dirty="0">
                <a:latin typeface="华文楷体" pitchFamily="2" charset="-122"/>
                <a:ea typeface="华文楷体" pitchFamily="2" charset="-122"/>
                <a:cs typeface="+mj-cs"/>
              </a:rPr>
              <a:t>国家强，经济体系必须强</a:t>
            </a:r>
          </a:p>
        </p:txBody>
      </p:sp>
      <p:grpSp>
        <p:nvGrpSpPr>
          <p:cNvPr id="5" name="组合 10"/>
          <p:cNvGrpSpPr>
            <a:grpSpLocks/>
          </p:cNvGrpSpPr>
          <p:nvPr/>
        </p:nvGrpSpPr>
        <p:grpSpPr bwMode="auto">
          <a:xfrm>
            <a:off x="3837108" y="3272646"/>
            <a:ext cx="4721225" cy="541337"/>
            <a:chOff x="989153" y="2188253"/>
            <a:chExt cx="4991299" cy="540329"/>
          </a:xfrm>
        </p:grpSpPr>
        <p:grpSp>
          <p:nvGrpSpPr>
            <p:cNvPr id="6" name="组合 11"/>
            <p:cNvGrpSpPr>
              <a:grpSpLocks/>
            </p:cNvGrpSpPr>
            <p:nvPr/>
          </p:nvGrpSpPr>
          <p:grpSpPr bwMode="auto">
            <a:xfrm>
              <a:off x="996991" y="2188253"/>
              <a:ext cx="4903849" cy="540329"/>
              <a:chOff x="1636875" y="1685760"/>
              <a:chExt cx="5463281" cy="601969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1852516" y="1729892"/>
                <a:ext cx="5248455" cy="527827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 rot="18614181">
                <a:off x="1637541" y="1685711"/>
                <a:ext cx="601969" cy="602067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" name="文本框 14"/>
            <p:cNvSpPr txBox="1">
              <a:spLocks noChangeArrowheads="1"/>
            </p:cNvSpPr>
            <p:nvPr/>
          </p:nvSpPr>
          <p:spPr bwMode="auto">
            <a:xfrm>
              <a:off x="989153" y="2208313"/>
              <a:ext cx="4991299" cy="4608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 dirty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</a:rPr>
                <a:t>一</a:t>
              </a:r>
              <a:r>
                <a:rPr lang="en-US" altLang="zh-CN" sz="2400" dirty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</a:rPr>
                <a:t>   </a:t>
              </a:r>
              <a:r>
                <a:rPr lang="zh-CN" altLang="en-US" sz="2400" dirty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</a:rPr>
                <a:t>为什么建设现代化经济体系</a:t>
              </a:r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3824408" y="4437871"/>
            <a:ext cx="5576888" cy="539750"/>
            <a:chOff x="996738" y="3504829"/>
            <a:chExt cx="5577018" cy="540196"/>
          </a:xfrm>
        </p:grpSpPr>
        <p:grpSp>
          <p:nvGrpSpPr>
            <p:cNvPr id="11" name="组合 10"/>
            <p:cNvGrpSpPr>
              <a:grpSpLocks/>
            </p:cNvGrpSpPr>
            <p:nvPr/>
          </p:nvGrpSpPr>
          <p:grpSpPr bwMode="auto">
            <a:xfrm>
              <a:off x="996738" y="3504829"/>
              <a:ext cx="4637185" cy="540196"/>
              <a:chOff x="1636595" y="1685909"/>
              <a:chExt cx="5166196" cy="601820"/>
            </a:xfrm>
          </p:grpSpPr>
          <p:sp>
            <p:nvSpPr>
              <p:cNvPr id="13" name="圆角矩形 12"/>
              <p:cNvSpPr/>
              <p:nvPr/>
            </p:nvSpPr>
            <p:spPr>
              <a:xfrm>
                <a:off x="1852370" y="1730160"/>
                <a:ext cx="4950434" cy="527478"/>
              </a:xfrm>
              <a:prstGeom prst="roundRect">
                <a:avLst/>
              </a:prstGeom>
              <a:solidFill>
                <a:srgbClr val="014E6A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 rot="18614181">
                <a:off x="1636354" y="1686150"/>
                <a:ext cx="601820" cy="601339"/>
              </a:xfrm>
              <a:prstGeom prst="rect">
                <a:avLst/>
              </a:prstGeom>
              <a:solidFill>
                <a:srgbClr val="1784A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2" name="文本框 12"/>
            <p:cNvSpPr txBox="1">
              <a:spLocks noChangeArrowheads="1"/>
            </p:cNvSpPr>
            <p:nvPr/>
          </p:nvSpPr>
          <p:spPr bwMode="auto">
            <a:xfrm>
              <a:off x="1018257" y="3522122"/>
              <a:ext cx="5555499" cy="4620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 dirty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</a:rPr>
                <a:t>二</a:t>
              </a:r>
              <a:r>
                <a:rPr lang="en-US" altLang="zh-CN" sz="2400" dirty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</a:rPr>
                <a:t>   </a:t>
              </a:r>
              <a:r>
                <a:rPr lang="zh-CN" altLang="en-US" sz="2400" dirty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</a:rPr>
                <a:t>现代化经济体系的主要内容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005133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>
            <a:grpSpLocks/>
          </p:cNvGrpSpPr>
          <p:nvPr/>
        </p:nvGrpSpPr>
        <p:grpSpPr bwMode="auto">
          <a:xfrm>
            <a:off x="1506335" y="1133692"/>
            <a:ext cx="5554663" cy="576262"/>
            <a:chOff x="996738" y="3468287"/>
            <a:chExt cx="5555498" cy="576738"/>
          </a:xfrm>
        </p:grpSpPr>
        <p:grpSp>
          <p:nvGrpSpPr>
            <p:cNvPr id="3" name="组合 10"/>
            <p:cNvGrpSpPr>
              <a:grpSpLocks/>
            </p:cNvGrpSpPr>
            <p:nvPr/>
          </p:nvGrpSpPr>
          <p:grpSpPr bwMode="auto">
            <a:xfrm>
              <a:off x="996738" y="3504829"/>
              <a:ext cx="5491479" cy="540196"/>
              <a:chOff x="1636595" y="1685909"/>
              <a:chExt cx="6117948" cy="601820"/>
            </a:xfrm>
          </p:grpSpPr>
          <p:sp>
            <p:nvSpPr>
              <p:cNvPr id="5" name="圆角矩形 4"/>
              <p:cNvSpPr/>
              <p:nvPr/>
            </p:nvSpPr>
            <p:spPr>
              <a:xfrm>
                <a:off x="1852397" y="1730161"/>
                <a:ext cx="5902713" cy="527478"/>
              </a:xfrm>
              <a:prstGeom prst="roundRect">
                <a:avLst/>
              </a:prstGeom>
              <a:solidFill>
                <a:srgbClr val="014E6A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 rot="18614181">
                <a:off x="1636393" y="1686111"/>
                <a:ext cx="601820" cy="601415"/>
              </a:xfrm>
              <a:prstGeom prst="rect">
                <a:avLst/>
              </a:prstGeom>
              <a:solidFill>
                <a:srgbClr val="1784A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文本框 12"/>
            <p:cNvSpPr txBox="1">
              <a:spLocks noChangeArrowheads="1"/>
            </p:cNvSpPr>
            <p:nvPr/>
          </p:nvSpPr>
          <p:spPr bwMode="auto">
            <a:xfrm>
              <a:off x="996738" y="3468287"/>
              <a:ext cx="5555498" cy="5544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3000" dirty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二</a:t>
              </a:r>
              <a:r>
                <a:rPr lang="en-US" altLang="zh-CN" sz="3000" dirty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3000" dirty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现代化经济体系的主要内容</a:t>
              </a:r>
            </a:p>
          </p:txBody>
        </p:sp>
      </p:grpSp>
      <p:grpSp>
        <p:nvGrpSpPr>
          <p:cNvPr id="7" name="组合 25"/>
          <p:cNvGrpSpPr>
            <a:grpSpLocks/>
          </p:cNvGrpSpPr>
          <p:nvPr/>
        </p:nvGrpSpPr>
        <p:grpSpPr bwMode="auto">
          <a:xfrm>
            <a:off x="2240442" y="2197098"/>
            <a:ext cx="444500" cy="469900"/>
            <a:chOff x="2121873" y="1511588"/>
            <a:chExt cx="445481" cy="469613"/>
          </a:xfrm>
        </p:grpSpPr>
        <p:sp>
          <p:nvSpPr>
            <p:cNvPr id="8" name="矩形 7"/>
            <p:cNvSpPr/>
            <p:nvPr/>
          </p:nvSpPr>
          <p:spPr>
            <a:xfrm>
              <a:off x="2121873" y="1511588"/>
              <a:ext cx="362749" cy="363316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320748" y="1735289"/>
              <a:ext cx="246606" cy="245912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28"/>
          <p:cNvSpPr txBox="1">
            <a:spLocks noChangeArrowheads="1"/>
          </p:cNvSpPr>
          <p:nvPr/>
        </p:nvSpPr>
        <p:spPr bwMode="auto">
          <a:xfrm>
            <a:off x="2781779" y="2124073"/>
            <a:ext cx="38020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zh-CN" altLang="en-US" sz="2800" dirty="0">
                <a:solidFill>
                  <a:srgbClr val="2F5597"/>
                </a:solidFill>
                <a:latin typeface="黑体" pitchFamily="49" charset="-122"/>
                <a:ea typeface="黑体" pitchFamily="49" charset="-122"/>
              </a:rPr>
              <a:t>现代化经济体系</a:t>
            </a:r>
            <a:r>
              <a:rPr kumimoji="1" lang="zh-CN" altLang="en-US" sz="2800" dirty="0" smtClean="0">
                <a:solidFill>
                  <a:srgbClr val="2F5597"/>
                </a:solidFill>
                <a:latin typeface="黑体" pitchFamily="49" charset="-122"/>
                <a:ea typeface="黑体" pitchFamily="49" charset="-122"/>
              </a:rPr>
              <a:t>的</a:t>
            </a:r>
            <a:r>
              <a:rPr kumimoji="1" lang="zh-CN" altLang="en-US" sz="2800" dirty="0">
                <a:solidFill>
                  <a:srgbClr val="2F5597"/>
                </a:solidFill>
                <a:latin typeface="黑体" pitchFamily="49" charset="-122"/>
                <a:ea typeface="黑体" pitchFamily="49" charset="-122"/>
              </a:rPr>
              <a:t>构成</a:t>
            </a:r>
          </a:p>
        </p:txBody>
      </p:sp>
      <p:cxnSp>
        <p:nvCxnSpPr>
          <p:cNvPr id="11" name="直接连接符 3"/>
          <p:cNvCxnSpPr>
            <a:cxnSpLocks/>
          </p:cNvCxnSpPr>
          <p:nvPr/>
        </p:nvCxnSpPr>
        <p:spPr>
          <a:xfrm flipV="1">
            <a:off x="2781779" y="2650897"/>
            <a:ext cx="3810000" cy="6350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8"/>
          <p:cNvSpPr txBox="1">
            <a:spLocks noChangeArrowheads="1"/>
          </p:cNvSpPr>
          <p:nvPr/>
        </p:nvSpPr>
        <p:spPr bwMode="auto">
          <a:xfrm>
            <a:off x="3566254" y="3511550"/>
            <a:ext cx="7460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7.</a:t>
            </a:r>
            <a:r>
              <a:rPr lang="zh-CN" altLang="en-US" sz="24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充分发挥市场</a:t>
            </a:r>
            <a:r>
              <a:rPr lang="zh-CN" altLang="en-US" sz="24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作用、更好</a:t>
            </a:r>
            <a:r>
              <a:rPr lang="zh-CN" altLang="en-US" sz="24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发挥政府</a:t>
            </a:r>
            <a:r>
              <a:rPr lang="zh-CN" altLang="en-US" sz="24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作用的经济体制。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7429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>
            <a:grpSpLocks/>
          </p:cNvGrpSpPr>
          <p:nvPr/>
        </p:nvGrpSpPr>
        <p:grpSpPr bwMode="auto">
          <a:xfrm>
            <a:off x="1506335" y="1133692"/>
            <a:ext cx="5554663" cy="576262"/>
            <a:chOff x="996738" y="3468287"/>
            <a:chExt cx="5555498" cy="576738"/>
          </a:xfrm>
        </p:grpSpPr>
        <p:grpSp>
          <p:nvGrpSpPr>
            <p:cNvPr id="3" name="组合 10"/>
            <p:cNvGrpSpPr>
              <a:grpSpLocks/>
            </p:cNvGrpSpPr>
            <p:nvPr/>
          </p:nvGrpSpPr>
          <p:grpSpPr bwMode="auto">
            <a:xfrm>
              <a:off x="996738" y="3504829"/>
              <a:ext cx="5491479" cy="540196"/>
              <a:chOff x="1636595" y="1685909"/>
              <a:chExt cx="6117948" cy="601820"/>
            </a:xfrm>
          </p:grpSpPr>
          <p:sp>
            <p:nvSpPr>
              <p:cNvPr id="5" name="圆角矩形 4"/>
              <p:cNvSpPr/>
              <p:nvPr/>
            </p:nvSpPr>
            <p:spPr>
              <a:xfrm>
                <a:off x="1852397" y="1730161"/>
                <a:ext cx="5902713" cy="527478"/>
              </a:xfrm>
              <a:prstGeom prst="roundRect">
                <a:avLst/>
              </a:prstGeom>
              <a:solidFill>
                <a:srgbClr val="014E6A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 rot="18614181">
                <a:off x="1636393" y="1686111"/>
                <a:ext cx="601820" cy="601415"/>
              </a:xfrm>
              <a:prstGeom prst="rect">
                <a:avLst/>
              </a:prstGeom>
              <a:solidFill>
                <a:srgbClr val="1784A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文本框 12"/>
            <p:cNvSpPr txBox="1">
              <a:spLocks noChangeArrowheads="1"/>
            </p:cNvSpPr>
            <p:nvPr/>
          </p:nvSpPr>
          <p:spPr bwMode="auto">
            <a:xfrm>
              <a:off x="996738" y="3468287"/>
              <a:ext cx="5555498" cy="5544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3000" dirty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二</a:t>
              </a:r>
              <a:r>
                <a:rPr lang="en-US" altLang="zh-CN" sz="3000" dirty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3000" dirty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现代化经济体系的主要内容</a:t>
              </a:r>
            </a:p>
          </p:txBody>
        </p:sp>
      </p:grpSp>
      <p:grpSp>
        <p:nvGrpSpPr>
          <p:cNvPr id="7" name="组合 25"/>
          <p:cNvGrpSpPr>
            <a:grpSpLocks/>
          </p:cNvGrpSpPr>
          <p:nvPr/>
        </p:nvGrpSpPr>
        <p:grpSpPr bwMode="auto">
          <a:xfrm>
            <a:off x="2240442" y="2197098"/>
            <a:ext cx="444500" cy="469900"/>
            <a:chOff x="2121873" y="1511588"/>
            <a:chExt cx="445481" cy="469613"/>
          </a:xfrm>
        </p:grpSpPr>
        <p:sp>
          <p:nvSpPr>
            <p:cNvPr id="8" name="矩形 7"/>
            <p:cNvSpPr/>
            <p:nvPr/>
          </p:nvSpPr>
          <p:spPr>
            <a:xfrm>
              <a:off x="2121873" y="1511588"/>
              <a:ext cx="362749" cy="363316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320748" y="1735289"/>
              <a:ext cx="246606" cy="245912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28"/>
          <p:cNvSpPr txBox="1">
            <a:spLocks noChangeArrowheads="1"/>
          </p:cNvSpPr>
          <p:nvPr/>
        </p:nvSpPr>
        <p:spPr bwMode="auto">
          <a:xfrm>
            <a:off x="2781779" y="2124073"/>
            <a:ext cx="484910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zh-CN" altLang="en-US" sz="2800" dirty="0">
                <a:solidFill>
                  <a:srgbClr val="2F5597"/>
                </a:solidFill>
                <a:latin typeface="黑体" pitchFamily="49" charset="-122"/>
                <a:ea typeface="黑体" pitchFamily="49" charset="-122"/>
              </a:rPr>
              <a:t>现代化经济体系</a:t>
            </a:r>
            <a:r>
              <a:rPr kumimoji="1" lang="zh-CN" altLang="en-US" sz="2800" dirty="0" smtClean="0">
                <a:solidFill>
                  <a:srgbClr val="2F5597"/>
                </a:solidFill>
                <a:latin typeface="黑体" pitchFamily="49" charset="-122"/>
                <a:ea typeface="黑体" pitchFamily="49" charset="-122"/>
              </a:rPr>
              <a:t>的总体要求</a:t>
            </a:r>
            <a:endParaRPr kumimoji="1" lang="zh-CN" altLang="en-US" sz="2800" dirty="0">
              <a:solidFill>
                <a:srgbClr val="2F5597"/>
              </a:solidFill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11" name="直接连接符 3"/>
          <p:cNvCxnSpPr>
            <a:cxnSpLocks/>
          </p:cNvCxnSpPr>
          <p:nvPr/>
        </p:nvCxnSpPr>
        <p:spPr>
          <a:xfrm flipV="1">
            <a:off x="2781779" y="2647293"/>
            <a:ext cx="4566078" cy="9954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8"/>
          <p:cNvSpPr txBox="1">
            <a:spLocks noChangeArrowheads="1"/>
          </p:cNvSpPr>
          <p:nvPr/>
        </p:nvSpPr>
        <p:spPr bwMode="auto">
          <a:xfrm>
            <a:off x="1702283" y="3242130"/>
            <a:ext cx="9107231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00"/>
                </a:solidFill>
                <a:latin typeface="华文楷体" pitchFamily="2" charset="-122"/>
                <a:ea typeface="Songti SC"/>
                <a:cs typeface="Songti SC"/>
              </a:rPr>
              <a:t>        </a:t>
            </a:r>
            <a:r>
              <a:rPr lang="zh-CN" altLang="en-US" sz="24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Songti SC"/>
              </a:rPr>
              <a:t>以上几</a:t>
            </a:r>
            <a:r>
              <a:rPr lang="zh-CN" altLang="en-US" sz="24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Songti SC"/>
              </a:rPr>
              <a:t>个体系是统一整体，要一体建设、一体推进。</a:t>
            </a:r>
            <a:endParaRPr lang="en-US" altLang="zh-CN" sz="2400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  <a:cs typeface="Songti SC"/>
            </a:endParaRPr>
          </a:p>
          <a:p>
            <a:pPr eaLnBrk="1" hangingPunct="1"/>
            <a:endParaRPr lang="en-US" altLang="zh-CN" sz="2400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  <a:cs typeface="Songti SC"/>
            </a:endParaRPr>
          </a:p>
          <a:p>
            <a:pPr eaLnBrk="1" hangingPunct="1"/>
            <a:r>
              <a:rPr lang="zh-CN" altLang="en-US" sz="24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Songti SC"/>
              </a:rPr>
              <a:t>        </a:t>
            </a:r>
            <a:r>
              <a:rPr lang="zh-CN" altLang="en-US" sz="24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Songti SC"/>
              </a:rPr>
              <a:t>建设现代化</a:t>
            </a:r>
            <a:r>
              <a:rPr lang="zh-CN" altLang="en-US" sz="24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Songti SC"/>
              </a:rPr>
              <a:t>经济体系，要借鉴发达国家有益做法，更要符合中国国情，具有中国特色。</a:t>
            </a:r>
            <a:endParaRPr lang="en-US" altLang="zh-CN" sz="2400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  <a:cs typeface="Songti SC"/>
            </a:endParaRPr>
          </a:p>
        </p:txBody>
      </p:sp>
    </p:spTree>
    <p:extLst>
      <p:ext uri="{BB962C8B-B14F-4D97-AF65-F5344CB8AC3E}">
        <p14:creationId xmlns:p14="http://schemas.microsoft.com/office/powerpoint/2010/main" val="4177429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4"/>
          <p:cNvSpPr txBox="1">
            <a:spLocks noChangeArrowheads="1"/>
          </p:cNvSpPr>
          <p:nvPr/>
        </p:nvSpPr>
        <p:spPr>
          <a:xfrm>
            <a:off x="2317568" y="625475"/>
            <a:ext cx="7370762" cy="1533525"/>
          </a:xfrm>
          <a:prstGeom prst="rect">
            <a:avLst/>
          </a:prstGeom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just">
              <a:lnSpc>
                <a:spcPct val="18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Helvetica" pitchFamily="34" charset="0"/>
              </a:rPr>
              <a:t>　　</a:t>
            </a:r>
            <a:endParaRPr lang="en-US" altLang="zh-CN" sz="240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Helvetica" pitchFamily="34" charset="0"/>
            </a:endParaRPr>
          </a:p>
          <a:p>
            <a:pPr marL="0" algn="ctr">
              <a:lnSpc>
                <a:spcPct val="180000"/>
              </a:lnSpc>
              <a:spcBef>
                <a:spcPct val="0"/>
              </a:spcBef>
              <a:buFontTx/>
              <a:buNone/>
            </a:pPr>
            <a:r>
              <a:rPr lang="zh-CN" altLang="en-US" b="1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Helvetica" pitchFamily="34" charset="0"/>
              </a:rPr>
              <a:t>本课小结</a:t>
            </a:r>
            <a:endParaRPr lang="en-US" altLang="zh-CN" b="1" dirty="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Helvetica" pitchFamily="34" charset="0"/>
            </a:endParaRPr>
          </a:p>
        </p:txBody>
      </p:sp>
      <p:sp>
        <p:nvSpPr>
          <p:cNvPr id="3" name="标题 1"/>
          <p:cNvSpPr txBox="1">
            <a:spLocks noChangeArrowheads="1"/>
          </p:cNvSpPr>
          <p:nvPr/>
        </p:nvSpPr>
        <p:spPr bwMode="auto">
          <a:xfrm>
            <a:off x="3059864" y="2103280"/>
            <a:ext cx="611028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lnSpc>
                <a:spcPct val="90000"/>
              </a:lnSpc>
              <a:defRPr/>
            </a:pPr>
            <a:r>
              <a:rPr lang="zh-CN" altLang="en-US" sz="3000" dirty="0">
                <a:latin typeface="华文楷体" pitchFamily="2" charset="-122"/>
                <a:ea typeface="华文楷体" pitchFamily="2" charset="-122"/>
                <a:cs typeface="+mj-cs"/>
              </a:rPr>
              <a:t>国家强，经济体系必须强</a:t>
            </a:r>
          </a:p>
        </p:txBody>
      </p:sp>
      <p:grpSp>
        <p:nvGrpSpPr>
          <p:cNvPr id="4" name="组合 10"/>
          <p:cNvGrpSpPr>
            <a:grpSpLocks/>
          </p:cNvGrpSpPr>
          <p:nvPr/>
        </p:nvGrpSpPr>
        <p:grpSpPr bwMode="auto">
          <a:xfrm>
            <a:off x="3837108" y="3272646"/>
            <a:ext cx="4721225" cy="541337"/>
            <a:chOff x="989153" y="2188253"/>
            <a:chExt cx="4991299" cy="540329"/>
          </a:xfrm>
        </p:grpSpPr>
        <p:grpSp>
          <p:nvGrpSpPr>
            <p:cNvPr id="5" name="组合 11"/>
            <p:cNvGrpSpPr>
              <a:grpSpLocks/>
            </p:cNvGrpSpPr>
            <p:nvPr/>
          </p:nvGrpSpPr>
          <p:grpSpPr bwMode="auto">
            <a:xfrm>
              <a:off x="996991" y="2188253"/>
              <a:ext cx="4903849" cy="540329"/>
              <a:chOff x="1636875" y="1685760"/>
              <a:chExt cx="5463281" cy="601969"/>
            </a:xfrm>
          </p:grpSpPr>
          <p:sp>
            <p:nvSpPr>
              <p:cNvPr id="7" name="圆角矩形 6"/>
              <p:cNvSpPr/>
              <p:nvPr/>
            </p:nvSpPr>
            <p:spPr>
              <a:xfrm>
                <a:off x="1852516" y="1729892"/>
                <a:ext cx="5248455" cy="527827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 rot="18614181">
                <a:off x="1637541" y="1685711"/>
                <a:ext cx="601969" cy="602067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" name="文本框 14"/>
            <p:cNvSpPr txBox="1">
              <a:spLocks noChangeArrowheads="1"/>
            </p:cNvSpPr>
            <p:nvPr/>
          </p:nvSpPr>
          <p:spPr bwMode="auto">
            <a:xfrm>
              <a:off x="989153" y="2208313"/>
              <a:ext cx="4991299" cy="4608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 dirty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</a:rPr>
                <a:t>一</a:t>
              </a:r>
              <a:r>
                <a:rPr lang="en-US" altLang="zh-CN" sz="2400" dirty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</a:rPr>
                <a:t>   </a:t>
              </a:r>
              <a:r>
                <a:rPr lang="zh-CN" altLang="en-US" sz="2400" dirty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</a:rPr>
                <a:t>为什么建设现代化经济体系</a:t>
              </a:r>
            </a:p>
          </p:txBody>
        </p:sp>
      </p:grpSp>
      <p:grpSp>
        <p:nvGrpSpPr>
          <p:cNvPr id="9" name="组合 9"/>
          <p:cNvGrpSpPr>
            <a:grpSpLocks/>
          </p:cNvGrpSpPr>
          <p:nvPr/>
        </p:nvGrpSpPr>
        <p:grpSpPr bwMode="auto">
          <a:xfrm>
            <a:off x="3824408" y="4437871"/>
            <a:ext cx="5576888" cy="539750"/>
            <a:chOff x="996738" y="3504829"/>
            <a:chExt cx="5577018" cy="540196"/>
          </a:xfrm>
        </p:grpSpPr>
        <p:grpSp>
          <p:nvGrpSpPr>
            <p:cNvPr id="10" name="组合 10"/>
            <p:cNvGrpSpPr>
              <a:grpSpLocks/>
            </p:cNvGrpSpPr>
            <p:nvPr/>
          </p:nvGrpSpPr>
          <p:grpSpPr bwMode="auto">
            <a:xfrm>
              <a:off x="996738" y="3504829"/>
              <a:ext cx="4637185" cy="540196"/>
              <a:chOff x="1636595" y="1685909"/>
              <a:chExt cx="5166196" cy="601820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1852370" y="1730160"/>
                <a:ext cx="4950434" cy="527478"/>
              </a:xfrm>
              <a:prstGeom prst="roundRect">
                <a:avLst/>
              </a:prstGeom>
              <a:solidFill>
                <a:srgbClr val="014E6A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 rot="18614181">
                <a:off x="1636354" y="1686150"/>
                <a:ext cx="601820" cy="601339"/>
              </a:xfrm>
              <a:prstGeom prst="rect">
                <a:avLst/>
              </a:prstGeom>
              <a:solidFill>
                <a:srgbClr val="1784A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1" name="文本框 12"/>
            <p:cNvSpPr txBox="1">
              <a:spLocks noChangeArrowheads="1"/>
            </p:cNvSpPr>
            <p:nvPr/>
          </p:nvSpPr>
          <p:spPr bwMode="auto">
            <a:xfrm>
              <a:off x="1018257" y="3522122"/>
              <a:ext cx="5555499" cy="4620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 dirty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</a:rPr>
                <a:t>二</a:t>
              </a:r>
              <a:r>
                <a:rPr lang="en-US" altLang="zh-CN" sz="2400" dirty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</a:rPr>
                <a:t>   </a:t>
              </a:r>
              <a:r>
                <a:rPr lang="zh-CN" altLang="en-US" sz="2400" dirty="0">
                  <a:solidFill>
                    <a:srgbClr val="FFFFFF"/>
                  </a:solidFill>
                  <a:latin typeface="华文楷体" pitchFamily="2" charset="-122"/>
                  <a:ea typeface="华文楷体" pitchFamily="2" charset="-122"/>
                </a:rPr>
                <a:t>现代化经济体系的主要内容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81634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10"/>
          <p:cNvGrpSpPr>
            <a:grpSpLocks/>
          </p:cNvGrpSpPr>
          <p:nvPr/>
        </p:nvGrpSpPr>
        <p:grpSpPr bwMode="auto">
          <a:xfrm>
            <a:off x="1465716" y="1075394"/>
            <a:ext cx="6134100" cy="585788"/>
            <a:chOff x="955031" y="2143887"/>
            <a:chExt cx="6485179" cy="584696"/>
          </a:xfrm>
        </p:grpSpPr>
        <p:grpSp>
          <p:nvGrpSpPr>
            <p:cNvPr id="36" name="组合 11"/>
            <p:cNvGrpSpPr>
              <a:grpSpLocks/>
            </p:cNvGrpSpPr>
            <p:nvPr/>
          </p:nvGrpSpPr>
          <p:grpSpPr bwMode="auto">
            <a:xfrm>
              <a:off x="996172" y="2188165"/>
              <a:ext cx="5846999" cy="540418"/>
              <a:chOff x="1635963" y="1685662"/>
              <a:chExt cx="6514026" cy="602068"/>
            </a:xfrm>
          </p:grpSpPr>
          <p:sp>
            <p:nvSpPr>
              <p:cNvPr id="38" name="圆角矩形 37"/>
              <p:cNvSpPr/>
              <p:nvPr/>
            </p:nvSpPr>
            <p:spPr>
              <a:xfrm>
                <a:off x="1851904" y="1729894"/>
                <a:ext cx="6297576" cy="52782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 rot="18614181">
                <a:off x="1636932" y="1685703"/>
                <a:ext cx="601969" cy="602084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7" name="文本框 14"/>
            <p:cNvSpPr txBox="1">
              <a:spLocks noChangeArrowheads="1"/>
            </p:cNvSpPr>
            <p:nvPr/>
          </p:nvSpPr>
          <p:spPr bwMode="auto">
            <a:xfrm>
              <a:off x="955031" y="2143887"/>
              <a:ext cx="6485179" cy="5837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3200" dirty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一</a:t>
              </a:r>
              <a:r>
                <a:rPr lang="en-US" altLang="zh-CN" sz="3200" dirty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3000" dirty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为什么建设现代化经济体系</a:t>
              </a:r>
            </a:p>
          </p:txBody>
        </p:sp>
      </p:grpSp>
      <p:sp>
        <p:nvSpPr>
          <p:cNvPr id="41" name="文本框 8"/>
          <p:cNvSpPr txBox="1">
            <a:spLocks noChangeArrowheads="1"/>
          </p:cNvSpPr>
          <p:nvPr/>
        </p:nvSpPr>
        <p:spPr bwMode="auto">
          <a:xfrm>
            <a:off x="1465715" y="2027598"/>
            <a:ext cx="9332913" cy="3016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         我国已经成为世界制造业大国，“中国制造”享誉世界。但是，从总体上看，我国制造业还存在许多关键领域的自主研发能力不强，劳动密集型和资源密集型企业比重偏大，高新技术密集型企业偏少、许多产品的科技含量不高等问题。</a:t>
            </a:r>
            <a:endParaRPr lang="en-US" altLang="zh-CN" sz="2400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en-US" altLang="zh-CN" sz="24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en-US" sz="24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投资一直是拉动我国经济增长的“主力军”，随着传统产业的规模不断扩张，产能过剩矛盾非常突出；消费在国内生产总值中占比偏低。</a:t>
            </a:r>
            <a:endParaRPr lang="en-US" altLang="zh-CN" sz="2400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endParaRPr lang="en-US" altLang="zh-CN" sz="2200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2" name="矩形 5"/>
          <p:cNvSpPr>
            <a:spLocks noChangeArrowheads="1"/>
          </p:cNvSpPr>
          <p:nvPr/>
        </p:nvSpPr>
        <p:spPr bwMode="auto">
          <a:xfrm>
            <a:off x="2255043" y="5043808"/>
            <a:ext cx="80533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材料反映出我国经济发展存在哪些迫切需要解决的问题？</a:t>
            </a:r>
          </a:p>
        </p:txBody>
      </p:sp>
      <p:sp>
        <p:nvSpPr>
          <p:cNvPr id="43" name="矩形 5"/>
          <p:cNvSpPr>
            <a:spLocks noChangeArrowheads="1"/>
          </p:cNvSpPr>
          <p:nvPr/>
        </p:nvSpPr>
        <p:spPr bwMode="auto">
          <a:xfrm>
            <a:off x="2260927" y="5642434"/>
            <a:ext cx="28336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如何解决这些问题？</a:t>
            </a:r>
          </a:p>
        </p:txBody>
      </p:sp>
    </p:spTree>
    <p:extLst>
      <p:ext uri="{BB962C8B-B14F-4D97-AF65-F5344CB8AC3E}">
        <p14:creationId xmlns:p14="http://schemas.microsoft.com/office/powerpoint/2010/main" val="3509407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0"/>
          <p:cNvGrpSpPr>
            <a:grpSpLocks/>
          </p:cNvGrpSpPr>
          <p:nvPr/>
        </p:nvGrpSpPr>
        <p:grpSpPr bwMode="auto">
          <a:xfrm>
            <a:off x="1465716" y="1075394"/>
            <a:ext cx="6134100" cy="585788"/>
            <a:chOff x="955031" y="2143887"/>
            <a:chExt cx="6485179" cy="584696"/>
          </a:xfrm>
        </p:grpSpPr>
        <p:grpSp>
          <p:nvGrpSpPr>
            <p:cNvPr id="3" name="组合 11"/>
            <p:cNvGrpSpPr>
              <a:grpSpLocks/>
            </p:cNvGrpSpPr>
            <p:nvPr/>
          </p:nvGrpSpPr>
          <p:grpSpPr bwMode="auto">
            <a:xfrm>
              <a:off x="996172" y="2188165"/>
              <a:ext cx="5846999" cy="540418"/>
              <a:chOff x="1635963" y="1685662"/>
              <a:chExt cx="6514026" cy="602068"/>
            </a:xfrm>
          </p:grpSpPr>
          <p:sp>
            <p:nvSpPr>
              <p:cNvPr id="5" name="圆角矩形 4"/>
              <p:cNvSpPr/>
              <p:nvPr/>
            </p:nvSpPr>
            <p:spPr>
              <a:xfrm>
                <a:off x="1851904" y="1729894"/>
                <a:ext cx="6297576" cy="52782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 rot="18614181">
                <a:off x="1636932" y="1685703"/>
                <a:ext cx="601969" cy="602084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文本框 14"/>
            <p:cNvSpPr txBox="1">
              <a:spLocks noChangeArrowheads="1"/>
            </p:cNvSpPr>
            <p:nvPr/>
          </p:nvSpPr>
          <p:spPr bwMode="auto">
            <a:xfrm>
              <a:off x="955031" y="2143887"/>
              <a:ext cx="6485179" cy="5837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3200" dirty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一</a:t>
              </a:r>
              <a:r>
                <a:rPr lang="en-US" altLang="zh-CN" sz="3200" dirty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3000" dirty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为什么建设现代化经济体系</a:t>
              </a:r>
            </a:p>
          </p:txBody>
        </p:sp>
      </p:grpSp>
      <p:sp>
        <p:nvSpPr>
          <p:cNvPr id="12" name="内容占位符 2"/>
          <p:cNvSpPr txBox="1">
            <a:spLocks noChangeArrowheads="1"/>
          </p:cNvSpPr>
          <p:nvPr/>
        </p:nvSpPr>
        <p:spPr bwMode="auto">
          <a:xfrm>
            <a:off x="1760991" y="3033247"/>
            <a:ext cx="9046029" cy="245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</a:pPr>
            <a:endParaRPr lang="en-US" altLang="zh-CN" sz="2400" dirty="0">
              <a:solidFill>
                <a:srgbClr val="0000FF"/>
              </a:solidFill>
              <a:latin typeface="华文楷体" pitchFamily="2" charset="-122"/>
              <a:ea typeface="Songti SC"/>
              <a:cs typeface="Songti SC"/>
            </a:endParaRPr>
          </a:p>
          <a:p>
            <a:pPr eaLnBrk="1" hangingPunct="1">
              <a:spcBef>
                <a:spcPts val="1000"/>
              </a:spcBef>
              <a:buFont typeface="Arial" pitchFamily="34" charset="0"/>
              <a:buNone/>
            </a:pPr>
            <a:r>
              <a:rPr lang="zh-CN" altLang="en-US" sz="2400" dirty="0">
                <a:latin typeface="华文楷体" pitchFamily="2" charset="-122"/>
                <a:ea typeface="Songti SC"/>
                <a:cs typeface="Songti SC"/>
              </a:rPr>
              <a:t>           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  <a:cs typeface="Songti SC"/>
              </a:rPr>
              <a:t>建设现代化经济体系是转变经济发展方式、优化经济结构、转换经济增长动力的</a:t>
            </a: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  <a:cs typeface="Songti SC"/>
              </a:rPr>
              <a:t>迫切要求。</a:t>
            </a:r>
            <a:endParaRPr lang="en-US" altLang="zh-CN" sz="2400" dirty="0">
              <a:latin typeface="华文楷体" pitchFamily="2" charset="-122"/>
              <a:ea typeface="华文楷体" pitchFamily="2" charset="-122"/>
              <a:cs typeface="Songti SC"/>
            </a:endParaRPr>
          </a:p>
          <a:p>
            <a:pPr eaLnBrk="1" hangingPunct="1">
              <a:spcBef>
                <a:spcPts val="1000"/>
              </a:spcBef>
              <a:buFont typeface="Arial" pitchFamily="34" charset="0"/>
              <a:buNone/>
            </a:pPr>
            <a:endParaRPr kumimoji="1" lang="zh-CN" altLang="en-US" sz="2400" dirty="0">
              <a:latin typeface="华文楷体" pitchFamily="2" charset="-122"/>
              <a:ea typeface="Songti SC"/>
              <a:cs typeface="Songti SC"/>
            </a:endParaRPr>
          </a:p>
        </p:txBody>
      </p:sp>
    </p:spTree>
    <p:extLst>
      <p:ext uri="{BB962C8B-B14F-4D97-AF65-F5344CB8AC3E}">
        <p14:creationId xmlns:p14="http://schemas.microsoft.com/office/powerpoint/2010/main" val="384584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"/>
          <p:cNvSpPr txBox="1">
            <a:spLocks noChangeArrowheads="1"/>
          </p:cNvSpPr>
          <p:nvPr/>
        </p:nvSpPr>
        <p:spPr bwMode="auto">
          <a:xfrm>
            <a:off x="3968113" y="1647825"/>
            <a:ext cx="45894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Kaiti SC"/>
              </a:rPr>
              <a:t>知识小课堂：经济发展方式</a:t>
            </a:r>
          </a:p>
        </p:txBody>
      </p:sp>
      <p:grpSp>
        <p:nvGrpSpPr>
          <p:cNvPr id="3" name="组合 27"/>
          <p:cNvGrpSpPr>
            <a:grpSpLocks/>
          </p:cNvGrpSpPr>
          <p:nvPr/>
        </p:nvGrpSpPr>
        <p:grpSpPr bwMode="auto">
          <a:xfrm>
            <a:off x="3429950" y="1668463"/>
            <a:ext cx="446088" cy="469900"/>
            <a:chOff x="2121873" y="1511588"/>
            <a:chExt cx="445481" cy="469613"/>
          </a:xfrm>
        </p:grpSpPr>
        <p:sp>
          <p:nvSpPr>
            <p:cNvPr id="4" name="矩形 3"/>
            <p:cNvSpPr/>
            <p:nvPr/>
          </p:nvSpPr>
          <p:spPr>
            <a:xfrm>
              <a:off x="2121873" y="1511588"/>
              <a:ext cx="363043" cy="3633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321626" y="1735288"/>
              <a:ext cx="245728" cy="24591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1962150" y="2903542"/>
            <a:ext cx="7848600" cy="2144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685800" eaLnBrk="1" hangingPunct="1">
              <a:spcBef>
                <a:spcPts val="750"/>
              </a:spcBef>
            </a:pPr>
            <a:endParaRPr lang="en-US" altLang="zh-CN" sz="2400" b="1" dirty="0">
              <a:latin typeface="华文楷体" pitchFamily="2" charset="-122"/>
              <a:ea typeface="华文楷体" pitchFamily="2" charset="-122"/>
            </a:endParaRPr>
          </a:p>
          <a:p>
            <a:pPr defTabSz="685800" eaLnBrk="1" hangingPunct="1">
              <a:spcBef>
                <a:spcPts val="750"/>
              </a:spcBef>
            </a:pP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        经济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发展方式是一个国家或地区的经济实现总量增长、质量提高的途径和方法，是落实发展理念、实现发展进步的具体路径。</a:t>
            </a:r>
          </a:p>
          <a:p>
            <a:pPr defTabSz="685800" eaLnBrk="1" hangingPunct="1">
              <a:spcBef>
                <a:spcPts val="750"/>
              </a:spcBef>
            </a:pPr>
            <a:r>
              <a:rPr lang="zh-CN" altLang="en-US" sz="2400" dirty="0">
                <a:latin typeface="仿宋" pitchFamily="49" charset="-122"/>
                <a:ea typeface="仿宋" pitchFamily="49" charset="-122"/>
              </a:rPr>
              <a:t>        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1634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"/>
          <p:cNvSpPr txBox="1">
            <a:spLocks noChangeArrowheads="1"/>
          </p:cNvSpPr>
          <p:nvPr/>
        </p:nvSpPr>
        <p:spPr bwMode="auto">
          <a:xfrm>
            <a:off x="3968113" y="1647825"/>
            <a:ext cx="45894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Kaiti SC"/>
              </a:rPr>
              <a:t>知识小课堂：经济发展方式</a:t>
            </a:r>
          </a:p>
        </p:txBody>
      </p:sp>
      <p:grpSp>
        <p:nvGrpSpPr>
          <p:cNvPr id="3" name="组合 27"/>
          <p:cNvGrpSpPr>
            <a:grpSpLocks/>
          </p:cNvGrpSpPr>
          <p:nvPr/>
        </p:nvGrpSpPr>
        <p:grpSpPr bwMode="auto">
          <a:xfrm>
            <a:off x="3429950" y="1668463"/>
            <a:ext cx="446088" cy="469900"/>
            <a:chOff x="2121873" y="1511588"/>
            <a:chExt cx="445481" cy="469613"/>
          </a:xfrm>
        </p:grpSpPr>
        <p:sp>
          <p:nvSpPr>
            <p:cNvPr id="4" name="矩形 3"/>
            <p:cNvSpPr/>
            <p:nvPr/>
          </p:nvSpPr>
          <p:spPr>
            <a:xfrm>
              <a:off x="2121873" y="1511588"/>
              <a:ext cx="363043" cy="3633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321626" y="1735288"/>
              <a:ext cx="245728" cy="24591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828801" y="3044825"/>
            <a:ext cx="882015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        经济发展的途径和方法并不是单一的，而是多种多样的。</a:t>
            </a:r>
            <a:endParaRPr lang="en-US" altLang="zh-CN" sz="2400" dirty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400" dirty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        从总需求方面看，消费、投资、出口是拉动经济增长的“三驾马车”。</a:t>
            </a:r>
            <a:endParaRPr lang="en-US" altLang="zh-CN" sz="2400" dirty="0"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1634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"/>
          <p:cNvSpPr txBox="1">
            <a:spLocks noChangeArrowheads="1"/>
          </p:cNvSpPr>
          <p:nvPr/>
        </p:nvSpPr>
        <p:spPr bwMode="auto">
          <a:xfrm>
            <a:off x="3968113" y="1647825"/>
            <a:ext cx="45894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Kaiti SC"/>
              </a:rPr>
              <a:t>知识小课堂：经济发展方式</a:t>
            </a:r>
          </a:p>
        </p:txBody>
      </p:sp>
      <p:grpSp>
        <p:nvGrpSpPr>
          <p:cNvPr id="3" name="组合 27"/>
          <p:cNvGrpSpPr>
            <a:grpSpLocks/>
          </p:cNvGrpSpPr>
          <p:nvPr/>
        </p:nvGrpSpPr>
        <p:grpSpPr bwMode="auto">
          <a:xfrm>
            <a:off x="3429950" y="1668463"/>
            <a:ext cx="446088" cy="469900"/>
            <a:chOff x="2121873" y="1511588"/>
            <a:chExt cx="445481" cy="469613"/>
          </a:xfrm>
        </p:grpSpPr>
        <p:sp>
          <p:nvSpPr>
            <p:cNvPr id="4" name="矩形 3"/>
            <p:cNvSpPr/>
            <p:nvPr/>
          </p:nvSpPr>
          <p:spPr>
            <a:xfrm>
              <a:off x="2121873" y="1511588"/>
              <a:ext cx="363043" cy="3633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321626" y="1735288"/>
              <a:ext cx="245728" cy="24591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547812" y="2957513"/>
            <a:ext cx="8910637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        从总供给方面看，推动经济发展的基本途径有两条：一是增加生产要素的投入数量，二是提高生产要素的质量、效率和推动技术进步。</a:t>
            </a:r>
            <a:endParaRPr lang="en-US" altLang="zh-CN" sz="2400" dirty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400" dirty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        经济发展方式并非一成不变，要根据发展理念和发展阶段的变化，及时转变经济发展的路径。</a:t>
            </a:r>
          </a:p>
        </p:txBody>
      </p:sp>
    </p:spTree>
    <p:extLst>
      <p:ext uri="{BB962C8B-B14F-4D97-AF65-F5344CB8AC3E}">
        <p14:creationId xmlns:p14="http://schemas.microsoft.com/office/powerpoint/2010/main" val="3281634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"/>
          <p:cNvSpPr txBox="1">
            <a:spLocks noChangeArrowheads="1"/>
          </p:cNvSpPr>
          <p:nvPr/>
        </p:nvSpPr>
        <p:spPr bwMode="auto">
          <a:xfrm>
            <a:off x="3968113" y="1647825"/>
            <a:ext cx="45894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Kaiti SC"/>
              </a:rPr>
              <a:t>知识小课堂：经济发展方式</a:t>
            </a:r>
          </a:p>
        </p:txBody>
      </p:sp>
      <p:grpSp>
        <p:nvGrpSpPr>
          <p:cNvPr id="3" name="组合 27"/>
          <p:cNvGrpSpPr>
            <a:grpSpLocks/>
          </p:cNvGrpSpPr>
          <p:nvPr/>
        </p:nvGrpSpPr>
        <p:grpSpPr bwMode="auto">
          <a:xfrm>
            <a:off x="3429950" y="1668463"/>
            <a:ext cx="446088" cy="469900"/>
            <a:chOff x="2121873" y="1511588"/>
            <a:chExt cx="445481" cy="469613"/>
          </a:xfrm>
        </p:grpSpPr>
        <p:sp>
          <p:nvSpPr>
            <p:cNvPr id="4" name="矩形 3"/>
            <p:cNvSpPr/>
            <p:nvPr/>
          </p:nvSpPr>
          <p:spPr>
            <a:xfrm>
              <a:off x="2121873" y="1511588"/>
              <a:ext cx="363043" cy="3633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321626" y="1735288"/>
              <a:ext cx="245728" cy="24591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1684422" y="3116430"/>
            <a:ext cx="9216189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我国正处于转变经济发展方式的关键时期，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要</a:t>
            </a:r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促进经济发展由主要依靠投资、出口拉动向依靠消费、投资、出口协调拉动转变，由主要依靠第二产业带动向第一、第二、第三产业协同带动转变，由主要依靠增加物质资源消耗向主要依靠科技进步、劳动者素质提高转变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1634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0"/>
          <p:cNvGrpSpPr>
            <a:grpSpLocks/>
          </p:cNvGrpSpPr>
          <p:nvPr/>
        </p:nvGrpSpPr>
        <p:grpSpPr bwMode="auto">
          <a:xfrm>
            <a:off x="1465716" y="1075394"/>
            <a:ext cx="6134100" cy="585788"/>
            <a:chOff x="955031" y="2143887"/>
            <a:chExt cx="6485179" cy="584696"/>
          </a:xfrm>
        </p:grpSpPr>
        <p:grpSp>
          <p:nvGrpSpPr>
            <p:cNvPr id="3" name="组合 11"/>
            <p:cNvGrpSpPr>
              <a:grpSpLocks/>
            </p:cNvGrpSpPr>
            <p:nvPr/>
          </p:nvGrpSpPr>
          <p:grpSpPr bwMode="auto">
            <a:xfrm>
              <a:off x="996172" y="2188165"/>
              <a:ext cx="5846999" cy="540418"/>
              <a:chOff x="1635963" y="1685662"/>
              <a:chExt cx="6514026" cy="602068"/>
            </a:xfrm>
          </p:grpSpPr>
          <p:sp>
            <p:nvSpPr>
              <p:cNvPr id="5" name="圆角矩形 4"/>
              <p:cNvSpPr/>
              <p:nvPr/>
            </p:nvSpPr>
            <p:spPr>
              <a:xfrm>
                <a:off x="1851904" y="1729894"/>
                <a:ext cx="6297576" cy="52782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 rot="18614181">
                <a:off x="1636932" y="1685703"/>
                <a:ext cx="601969" cy="602084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文本框 14"/>
            <p:cNvSpPr txBox="1">
              <a:spLocks noChangeArrowheads="1"/>
            </p:cNvSpPr>
            <p:nvPr/>
          </p:nvSpPr>
          <p:spPr bwMode="auto">
            <a:xfrm>
              <a:off x="955031" y="2143887"/>
              <a:ext cx="6485179" cy="5837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3200" dirty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一</a:t>
              </a:r>
              <a:r>
                <a:rPr lang="en-US" altLang="zh-CN" sz="3200" dirty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3000" dirty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为什么建设现代化经济体系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1428750" y="2589878"/>
            <a:ext cx="92202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        实施扩大内需战略，推动经济发展方式加快转变。</a:t>
            </a:r>
            <a:endParaRPr lang="en-US" altLang="zh-CN" sz="24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dirty="0" smtClean="0"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我国内需潜力大，要深化供给侧结构性改革，突出民生导向，使提振消费与扩大投资有效结合、相互促进。</a:t>
            </a:r>
            <a:endParaRPr lang="en-US" altLang="zh-CN" sz="24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dirty="0" smtClean="0">
                <a:latin typeface="华文楷体" pitchFamily="2" charset="-122"/>
                <a:ea typeface="华文楷体" pitchFamily="2" charset="-122"/>
              </a:rPr>
              <a:t>         </a:t>
            </a: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推动消费回升。要多措并举扩消费，适应群众多元化需求。扩大有效投资，今年拟安排中央预算内投资安排</a:t>
            </a:r>
            <a:r>
              <a:rPr lang="en-US" altLang="zh-CN" sz="2400" dirty="0" smtClean="0">
                <a:latin typeface="华文楷体" pitchFamily="2" charset="-122"/>
                <a:ea typeface="华文楷体" pitchFamily="2" charset="-122"/>
              </a:rPr>
              <a:t>6000</a:t>
            </a: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亿元，重点支持既促消费惠民生又调结构增后劲的“两新一重”建设等，要优选项目，不留后遗症，让投资持续发挥效益</a:t>
            </a:r>
            <a:r>
              <a:rPr lang="en-US" altLang="zh-CN" sz="2400" dirty="0" smtClean="0">
                <a:latin typeface="华文楷体" pitchFamily="2" charset="-122"/>
                <a:ea typeface="华文楷体" pitchFamily="2" charset="-122"/>
              </a:rPr>
              <a:t>……                                       </a:t>
            </a:r>
          </a:p>
          <a:p>
            <a:r>
              <a:rPr lang="en-US" altLang="zh-CN" sz="2400" dirty="0" smtClean="0">
                <a:latin typeface="华文楷体" pitchFamily="2" charset="-122"/>
                <a:ea typeface="华文楷体" pitchFamily="2" charset="-122"/>
              </a:rPr>
              <a:t>                                                                           </a:t>
            </a:r>
            <a:r>
              <a:rPr lang="en-US" altLang="zh-CN" sz="2000" dirty="0" smtClean="0"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000" dirty="0" smtClean="0">
                <a:latin typeface="华文楷体" pitchFamily="2" charset="-122"/>
                <a:ea typeface="华文楷体" pitchFamily="2" charset="-122"/>
              </a:rPr>
              <a:t>选自</a:t>
            </a:r>
            <a:r>
              <a:rPr lang="en-US" altLang="zh-CN" sz="2000" dirty="0" smtClean="0">
                <a:latin typeface="华文楷体" pitchFamily="2" charset="-122"/>
                <a:ea typeface="华文楷体" pitchFamily="2" charset="-122"/>
              </a:rPr>
              <a:t>2020</a:t>
            </a:r>
            <a:r>
              <a:rPr lang="zh-CN" altLang="en-US" sz="2000" dirty="0" smtClean="0">
                <a:latin typeface="华文楷体" pitchFamily="2" charset="-122"/>
                <a:ea typeface="华文楷体" pitchFamily="2" charset="-122"/>
              </a:rPr>
              <a:t>年政府工作报告</a:t>
            </a:r>
            <a:endParaRPr lang="en-US" altLang="zh-CN" sz="2000" dirty="0"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1634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576</TotalTime>
  <Words>1298</Words>
  <Application>Microsoft Office PowerPoint</Application>
  <PresentationFormat>自定义</PresentationFormat>
  <Paragraphs>121</Paragraphs>
  <Slides>22</Slides>
  <Notes>21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</vt:lpstr>
      <vt:lpstr>建设现代化经济体系-1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陈伟玲</dc:creator>
  <cp:lastModifiedBy>PC</cp:lastModifiedBy>
  <cp:revision>109</cp:revision>
  <dcterms:created xsi:type="dcterms:W3CDTF">2020-02-05T11:17:56Z</dcterms:created>
  <dcterms:modified xsi:type="dcterms:W3CDTF">2020-09-22T10:51:32Z</dcterms:modified>
</cp:coreProperties>
</file>