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0" r:id="rId5"/>
    <p:sldId id="262" r:id="rId6"/>
    <p:sldId id="264" r:id="rId7"/>
    <p:sldId id="447" r:id="rId8"/>
    <p:sldId id="267" r:id="rId9"/>
    <p:sldId id="268" r:id="rId10"/>
    <p:sldId id="271" r:id="rId11"/>
    <p:sldId id="272" r:id="rId12"/>
    <p:sldId id="448" r:id="rId13"/>
    <p:sldId id="276" r:id="rId14"/>
    <p:sldId id="277" r:id="rId15"/>
    <p:sldId id="278" r:id="rId16"/>
    <p:sldId id="282" r:id="rId17"/>
    <p:sldId id="284" r:id="rId18"/>
    <p:sldId id="286" r:id="rId19"/>
    <p:sldId id="449" r:id="rId20"/>
    <p:sldId id="288" r:id="rId21"/>
    <p:sldId id="291" r:id="rId22"/>
    <p:sldId id="294" r:id="rId23"/>
    <p:sldId id="296" r:id="rId24"/>
    <p:sldId id="298" r:id="rId25"/>
    <p:sldId id="301" r:id="rId26"/>
    <p:sldId id="303" r:id="rId27"/>
    <p:sldId id="304" r:id="rId28"/>
    <p:sldId id="450" r:id="rId29"/>
    <p:sldId id="307" r:id="rId30"/>
    <p:sldId id="451" r:id="rId31"/>
    <p:sldId id="312" r:id="rId32"/>
    <p:sldId id="314" r:id="rId33"/>
    <p:sldId id="316" r:id="rId34"/>
    <p:sldId id="317" r:id="rId35"/>
    <p:sldId id="320" r:id="rId36"/>
    <p:sldId id="321" r:id="rId37"/>
    <p:sldId id="324" r:id="rId38"/>
    <p:sldId id="327" r:id="rId39"/>
    <p:sldId id="452" r:id="rId40"/>
    <p:sldId id="331" r:id="rId41"/>
    <p:sldId id="334" r:id="rId42"/>
    <p:sldId id="336" r:id="rId43"/>
    <p:sldId id="453" r:id="rId44"/>
    <p:sldId id="339" r:id="rId45"/>
    <p:sldId id="341" r:id="rId46"/>
    <p:sldId id="344" r:id="rId47"/>
    <p:sldId id="347" r:id="rId48"/>
    <p:sldId id="348" r:id="rId49"/>
    <p:sldId id="352" r:id="rId50"/>
    <p:sldId id="354" r:id="rId51"/>
    <p:sldId id="356" r:id="rId52"/>
    <p:sldId id="359" r:id="rId53"/>
    <p:sldId id="361" r:id="rId54"/>
    <p:sldId id="362" r:id="rId55"/>
    <p:sldId id="364" r:id="rId56"/>
    <p:sldId id="366" r:id="rId57"/>
    <p:sldId id="368" r:id="rId58"/>
    <p:sldId id="370" r:id="rId59"/>
    <p:sldId id="373" r:id="rId60"/>
    <p:sldId id="375" r:id="rId61"/>
    <p:sldId id="377" r:id="rId62"/>
    <p:sldId id="379" r:id="rId63"/>
    <p:sldId id="381" r:id="rId64"/>
    <p:sldId id="383" r:id="rId65"/>
    <p:sldId id="386" r:id="rId66"/>
    <p:sldId id="388" r:id="rId67"/>
    <p:sldId id="389" r:id="rId68"/>
    <p:sldId id="392" r:id="rId69"/>
    <p:sldId id="394" r:id="rId70"/>
    <p:sldId id="395" r:id="rId71"/>
    <p:sldId id="398" r:id="rId72"/>
    <p:sldId id="454" r:id="rId73"/>
    <p:sldId id="404" r:id="rId74"/>
    <p:sldId id="407" r:id="rId75"/>
    <p:sldId id="410" r:id="rId76"/>
    <p:sldId id="413" r:id="rId77"/>
    <p:sldId id="416" r:id="rId78"/>
    <p:sldId id="419" r:id="rId79"/>
    <p:sldId id="422" r:id="rId80"/>
    <p:sldId id="424" r:id="rId81"/>
    <p:sldId id="427" r:id="rId82"/>
    <p:sldId id="428" r:id="rId83"/>
    <p:sldId id="430" r:id="rId84"/>
    <p:sldId id="432" r:id="rId85"/>
    <p:sldId id="433" r:id="rId86"/>
    <p:sldId id="437" r:id="rId87"/>
    <p:sldId id="438" r:id="rId88"/>
    <p:sldId id="440" r:id="rId89"/>
    <p:sldId id="442" r:id="rId90"/>
    <p:sldId id="443" r:id="rId91"/>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75" d="100"/>
          <a:sy n="75" d="100"/>
        </p:scale>
        <p:origin x="-738"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4" Type="http://schemas.openxmlformats.org/officeDocument/2006/relationships/tableStyles" Target="tableStyles.xml"/><Relationship Id="rId93" Type="http://schemas.openxmlformats.org/officeDocument/2006/relationships/viewProps" Target="viewProps.xml"/><Relationship Id="rId92" Type="http://schemas.openxmlformats.org/officeDocument/2006/relationships/presProps" Target="presProps.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spTree>
      <p:nvGrpSpPr>
        <p:cNvPr id="1" name=""/>
        <p:cNvGrpSpPr/>
        <p:nvPr/>
      </p:nvGrpSpPr>
      <p:grpSpPr>
        <a:xfrm>
          <a:off x="0" y="0"/>
          <a:ext cx="0" cy="0"/>
          <a:chOff x="0" y="0"/>
          <a:chExt cx="0" cy="0"/>
        </a:xfrm>
      </p:grpSpPr>
      <p:pic>
        <p:nvPicPr>
          <p:cNvPr id="2" name="图片 1" descr="2020版53Bppt模板-03"/>
          <p:cNvPicPr>
            <a:picLocks noChangeAspect="1"/>
          </p:cNvPicPr>
          <p:nvPr/>
        </p:nvPicPr>
        <p:blipFill>
          <a:blip r:embed="rId2"/>
          <a:stretch>
            <a:fillRect/>
          </a:stretch>
        </p:blipFill>
        <p:spPr>
          <a:xfrm>
            <a:off x="-131445" y="-22802"/>
            <a:ext cx="9414510" cy="6887408"/>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 Target="../slides/slide50.xml"/><Relationship Id="rId6" Type="http://schemas.openxmlformats.org/officeDocument/2006/relationships/slide" Target="../slides/slide2.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print"/>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92321" y="-527297"/>
            <a:ext cx="1246877" cy="513040"/>
            <a:chOff x="7877866" y="1114757"/>
            <a:chExt cx="928694" cy="683766"/>
          </a:xfrm>
        </p:grpSpPr>
        <p:sp>
          <p:nvSpPr>
            <p:cNvPr id="15" name="圆角矩形 14"/>
            <p:cNvSpPr/>
            <p:nvPr/>
          </p:nvSpPr>
          <p:spPr>
            <a:xfrm>
              <a:off x="7978295" y="1114757"/>
              <a:ext cx="723626" cy="683766"/>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132653"/>
              <a:ext cx="928694" cy="61529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6"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7"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7"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endPar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0" y="5021581"/>
            <a:ext cx="9144000" cy="1099820"/>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第三部分  文化生活</a:t>
            </a:r>
            <a:endParaRPr kumimoji="0" lang="en-US" altLang="zh-CN" sz="3600" b="0" kern="0" cap="none" spc="0" normalizeH="0" baseline="0" noProof="0" dirty="0" smtClean="0">
              <a:solidFill>
                <a:srgbClr val="FFFF00"/>
              </a:solidFill>
              <a:latin typeface="黑体" panose="02010609060101010101" pitchFamily="49" charset="-122"/>
              <a:ea typeface="黑体" panose="02010609060101010101" pitchFamily="49" charset="-122"/>
              <a:cs typeface="+mj-cs"/>
            </a:endParaRPr>
          </a:p>
          <a:p>
            <a:pPr marR="0" algn="ctr" defTabSz="914400">
              <a:lnSpc>
                <a:spcPts val="4000"/>
              </a:lnSpc>
              <a:buClrTx/>
              <a:buSzTx/>
              <a:buFontTx/>
              <a:buNone/>
              <a:defRPr/>
            </a:pPr>
            <a:r>
              <a:rPr kumimoji="0" lang="zh-CN" altLang="en-US" sz="2800" b="0" kern="0" cap="none" spc="0" normalizeH="0" baseline="0" noProof="0" dirty="0" smtClean="0">
                <a:solidFill>
                  <a:srgbClr val="FFFF00"/>
                </a:solidFill>
                <a:latin typeface="黑体" panose="02010609060101010101" pitchFamily="49" charset="-122"/>
                <a:ea typeface="黑体" panose="02010609060101010101" pitchFamily="49" charset="-122"/>
                <a:cs typeface="+mj-cs"/>
              </a:rPr>
              <a:t>专题九 文化与生活</a:t>
            </a:r>
            <a:endParaRPr kumimoji="0" lang="zh-CN" altLang="en-US" sz="2800" b="0" kern="0" cap="none" spc="0" normalizeH="0" baseline="0" noProof="0" dirty="0">
              <a:solidFill>
                <a:srgbClr val="FFFF00"/>
              </a:solidFill>
              <a:latin typeface="黑体" panose="02010609060101010101" pitchFamily="49" charset="-122"/>
              <a:ea typeface="黑体" panose="02010609060101010101" pitchFamily="49" charset="-122"/>
              <a:cs typeface="+mj-cs"/>
            </a:endParaRPr>
          </a:p>
        </p:txBody>
      </p:sp>
      <p:sp>
        <p:nvSpPr>
          <p:cNvPr id="3" name="Rectangle 2"/>
          <p:cNvSpPr txBox="1"/>
          <p:nvPr/>
        </p:nvSpPr>
        <p:spPr>
          <a:xfrm>
            <a:off x="0" y="4013200"/>
            <a:ext cx="9144000" cy="685800"/>
          </a:xfrm>
          <a:prstGeom prst="rect">
            <a:avLst/>
          </a:prstGeom>
          <a:noFill/>
          <a:ln w="9525">
            <a:noFill/>
          </a:ln>
        </p:spPr>
        <p:txBody>
          <a:bodyPr/>
          <a:lstStyle>
            <a:lvl1pPr lvl="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chemeClr val="bg1"/>
                </a:solidFill>
                <a:effectLst/>
                <a:uLnTx/>
                <a:uFillTx/>
                <a:latin typeface="+mj-lt"/>
                <a:ea typeface="黑体" panose="02010609060101010101" pitchFamily="49" charset="-122"/>
                <a:cs typeface="+mj-cs"/>
              </a:rPr>
              <a:t>高考政治</a:t>
            </a:r>
            <a:r>
              <a:rPr kumimoji="0" lang="zh-CN" altLang="en-US" sz="4000" b="0" i="0" u="none" strike="noStrike" kern="0" cap="none" spc="0" normalizeH="0" baseline="0" noProof="0" smtClean="0">
                <a:ln>
                  <a:noFill/>
                </a:ln>
                <a:solidFill>
                  <a:schemeClr val="bg1"/>
                </a:solidFill>
                <a:effectLst/>
                <a:uLnTx/>
                <a:uFillTx/>
                <a:latin typeface="+mj-lt"/>
                <a:ea typeface="黑体" panose="02010609060101010101" pitchFamily="49" charset="-122"/>
                <a:cs typeface="+mj-cs"/>
              </a:rPr>
              <a:t> </a:t>
            </a:r>
            <a:r>
              <a:rPr kumimoji="0" lang="zh-CN" altLang="en-US" sz="1800" b="0" i="0" u="none" strike="noStrike" kern="0" cap="none" spc="0" normalizeH="0" baseline="0" noProof="0" smtClean="0">
                <a:ln>
                  <a:noFill/>
                </a:ln>
                <a:solidFill>
                  <a:schemeClr val="bg1"/>
                </a:solidFill>
                <a:effectLst/>
                <a:uLnTx/>
                <a:uFillTx/>
                <a:latin typeface="+mj-lt"/>
                <a:ea typeface="黑体" panose="02010609060101010101" pitchFamily="49" charset="-122"/>
                <a:cs typeface="+mj-cs"/>
              </a:rPr>
              <a:t>(课标专用)</a:t>
            </a:r>
            <a:endParaRPr kumimoji="0" lang="zh-CN" altLang="en-US" sz="1800" b="0" i="0" u="none" strike="noStrike" kern="0" cap="none" spc="0" normalizeH="0" baseline="0" noProof="0" dirty="0">
              <a:ln>
                <a:noFill/>
              </a:ln>
              <a:solidFill>
                <a:schemeClr val="bg1"/>
              </a:solidFill>
              <a:effectLst/>
              <a:uLnTx/>
              <a:uFillTx/>
              <a:latin typeface="+mj-lt"/>
              <a:ea typeface="黑体" panose="02010609060101010101" pitchFamily="49" charset="-122"/>
              <a:cs typeface="+mj-cs"/>
            </a:endParaRPr>
          </a:p>
        </p:txBody>
      </p:sp>
      <p:pic>
        <p:nvPicPr>
          <p:cNvPr id="4" name="图片 3"/>
          <p:cNvPicPr>
            <a:picLocks noChangeAspect="1"/>
          </p:cNvPicPr>
          <p:nvPr/>
        </p:nvPicPr>
        <p:blipFill>
          <a:blip r:embed="rId1"/>
          <a:stretch>
            <a:fillRect/>
          </a:stretch>
        </p:blipFill>
        <p:spPr>
          <a:xfrm>
            <a:off x="-1933575" y="-237490"/>
            <a:ext cx="13011150" cy="73152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(1)扶贫先扶“精气神”是十八洞村精准扶贫的重要经验,运用文化对经济作用的知识说明这</a:t>
            </a:r>
            <a:br/>
            <a:r>
              <a:rPr lang="zh-CN" altLang="en-US" sz="1530" kern="0" dirty="0" smtClean="0">
                <a:solidFill>
                  <a:srgbClr val="000000"/>
                </a:solidFill>
                <a:latin typeface="Times New Roman" panose="02020603050405020304" pitchFamily="65" charset="-122"/>
                <a:ea typeface="宋体" panose="02010600030101010101" pitchFamily="2" charset="-122"/>
              </a:rPr>
              <a:t>一经验的合理性。(10分)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(2)借鉴十八洞村经验,就推进精准扶贫提出两条建议。(4分)</a:t>
            </a:r>
            <a:endParaRPr lang="zh-CN" altLang="en-US"/>
          </a:p>
        </p:txBody>
      </p:sp>
      <p:sp>
        <p:nvSpPr>
          <p:cNvPr id="3" name="TextBox 2"/>
          <p:cNvSpPr txBox="1"/>
          <p:nvPr/>
        </p:nvSpPr>
        <p:spPr>
          <a:xfrm>
            <a:off x="571472" y="2348699"/>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(1)文化以经济为基础,又对经济有能动的反作用,落后文化阻碍经济的发展,先进文化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能够促进经济的发展。观念保守是十八洞村贫困的一个重要原因,扶贫必须转变观念。通过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举办“道德讲堂”、考察学习和培训等活动,增强了自主脱贫意识和创新能力,为扶贫实践提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供了思想动力和智力支持,促进了经济发展。(本问共10分)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(2)坚持政府主导,增强社会合力;增强贫困人口内生动力和自我发展能力;发展适应市场需求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的具有特色的产业。(本问共4分)</a:t>
            </a:r>
            <a:endParaRPr lang="zh-CN" altLang="en-US" dirty="0"/>
          </a:p>
        </p:txBody>
      </p:sp>
      <p:sp>
        <p:nvSpPr>
          <p:cNvPr id="4" name="TextBox 2"/>
          <p:cNvSpPr txBox="1"/>
          <p:nvPr/>
        </p:nvSpPr>
        <p:spPr>
          <a:xfrm>
            <a:off x="571472" y="4563277"/>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(1)本问考查文化与经济的关系。从设问要求看,主要考查文化对经济的反作用。首先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说明不同性质的文化对经济的不同影响。然后从落后观念导致贫困,解放思想、转变观念促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进经济发展这两个方面予以分析。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(2)本问属于开放性试题。这样的问题没有固定答案,但是要扣住试题的设问组织答案。本问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一定要通过审读材料,明确十八洞村有哪些经验,然后根据其经验提出有针对性的建议。</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(1)解答本问,要注意设问的“题眼”是文化对经济的作用,而不是文化与经济的关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系(相互影响、相互交融),因此本问只需要从文化对经济的反作用角度分析即可。由于本问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知识范围较窄,答题时务必完整叙述文化对经济的作用的内容,并注意结合材料详细分析。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(2)解答本问,注意设问的要求是“借鉴十八洞村经验”提建议,答题时务必分析材料,概括十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八洞村在精准扶贫方面的经验;然后结合思想政治有关知识提出建议。</a:t>
            </a:r>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[2010课标全国,39(2),8分]阅读材料,完成下题。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20世纪20年代末至30年代初的世界经济危机期间,美国极力推动文化产业发展,涌现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出“百老汇”“好莱坞”等知名文化品牌,目前已成为世界第一文化产业大国;90年代亚洲金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融危机期间,日本和韩国注重发展文化产业,迅速成为文化产业大国。有人据此认为:经济不景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气成就文化产业发展是一条规律。当前,世界经济不景气,对于我国部分省市落实文化强省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(市)发展战略,推动文化产业跨越式发展,也许是不可多得的“良机”。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在我国改革开放的早期,文化成为招商引资的重要媒介。近年来,在很多地方,文化不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仅仅是“陪衬红花的绿叶”,而且直接登上了经济舞台并扮演着重要的角色,实现了从“文化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搭台,经济唱戏”到“文化唱戏”的转变。据国家统计局的统计,2009年以来,我国文化产业发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展势头良好,产值月均增幅达17%,其中电影、图书和舞台剧等,收入增长更高达20%以上。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根据材料二,有人认为,从“文化搭台”到“文化唱戏”,体现了人们对文化功能认识的深化。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你赞同这种看法吗?运用文化知识简要说明理由。(8分)</a:t>
            </a:r>
            <a:endParaRPr lang="zh-CN" alt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答案一:不赞同。文化具有满足人们精神需要,为经济社会发展提供思想保证、精神动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力、智力支持等功能。材料二中,从“文化搭台”到“文化唱戏”,只强调文化的经济功能,而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忽视了其他功能。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答案二:赞同。“文化搭台”只看到文化对经济的服务功能,“文化唱戏”则认识到文化本身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的经济功能。文化产业的快速发展,体现了文化具有满足人们精神需要等功能。</a:t>
            </a:r>
            <a:endParaRPr lang="zh-CN" altLang="en-US" dirty="0"/>
          </a:p>
        </p:txBody>
      </p:sp>
      <p:sp>
        <p:nvSpPr>
          <p:cNvPr id="3" name="TextBox 2"/>
          <p:cNvSpPr txBox="1"/>
          <p:nvPr/>
        </p:nvSpPr>
        <p:spPr>
          <a:xfrm>
            <a:off x="540000" y="293984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本题考查学生对文化的功能这一知识点的掌握。解答此题:首先要深入分析有关文化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功能的知识,其次要对“文化搭台”和“文化唱戏”从文化功能的角度进行分析。</a:t>
            </a:r>
            <a:endParaRPr lang="zh-CN" altLang="en-US" dirty="0"/>
          </a:p>
        </p:txBody>
      </p:sp>
      <p:sp>
        <p:nvSpPr>
          <p:cNvPr id="4" name="TextBox 3"/>
          <p:cNvSpPr txBox="1"/>
          <p:nvPr/>
        </p:nvSpPr>
        <p:spPr>
          <a:xfrm>
            <a:off x="500034" y="370848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a:t>
            </a:r>
            <a:r>
              <a:rPr lang="zh-CN" altLang="en-US" sz="1530" kern="0" dirty="0" smtClean="0">
                <a:solidFill>
                  <a:srgbClr val="000000"/>
                </a:solidFill>
                <a:latin typeface="Times New Roman" panose="02020603050405020304" pitchFamily="65" charset="-122"/>
                <a:ea typeface="宋体" panose="02010600030101010101" pitchFamily="2" charset="-122"/>
              </a:rPr>
              <a:t>    本题属于评析类非选择题。解答此类试题,首先要亮明观点,因为不亮明观点,下面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就无从分析。当然,对题中观点既可以赞同,也可以反对。其次,答题时注意论点与论据相统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一。就本题而言,若答赞同,就要说明“文化搭台”只看到文化对经济的服务功能,“文化唱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戏”则认识到文化本身的经济功能,因而从“文化搭台”到“文化唱戏”体现了人们对文化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功能认识的深化;若答不赞同,就要说明从“文化搭台”到“文化唱戏”,只强调文化的经济功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能,而忽视了其他功能,因而从“文化搭台”到“文化唱戏”不能说明人们对文化功能认识的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49144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(2019江苏单科,20,2分)“清早起来什么镜子照?梳一个油头什么花香</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”随着一阵清脆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明快的京剧曲调声,学生们有板有眼地做起了戏曲课间操。戏曲课间操不仅提升了学生做课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间操的兴趣,也成为同学们感受优秀传统文化的一个窗口。材料说明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A.大众文化的发展可以高雅与通俗并存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B.形式多样的文化生活活跃了文化思想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C.人们在实践中创造、发展并享用文化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D.文化影响人们的交往行为和交往方式</a:t>
            </a:r>
            <a:endParaRPr lang="zh-CN" altLang="en-US" dirty="0"/>
          </a:p>
        </p:txBody>
      </p:sp>
      <p:sp>
        <p:nvSpPr>
          <p:cNvPr id="3" name="TextBox 2"/>
          <p:cNvSpPr txBox="1"/>
          <p:nvPr/>
        </p:nvSpPr>
        <p:spPr>
          <a:xfrm>
            <a:off x="540000" y="108000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B组    自主命题·省(区、市)卷题组</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642910" y="4063211"/>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本题考查文化与社会考点中文化的内涵与特点的知识,主要考查学生获取和解读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信息、调动和运用知识的能力,考查的核心素养是政治认同,从价值观念看主要是引导学生提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高审美能力和修养,弘扬中华优秀传统文化。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戏曲课间操成为同学们感受优秀传统文化的一个窗口,体现了人们在实践中创造、发展并享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用文化,故选C。材料没有提到通俗文化、文化思想和文化对人们的交往行为和交往方式的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影响,A、B、D与题意不符。</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7.</a:t>
            </a:r>
            <a:r>
              <a:rPr lang="zh-CN" altLang="en-US" sz="1530" kern="0" dirty="0" smtClean="0">
                <a:solidFill>
                  <a:srgbClr val="000000"/>
                </a:solidFill>
                <a:latin typeface="Times New Roman" panose="02020603050405020304" pitchFamily="65" charset="-122"/>
                <a:ea typeface="宋体" panose="02010600030101010101" pitchFamily="2" charset="-122"/>
              </a:rPr>
              <a:t>(2019浙江4月选考,22,2分)中华民族历来崇尚商业伦理文化,提倡“和气生财”,主张“诚实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守信”。时至今日,“和气”“诚信”仍是社会主义市场经济健康发展的重要保障。这说明</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①文化对经济发展具有反作用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②文化具有传承性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③经济发展是文化发展的基础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④文化具有民族性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B.③④　　C.②③　　D.①④</a:t>
            </a:r>
            <a:endParaRPr lang="zh-CN" altLang="en-US" dirty="0"/>
          </a:p>
        </p:txBody>
      </p:sp>
      <p:sp>
        <p:nvSpPr>
          <p:cNvPr id="3" name="TextBox 2"/>
          <p:cNvSpPr txBox="1"/>
          <p:nvPr/>
        </p:nvSpPr>
        <p:spPr>
          <a:xfrm>
            <a:off x="500034" y="4063211"/>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　</a:t>
            </a:r>
            <a:r>
              <a:rPr lang="zh-CN" altLang="en-US" sz="1530" kern="0" dirty="0" smtClean="0">
                <a:solidFill>
                  <a:srgbClr val="000000"/>
                </a:solidFill>
                <a:latin typeface="Times New Roman" panose="02020603050405020304" pitchFamily="65" charset="-122"/>
                <a:ea typeface="宋体" panose="02010600030101010101" pitchFamily="2" charset="-122"/>
              </a:rPr>
              <a:t>“和气”“诚信”的传统商业伦理文化在今天仍是社会主义市场经济健康发展的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重要保障,说明文化对经济发展具有反作用,文化具有传承性,①②正确。③④不符合题意。应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(2019浙江4月选考,23,2分)H村村民自筹资金建立村史馆,展示该村改革开放以来不同阶段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生产生活的发展状况,丰富了村民的文化生活,增强了村民的自豪感。这说明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①精神产品离不开物质载体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②人们在社会生活中创造和享用文化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③文化自信源于文化事业的发展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④文化对人的影响是深远持久的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B.③④　　C.①③　　D.②④</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(2019浙江4月选考,23,2分)H村村民自筹资金建立村史馆,展示该村改革开放以来不同阶段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生产生活的发展状况,丰富了村民的文化生活,增强了村民的自豪感。这说明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①精神产品离不开物质载体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②人们在社会生活中创造和享用文化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③文化自信源于文化事业的发展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④文化对人的影响是深远持久的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B.③④　　C.①③　　D.②④</a:t>
            </a:r>
            <a:endParaRPr lang="zh-CN" altLang="en-US" dirty="0"/>
          </a:p>
        </p:txBody>
      </p:sp>
      <p:sp>
        <p:nvSpPr>
          <p:cNvPr id="3" name="TextBox 2"/>
          <p:cNvSpPr txBox="1"/>
          <p:nvPr/>
        </p:nvSpPr>
        <p:spPr>
          <a:xfrm>
            <a:off x="571472" y="377745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村史馆是展示村民文化生活的物质载体,①正确。村民通过筹建村史馆,丰富村民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的文化生活,增强村民的自豪感,说明人们在社会生活中创造和享用文化,②正确。④不符合题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意。文化自信来自对时代发展潮流、中国特色社会主义伟大实践的深刻把握,来自对自身文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化价值的充分肯定、对自身文化生命力的坚定信念,③错误。应选A。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(2018江苏单科,21,2分)运用传统工艺做成的青花面盆,已经通过电商销往遥远的中东国家;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结合现代3D打印技术,用改良瓷泥打印出种种奇思妙想的陶瓷作品</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现代社会的发展使瓷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都景德镇焕发了新的生机,千年窑火在新时代依然充满活力。由此可见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①大众传媒是文化传播的重要手段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②生产力的发展可以促进文化的进步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③大众传媒可以增强文化的影响力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④文化对现代经济发挥着重要的作用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40000" y="392282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题干材料没有涉及大众传媒,故排除①③。科技进步体现了生产力的发展,陶瓷作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品的创新体现了文化的进步,故②正确切题。由“运用传统工艺做成的青花面盆,已经通过电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商销往遥远的中东国家”,可见文化对经济的作用,故④正确切题。</a:t>
            </a:r>
            <a:endParaRPr lang="zh-CN" altLang="en-US" dirty="0"/>
          </a:p>
        </p:txBody>
      </p:sp>
      <p:sp>
        <p:nvSpPr>
          <p:cNvPr id="4" name="TextBox 3"/>
          <p:cNvSpPr txBox="1"/>
          <p:nvPr/>
        </p:nvSpPr>
        <p:spPr>
          <a:xfrm>
            <a:off x="588404" y="504864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误区警示</a:t>
            </a:r>
            <a:r>
              <a:rPr lang="zh-CN" altLang="en-US" sz="1530" kern="0" dirty="0" smtClean="0">
                <a:solidFill>
                  <a:srgbClr val="000000"/>
                </a:solidFill>
                <a:latin typeface="Times New Roman" panose="02020603050405020304" pitchFamily="65" charset="-122"/>
                <a:ea typeface="宋体" panose="02010600030101010101" pitchFamily="2" charset="-122"/>
              </a:rPr>
              <a:t>　文化传播途径与文化传播媒介　文化传播途径强调文化由一地到另一地的传播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过程,即强调文化交流的方式和路线,如商业贸易、人口迁徙等。文化传播媒介强调文化传播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的载体,即文化的依附者,如大众传媒、商品等。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(2016江苏单科,19,2分)“莎士比亚征服了全世界,他的胜利比拿破仑们和恺撒们的胜利更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为巩固。每天每天,像涨潮时的海浪一样,增加着他的新的臣民——这些人流的波涛一天一天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地愈来愈宽广了。”屠格涅夫的这段话表明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A.文化在交流的过程中传播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B.文化是一种强大的精神力量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C.文化促进了社会向前发展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D.文化是综合国力竞争的因素</a:t>
            </a:r>
            <a:endParaRPr lang="zh-CN" altLang="en-US" dirty="0"/>
          </a:p>
        </p:txBody>
      </p:sp>
      <p:sp>
        <p:nvSpPr>
          <p:cNvPr id="3" name="TextBox 2"/>
          <p:cNvSpPr txBox="1"/>
          <p:nvPr/>
        </p:nvSpPr>
        <p:spPr>
          <a:xfrm>
            <a:off x="571472" y="3563145"/>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材料中“莎士比亚征服了全世界”说明文化是一种强大的精神力量,B符合题意。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A、D不符合题意。先进的、健康的文化促进社会向前发展,C说法错误。</a:t>
            </a:r>
            <a:endParaRPr lang="zh-CN" altLang="en-US" dirty="0"/>
          </a:p>
        </p:txBody>
      </p:sp>
      <p:sp>
        <p:nvSpPr>
          <p:cNvPr id="4" name="TextBox 3"/>
          <p:cNvSpPr txBox="1"/>
          <p:nvPr/>
        </p:nvSpPr>
        <p:spPr>
          <a:xfrm>
            <a:off x="602944" y="440321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　</a:t>
            </a:r>
            <a:r>
              <a:rPr lang="zh-CN" altLang="en-US" sz="1530" kern="0" dirty="0" smtClean="0">
                <a:solidFill>
                  <a:srgbClr val="000000"/>
                </a:solidFill>
                <a:latin typeface="Times New Roman" panose="02020603050405020304" pitchFamily="65" charset="-122"/>
                <a:ea typeface="宋体" panose="02010600030101010101" pitchFamily="2" charset="-122"/>
              </a:rPr>
              <a:t>解答这类试题需要把握材料的侧重点,四个选项除了C说法错误以外,A、B、D均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没有知识性错误。解题的关键就在于对材料中心思想的把握,看材料想表达的侧重点与哪一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个选项相符合。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1920071"/>
            <a:ext cx="8127000" cy="877163"/>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smtClean="0">
                <a:latin typeface="黑体" panose="02010609060101010101" pitchFamily="49" charset="-122"/>
                <a:ea typeface="黑体" panose="02010609060101010101" pitchFamily="49" charset="-122"/>
              </a:rPr>
              <a:t>考点一　文化与社会</a:t>
            </a:r>
            <a:endParaRPr lang="zh-CN" altLang="en-US" sz="20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A组    统一命题·课标卷题组</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grpSp>
        <p:nvGrpSpPr>
          <p:cNvPr id="3" name="组合 7"/>
          <p:cNvGrpSpPr/>
          <p:nvPr/>
        </p:nvGrpSpPr>
        <p:grpSpPr>
          <a:xfrm>
            <a:off x="3298985" y="885190"/>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五年高考</a:t>
              </a:r>
              <a:endParaRPr lang="zh-CN" altLang="en-US" sz="2400" b="1" dirty="0">
                <a:solidFill>
                  <a:schemeClr val="bg1"/>
                </a:solidFill>
                <a:latin typeface="微软雅黑" panose="020B0503020204020204" charset="-122"/>
                <a:ea typeface="微软雅黑" panose="020B0503020204020204" charset="-122"/>
              </a:endParaRPr>
            </a:p>
          </p:txBody>
        </p:sp>
      </p:grpSp>
      <p:pic>
        <p:nvPicPr>
          <p:cNvPr id="6" name="图片 5" descr="2020版5·3B版学生用书版式-紫色"/>
          <p:cNvPicPr>
            <a:picLocks noChangeAspect="1"/>
          </p:cNvPicPr>
          <p:nvPr/>
        </p:nvPicPr>
        <p:blipFill>
          <a:blip r:embed="rId2"/>
          <a:stretch>
            <a:fillRect/>
          </a:stretch>
        </p:blipFill>
        <p:spPr>
          <a:xfrm>
            <a:off x="3648553" y="1475740"/>
            <a:ext cx="1844040" cy="414655"/>
          </a:xfrm>
          <a:prstGeom prst="rect">
            <a:avLst/>
          </a:prstGeom>
        </p:spPr>
      </p:pic>
      <p:sp>
        <p:nvSpPr>
          <p:cNvPr id="7" name="TextBox 2"/>
          <p:cNvSpPr txBox="1"/>
          <p:nvPr/>
        </p:nvSpPr>
        <p:spPr>
          <a:xfrm>
            <a:off x="500034" y="2848765"/>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(2018课标Ⅱ,19,4分)2017年3月,中国自主原创、主导制定的手机(移动终端)动漫标准由国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际电信联盟正式发布。这是我国文化领域的首个国际技术标准,在“互联网+文化”领域实现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了我国手机动漫由跟跑、并跑向领跑的跨越。这一成就</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①表明文化的当代价值和生命力取决于同科技的融合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②有利于扩大中国文化的影响力,增强文化自信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③标志我国文化和科技的融合发展取得了重要突破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④确立了我国在国际“互联网+文化”领域的话语主导权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11.</a:t>
            </a:r>
            <a:r>
              <a:rPr lang="zh-CN" altLang="en-US" sz="1530" kern="0" dirty="0" smtClean="0">
                <a:solidFill>
                  <a:srgbClr val="000000"/>
                </a:solidFill>
                <a:latin typeface="Times New Roman" panose="02020603050405020304" pitchFamily="65" charset="-122"/>
                <a:ea typeface="宋体" panose="02010600030101010101" pitchFamily="2" charset="-122"/>
              </a:rPr>
              <a:t>(2016江苏单科,20,2分)文博会是文化产业的“大观园”。2016年5月12日,第十二届中国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(深圳)国际文化产业博览交易会隆重召开。文化创客馆的设立,金融、科技、旅游、体育、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时尚等元素与文化联动的新业态的集中亮相,赋予了本届文博会全新的意义。材料体现了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A.文化与经济相互交融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B.文化是经济的集中表现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C.文化是经济的派生物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D.文化为经济提供方向保证</a:t>
            </a:r>
            <a:endParaRPr lang="zh-CN" altLang="en-US" dirty="0"/>
          </a:p>
        </p:txBody>
      </p:sp>
      <p:sp>
        <p:nvSpPr>
          <p:cNvPr id="3" name="TextBox 2"/>
          <p:cNvSpPr txBox="1"/>
          <p:nvPr/>
        </p:nvSpPr>
        <p:spPr>
          <a:xfrm>
            <a:off x="571472" y="413464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　</a:t>
            </a:r>
            <a:r>
              <a:rPr lang="zh-CN" altLang="en-US" sz="1530" kern="0" dirty="0" smtClean="0">
                <a:solidFill>
                  <a:srgbClr val="000000"/>
                </a:solidFill>
                <a:latin typeface="Times New Roman" panose="02020603050405020304" pitchFamily="65" charset="-122"/>
                <a:ea typeface="宋体" panose="02010600030101010101" pitchFamily="2" charset="-122"/>
              </a:rPr>
              <a:t>材料中文博会的召开是文化与经济相互交融的产物,故A符合题意。文化是经济和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政治的反映,政治是经济的集中表现,B、C错误。文化有先进与落后、腐朽之分,不能一概说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文化为经济提供方向保证,D错误。故本题答案选A。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(2015天津文综,10,4分)“稻花香里说丰年,听取蛙声一片。”在太湖边上的杨湾村,夜里曾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“聒噪”的蛙声,如今成了农民增收的资源。有人根据当地青蛙多的特点,想到在银色月光下,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听着蛙唱,喝着碧螺春,可能是城里人向往的惬意生活,于是用这个文化创意建起“青蛙村”,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搞起休闲游,取得了良好的经济效益。这体现了</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A.文化对经济发展有促进的一面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B.文化发展是经济发展的基础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C.文化创意增强了人的精神力量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D.古典文化提升了人的需求层次</a:t>
            </a:r>
            <a:endParaRPr lang="zh-CN" altLang="en-US" dirty="0"/>
          </a:p>
        </p:txBody>
      </p:sp>
      <p:sp>
        <p:nvSpPr>
          <p:cNvPr id="3" name="TextBox 2"/>
          <p:cNvSpPr txBox="1"/>
          <p:nvPr/>
        </p:nvSpPr>
        <p:spPr>
          <a:xfrm>
            <a:off x="571472"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　</a:t>
            </a:r>
            <a:r>
              <a:rPr lang="zh-CN" altLang="en-US" sz="1530" kern="0" dirty="0" smtClean="0">
                <a:solidFill>
                  <a:srgbClr val="000000"/>
                </a:solidFill>
                <a:latin typeface="Times New Roman" panose="02020603050405020304" pitchFamily="65" charset="-122"/>
                <a:ea typeface="宋体" panose="02010600030101010101" pitchFamily="2" charset="-122"/>
              </a:rPr>
              <a:t>由材料可知,“青蛙村”的文化创意取得了良好的经济效益,A正确。经济发展是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文化发展的基础,B错误。C、D与材料无关。应选A。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13.</a:t>
            </a:r>
            <a:r>
              <a:rPr lang="zh-CN" altLang="en-US" sz="1530" kern="0" dirty="0" smtClean="0">
                <a:solidFill>
                  <a:srgbClr val="000000"/>
                </a:solidFill>
                <a:latin typeface="Times New Roman" panose="02020603050405020304" pitchFamily="65" charset="-122"/>
                <a:ea typeface="宋体" panose="02010600030101010101" pitchFamily="2" charset="-122"/>
              </a:rPr>
              <a:t>(2015四川文综,5,4分)短短几年间,M创新科技有限公司从仅有几个合伙人的公司发展成为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全球民用小型无人机的领航者。该公司成功的重要原因,在于它专注于产品的态度,在于它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“激极尽志,求真品诚”的企业精神。这说明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A.优秀企业文化对企业发展起决定作用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B.打造优秀企业文化是企业发展的目的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C.科技进步是企业文化创新的重要动力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D.优秀企业文化能有效提升企业竞争力</a:t>
            </a:r>
            <a:endParaRPr lang="zh-CN" altLang="en-US" dirty="0"/>
          </a:p>
        </p:txBody>
      </p:sp>
      <p:sp>
        <p:nvSpPr>
          <p:cNvPr id="3" name="TextBox 2"/>
          <p:cNvSpPr txBox="1"/>
          <p:nvPr/>
        </p:nvSpPr>
        <p:spPr>
          <a:xfrm>
            <a:off x="540000" y="356161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文化不起决定作用,故A错。企业发展的目的是营利,故B错。题干强调的是企业文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化的作用,排除C。文化与经济相互影响,优秀企业文化能促进企业的发展,故选D。</a:t>
            </a:r>
            <a:endParaRPr lang="zh-CN" altLang="en-US" dirty="0"/>
          </a:p>
        </p:txBody>
      </p:sp>
      <p:sp>
        <p:nvSpPr>
          <p:cNvPr id="4" name="TextBox 3"/>
          <p:cNvSpPr txBox="1"/>
          <p:nvPr/>
        </p:nvSpPr>
        <p:spPr>
          <a:xfrm>
            <a:off x="571472" y="433024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 </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本题考查经济生活中企业经营的目的,文化生活中经济与文化的关系、文化创新等相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关知识。在一个选择题中综合考查两个模块的知识,命题角度新颖,方式创新,值得关注。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[2019北京文综,38(3),11分]壮丽70年,奋斗新时代。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    “歌以咏志”,歌声承载着历史,歌声礼赞着时代,歌声放飞着梦想</a:t>
            </a:r>
            <a:r>
              <a:rPr lang="zh-CN" altLang="en-US" sz="153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70年长歌未央。《我为祖国献石油》唱出了石油工人投身祖国建设的豪迈,《在希望的田野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上》反映了改革初期农民心底的喜悦,《幸福在哪里》激发了人们对未来的无限憧憬,《春天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的故事》唱响神州大地荡起的滚滚春潮,《不忘初心》情深意长、催人奋进</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在共和国成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立70周年之际,“我和我的祖国,一刻也不能分割”更是响彻了大江南北。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结合材料,综合运用哲学与文化相关知识,谈谈你对“歌以咏志”的理解。(11分)</a:t>
            </a:r>
            <a:endParaRPr lang="zh-CN" altLang="en-US" dirty="0"/>
          </a:p>
        </p:txBody>
      </p:sp>
      <p:sp>
        <p:nvSpPr>
          <p:cNvPr id="3" name="TextBox 2"/>
          <p:cNvSpPr txBox="1"/>
          <p:nvPr/>
        </p:nvSpPr>
        <p:spPr>
          <a:xfrm>
            <a:off x="642910" y="3692412"/>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(11分)可以从社会存在与社会意识、文化的作用等角度回答。</a:t>
            </a:r>
            <a:endParaRPr lang="zh-CN" altLang="en-US" dirty="0"/>
          </a:p>
        </p:txBody>
      </p:sp>
      <p:graphicFrame>
        <p:nvGraphicFramePr>
          <p:cNvPr id="4" name="表格 3"/>
          <p:cNvGraphicFramePr>
            <a:graphicFrameLocks noGrp="1"/>
          </p:cNvGraphicFramePr>
          <p:nvPr/>
        </p:nvGraphicFramePr>
        <p:xfrm>
          <a:off x="642910" y="4163237"/>
          <a:ext cx="7740000" cy="1828800"/>
        </p:xfrm>
        <a:graphic>
          <a:graphicData uri="http://schemas.openxmlformats.org/drawingml/2006/table">
            <a:tbl>
              <a:tblPr/>
              <a:tblGrid>
                <a:gridCol w="817290"/>
                <a:gridCol w="6922710"/>
              </a:tblGrid>
              <a:tr h="0">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等级水平</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等级描述</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水平4</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观点鲜明,能明确表达自己的见解;紧扣问题,综合运用所学知识</a:t>
                      </a:r>
                      <a:r>
                        <a:rPr lang="zh-CN" altLang="en-US" sz="1200" kern="0" dirty="0" smtClean="0">
                          <a:solidFill>
                            <a:srgbClr val="000000"/>
                          </a:solidFill>
                          <a:latin typeface="Times New Roman" panose="02020603050405020304" pitchFamily="65" charset="-122"/>
                          <a:ea typeface="宋体" panose="02010600030101010101" pitchFamily="2" charset="-122"/>
                        </a:rPr>
                        <a:t>展开论述</a:t>
                      </a:r>
                      <a:r>
                        <a:rPr lang="zh-CN" altLang="en-US" sz="1200" kern="0" dirty="0" smtClean="0">
                          <a:solidFill>
                            <a:srgbClr val="000000"/>
                          </a:solidFill>
                          <a:latin typeface="Times New Roman" panose="02020603050405020304" pitchFamily="65" charset="-122"/>
                          <a:ea typeface="宋体" panose="02010600030101010101" pitchFamily="2" charset="-122"/>
                        </a:rPr>
                        <a:t>;逻辑严密,条理清晰</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水平3</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观点比较明确,能表达自己的见解;能扣住问题展开论述,知识运用</a:t>
                      </a:r>
                      <a:r>
                        <a:rPr lang="zh-CN" altLang="en-US" sz="1200" kern="0" dirty="0" smtClean="0">
                          <a:solidFill>
                            <a:srgbClr val="000000"/>
                          </a:solidFill>
                          <a:latin typeface="Times New Roman" panose="02020603050405020304" pitchFamily="65" charset="-122"/>
                          <a:ea typeface="宋体" panose="02010600030101010101" pitchFamily="2" charset="-122"/>
                        </a:rPr>
                        <a:t>比较</a:t>
                      </a:r>
                      <a:r>
                        <a:rPr lang="zh-CN" altLang="en-US" sz="1200" kern="0" dirty="0" smtClean="0">
                          <a:solidFill>
                            <a:srgbClr val="000000"/>
                          </a:solidFill>
                          <a:latin typeface="Times New Roman" panose="02020603050405020304" pitchFamily="65" charset="-122"/>
                          <a:ea typeface="宋体" panose="02010600030101010101" pitchFamily="2" charset="-122"/>
                        </a:rPr>
                        <a:t>准确;逻辑性较强,有条理</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水平2</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观点不明确;论述不能集中指向问题,罗列知识;知识运用不正确;</a:t>
                      </a:r>
                      <a:r>
                        <a:rPr lang="zh-CN" altLang="en-US" sz="1200" kern="0" dirty="0" smtClean="0">
                          <a:solidFill>
                            <a:srgbClr val="000000"/>
                          </a:solidFill>
                          <a:latin typeface="Times New Roman" panose="02020603050405020304" pitchFamily="65" charset="-122"/>
                          <a:ea typeface="宋体" panose="02010600030101010101" pitchFamily="2" charset="-122"/>
                        </a:rPr>
                        <a:t>论述缺乏</a:t>
                      </a:r>
                      <a:r>
                        <a:rPr lang="zh-CN" altLang="en-US" sz="1200" kern="0" dirty="0" smtClean="0">
                          <a:solidFill>
                            <a:srgbClr val="000000"/>
                          </a:solidFill>
                          <a:latin typeface="Times New Roman" panose="02020603050405020304" pitchFamily="65" charset="-122"/>
                          <a:ea typeface="宋体" panose="02010600030101010101" pitchFamily="2" charset="-122"/>
                        </a:rPr>
                        <a:t>逻辑,条理性差</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r>
              <a:tr h="0">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水平1</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c>
                  <a:txBody>
                    <a:bodyPr/>
                    <a:lstStyle/>
                    <a:p>
                      <a:pPr eaLnBrk="0" latinLnBrk="1" hangingPunct="0">
                        <a:lnSpc>
                          <a:spcPct val="150000"/>
                        </a:lnSpc>
                        <a:spcBef>
                          <a:spcPts val="0"/>
                        </a:spcBef>
                      </a:pPr>
                      <a:r>
                        <a:rPr lang="zh-CN" altLang="en-US" sz="1200" kern="0" dirty="0" smtClean="0">
                          <a:solidFill>
                            <a:srgbClr val="000000"/>
                          </a:solidFill>
                          <a:latin typeface="Times New Roman" panose="02020603050405020304" pitchFamily="65" charset="-122"/>
                          <a:ea typeface="宋体" panose="02010600030101010101" pitchFamily="2" charset="-122"/>
                        </a:rPr>
                        <a:t>应答与试题无关;或重复试题内容;或没有应答</a:t>
                      </a:r>
                      <a:endParaRPr lang="zh-CN" altLang="en-US" sz="1200" kern="0" dirty="0" smtClean="0">
                        <a:solidFill>
                          <a:srgbClr val="000000"/>
                        </a:solidFill>
                        <a:latin typeface="Times New Roman" panose="02020603050405020304" pitchFamily="65" charset="-122"/>
                        <a:ea typeface="宋体" panose="02010600030101010101" pitchFamily="2" charset="-122"/>
                      </a:endParaRP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643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本题考查社会意识、文化的作用等知识;主要考查学生获取和解读信息、调动和运用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知识、描述和阐释事物、论证和探究问题的能力;考查政治认同的核心素养;通过歌声思考历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史、礼赞时代、放飞梦想,坚定理想信念、厚植爱国主义情怀。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本题为认识类非选择题,可以从“是什么、为什么、怎么做”角度回答。同时本题要求综合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运用哲学与文化相关知识,要分别从哲学和文化角度加以阐述。生活与哲学角度,歌是时代的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产物,可以从社会意识、意识等角度阐释;文化角度,歌以咏志,歌起到什么作用,可联系文化的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作用的知识阐释。</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15.</a:t>
            </a:r>
            <a:r>
              <a:rPr lang="zh-CN" altLang="en-US" sz="1530" kern="0" dirty="0" smtClean="0">
                <a:solidFill>
                  <a:srgbClr val="000000"/>
                </a:solidFill>
                <a:latin typeface="Times New Roman" panose="02020603050405020304" pitchFamily="65" charset="-122"/>
                <a:ea typeface="宋体" panose="02010600030101010101" pitchFamily="2" charset="-122"/>
              </a:rPr>
              <a:t>[2017海南单科,25(2),8分]阅读材料,完成下题。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时代楷模李保国教授把科技扶贫视为自己的理想,为山区发展奉献毕生心血和智慧,为农民脱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贫致富做出了卓越贡献。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李保国把农民急需的技术作为自己的科研方向,坚持把论文写在大山上,让技术长在泥土里。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他扎根太行致力于绿山和富民。针对山区土薄水少等特点,他推出了控制爆破松土蓄水等工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程技术,“聚集土壤,聚集径流”,使太行山区土厚了、水多了、山绿了。他找准科技脱贫的路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径,创新推广苹果先进栽培等36项农业实用技术,使科技成为脱贫致富的“利器”。他举办培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训班培训人员9万余人(次),为当地培养了一批“永久牌”土专家。35年来,李保国起早贪黑,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埋头苦干,每年在山区“务农”200多天,帮助农民增收28.5亿元,带领10万多群众脱贫致富奔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“太行山的父老乡亲富起来了,我的事业才算成功。”李保国的言行让大山怀念,令人们动容,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他被当地老百姓誉为“太行新愚公”。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运用文化与经济关系的知识,分析科技对于李保国成功扶贫的作用。(8分)</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文化与经济相互交融。在经济发展中,科学技术的作用越来越重要。研发新技术,满足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农业生产的需要。大力推广农业实用技术,用科技文化培训农民,为脱贫致富提供智力支持。</a:t>
            </a:r>
            <a:endParaRPr lang="zh-CN" altLang="en-US" dirty="0"/>
          </a:p>
        </p:txBody>
      </p:sp>
      <p:sp>
        <p:nvSpPr>
          <p:cNvPr id="3" name="TextBox 2"/>
          <p:cNvSpPr txBox="1"/>
          <p:nvPr/>
        </p:nvSpPr>
        <p:spPr>
          <a:xfrm>
            <a:off x="571472" y="1920071"/>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在经济发展中科学技术的作用越来越重要,是文化与经济相互交融的表现。解答本题,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首先要答文化与经济相互交融,然后结合材料具体说明科学技术对促进农业生产发展、提高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农民素质的作用即可。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16.</a:t>
            </a:r>
            <a:r>
              <a:rPr lang="zh-CN" altLang="en-US" sz="1530" kern="0" dirty="0" smtClean="0">
                <a:solidFill>
                  <a:srgbClr val="000000"/>
                </a:solidFill>
                <a:latin typeface="Times New Roman" panose="02020603050405020304" pitchFamily="65" charset="-122"/>
                <a:ea typeface="宋体" panose="02010600030101010101" pitchFamily="2" charset="-122"/>
              </a:rPr>
              <a:t>[2015安徽文综,38(2),12分]阅读材料,回答问题。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    工匠精神筑梦中国制造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自古以来,专注细节、精益求精一直是中国工匠秉承的精神,这种精神铸就了传统制造业的辉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煌,也是助推现代制造业的重要动力。在大众创业、万众创新的时代,要自觉弘扬工匠精神,主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动担当历史责任;要将工匠精神与现代高科技高度融合,创造高品质产品,满足用户消费。中国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制造正在敞开一扇扇新的梦想之门。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根据材料,阐明“工匠精神筑梦中国制造”的文化生活依据。(12分)</a:t>
            </a:r>
            <a:endParaRPr lang="zh-CN" altLang="en-US" dirty="0"/>
          </a:p>
        </p:txBody>
      </p:sp>
      <p:sp>
        <p:nvSpPr>
          <p:cNvPr id="3" name="TextBox 2"/>
          <p:cNvSpPr txBox="1"/>
          <p:nvPr/>
        </p:nvSpPr>
        <p:spPr>
          <a:xfrm>
            <a:off x="500034" y="363458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文化与经济相互影响,文化反作用于经济,工匠精神作为民族精神的体现,是助推制造业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发展的精神动力。树立高度的文化自觉与文化自信,践行社会主义核心价值观,要弘扬工匠精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神,担当历史责任。文化创新必须立足社会实践,继承传统、推陈出新,既要秉承传统工匠精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神,又要发扬改革创新的时代精神。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571472" y="113425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本题考查文化与经济的关系、文化自觉与文化自信、文化创新等知识,属于依据类非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选择题。概括、分解材料中的关键信息,可得到以下解题思路:“是助推现代制造业的重要动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力”对应文化反作用于经济;“自觉弘扬工匠精神,主动担当历史责任”对应树立高度的文化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自觉与文化自信;“专注细节、精益求精一直是中国工匠秉承的精神”“将工匠精神与现代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高科技高度融合”对应文化创新知识中的继承传统、推陈出新。</a:t>
            </a:r>
            <a:endParaRPr lang="zh-CN" altLang="en-US" dirty="0"/>
          </a:p>
        </p:txBody>
      </p:sp>
      <p:sp>
        <p:nvSpPr>
          <p:cNvPr id="4" name="TextBox 3"/>
          <p:cNvSpPr txBox="1"/>
          <p:nvPr/>
        </p:nvSpPr>
        <p:spPr>
          <a:xfrm>
            <a:off x="531506" y="2974456"/>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本题考查文化生活的相关知识。解题关键是围绕“工匠精神筑梦中国制造”这一主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题概括、分解材料中的关键信息,并将关键信息一一与教材知识对接。</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491443"/>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17.</a:t>
            </a:r>
            <a:r>
              <a:rPr lang="zh-CN" altLang="en-US" sz="1530" kern="0" dirty="0" smtClean="0">
                <a:solidFill>
                  <a:srgbClr val="000000"/>
                </a:solidFill>
                <a:latin typeface="Times New Roman" panose="02020603050405020304" pitchFamily="65" charset="-122"/>
                <a:ea typeface="宋体" panose="02010600030101010101" pitchFamily="2" charset="-122"/>
              </a:rPr>
              <a:t>(2015江苏单科,18,2分)我国在倡导并实施“一带一路”倡议中,注重通过文化及其产业先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行来淡化地缘政治效应,旨在促进沿线各国经济联系更加紧密,政治互信更加深入,人文交流更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加广泛,不同文明互鉴共荣。这说明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A.文化是综合国力竞争的决定性因素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B.文化与经济、政治相互交融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C.一定的文化决定一定的经济、政治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D.文化交融能消除国家间的政治分歧</a:t>
            </a:r>
            <a:endParaRPr lang="zh-CN" altLang="en-US" dirty="0"/>
          </a:p>
        </p:txBody>
      </p:sp>
      <p:sp>
        <p:nvSpPr>
          <p:cNvPr id="3" name="TextBox 2"/>
          <p:cNvSpPr txBox="1"/>
          <p:nvPr/>
        </p:nvSpPr>
        <p:spPr>
          <a:xfrm>
            <a:off x="540000" y="1080000"/>
            <a:ext cx="8127000" cy="3505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C组    教师专用题组</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588404"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　</a:t>
            </a:r>
            <a:r>
              <a:rPr lang="zh-CN" altLang="en-US" sz="1530" kern="0" dirty="0" smtClean="0">
                <a:solidFill>
                  <a:srgbClr val="000000"/>
                </a:solidFill>
                <a:latin typeface="Times New Roman" panose="02020603050405020304" pitchFamily="65" charset="-122"/>
                <a:ea typeface="宋体" panose="02010600030101010101" pitchFamily="2" charset="-122"/>
              </a:rPr>
              <a:t>经济与科技实力是综合国力竞争的决定性因素,故A错。一定的经济、政治决定一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定的文化,故C错。文化交融不一定就能消除国家间的政治分歧,故D错。B切题,答案选B</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　</a:t>
            </a:r>
            <a:r>
              <a:rPr lang="zh-CN" altLang="en-US" sz="1530" kern="0" dirty="0" smtClean="0">
                <a:solidFill>
                  <a:srgbClr val="000000"/>
                </a:solidFill>
                <a:latin typeface="Times New Roman" panose="02020603050405020304" pitchFamily="65" charset="-122"/>
                <a:ea typeface="宋体" panose="02010600030101010101" pitchFamily="2" charset="-122"/>
              </a:rPr>
              <a:t>文化的当代价值和生命力取决于文化是否适应经济社会发展需要,①错误;我国文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化领域的首个国际技术标准由国际电信联盟正式发布,这有利于扩大我国文化的影响力,增强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文化自信,②正确;我国在“互联网+文化”领域实现了手机动漫由跟跑、并跑向领跑的跨越,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标志着我国文化和科技的融合发展取得了重要突破,③正确;材料中这一成就提高了我国在国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际“互联网+文化”领域的话语权,而不是确立了我国在国际“互联网+文化”领域的话语主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导权,④错误。</a:t>
            </a:r>
            <a:endParaRPr lang="zh-CN" altLang="en-US" dirty="0"/>
          </a:p>
        </p:txBody>
      </p:sp>
      <p:sp>
        <p:nvSpPr>
          <p:cNvPr id="3" name="TextBox 2"/>
          <p:cNvSpPr txBox="1"/>
          <p:nvPr/>
        </p:nvSpPr>
        <p:spPr>
          <a:xfrm>
            <a:off x="500034" y="327739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文化价值和生命力取决于什么　一个事物有没有价值,取决于人的需要和事物自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身的属性。随着生产力的发展和经济、政治的变化,文化如果能顺应社会生活的变迁,不断满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足人民美好生活的精神文化需要,就会有价值和生命力</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230337"/>
          </a:xfrm>
          <a:prstGeom prst="rect">
            <a:avLst/>
          </a:prstGeom>
          <a:noFill/>
        </p:spPr>
        <p:txBody>
          <a:bodyPr wrap="square" lIns="0" tIns="0" rIns="0" bIns="0" rtlCol="0">
            <a:spAutoFit/>
          </a:bodyPr>
          <a:lstStyle/>
          <a:p>
            <a:pPr algn="ctr" eaLnBrk="0" latinLnBrk="1" hangingPunct="0">
              <a:lnSpc>
                <a:spcPct val="150000"/>
              </a:lnSpc>
            </a:pPr>
            <a:r>
              <a:rPr lang="zh-CN" altLang="en-US" sz="2000" b="1" dirty="0" smtClean="0">
                <a:latin typeface="黑体" panose="02010609060101010101" pitchFamily="49" charset="-122"/>
                <a:ea typeface="黑体" panose="02010609060101010101" pitchFamily="49" charset="-122"/>
              </a:rPr>
              <a:t>考点二　文化对人的影响</a:t>
            </a:r>
            <a:endParaRPr lang="zh-CN" altLang="en-US" sz="2000" b="1" dirty="0" smtClean="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A组    统一命题·课标卷题组</a:t>
            </a:r>
            <a:endParaRPr lang="zh-CN" altLang="en-US" b="1" dirty="0">
              <a:solidFill>
                <a:srgbClr val="7030A0"/>
              </a:solidFill>
              <a:latin typeface="黑体" panose="02010609060101010101" pitchFamily="49" charset="-122"/>
              <a:ea typeface="黑体" panose="02010609060101010101" pitchFamily="49" charset="-122"/>
              <a:sym typeface="+mn-ea"/>
            </a:endParaRPr>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2018年9月,中共中央、国务院印发《乡村振兴战略规划(2018—2022年)》。据此完成下题。</a:t>
            </a:r>
            <a:endParaRPr lang="zh-CN" altLang="en-US" dirty="0"/>
          </a:p>
        </p:txBody>
      </p:sp>
      <p:sp>
        <p:nvSpPr>
          <p:cNvPr id="3" name="TextBox 2"/>
          <p:cNvSpPr txBox="1"/>
          <p:nvPr/>
        </p:nvSpPr>
        <p:spPr>
          <a:xfrm>
            <a:off x="500034" y="234869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(2019课标Ⅱ,20,4分)乡村振兴,乡风文明是保障。规划指出,要培育文明乡风、良好家风、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淳朴民风,推动乡村文化振兴,建设邻里守望、诚信重礼、勤俭节约的文明乡村。建设乡风文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明的意义在于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①维护传统农耕文化的稳定性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②促进传统文化与现代文化的相互转化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③培育崇信尚俭、向上向善的乡村文化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④丰富人们的精神世界,增强人们的精神力量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　</a:t>
            </a:r>
            <a:r>
              <a:rPr lang="zh-CN" altLang="en-US" sz="1530" kern="0" dirty="0" smtClean="0">
                <a:solidFill>
                  <a:srgbClr val="000000"/>
                </a:solidFill>
                <a:latin typeface="Times New Roman" panose="02020603050405020304" pitchFamily="65" charset="-122"/>
                <a:ea typeface="宋体" panose="02010600030101010101" pitchFamily="2" charset="-122"/>
              </a:rPr>
              <a:t>本题考查文化对人的影响的知识,主要考查学生获取和解读信息、调动和运用知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识的能力,考查的核心素养是政治认同,从价值观念看主要是引导学生弘扬中华优秀传统文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传统农耕文化既有精华也有糟粕,“维护传统农耕文化的稳定性”说法错误,排除①。题干没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有涉及传统文化和现代文化的转化,排除②。题干指向的是建设乡风文明的意义,③④分别为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对乡村文化和对人的意义,符合题意。故选D</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21243"/>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anose="02020603050405020304" pitchFamily="65" charset="-122"/>
                <a:ea typeface="宋体" panose="02010600030101010101" pitchFamily="2" charset="-122"/>
              </a:rPr>
              <a:t>M</a:t>
            </a:r>
            <a:r>
              <a:rPr lang="zh-CN" altLang="en-US" sz="1530" kern="0" dirty="0" smtClean="0">
                <a:solidFill>
                  <a:srgbClr val="000000"/>
                </a:solidFill>
                <a:latin typeface="Times New Roman" panose="02020603050405020304" pitchFamily="65" charset="-122"/>
                <a:ea typeface="宋体" panose="02010600030101010101" pitchFamily="2" charset="-122"/>
              </a:rPr>
              <a:t>中学不唯分数论英雄</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而是努力发现每个学生身上的闪光点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在鼓励学生勤奋学习的同时</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设</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置道德之星、体育之星、科技创新之星、艺术之星、劳动之星等奖项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有针对性地评价学生</a:t>
            </a:r>
            <a:r>
              <a:rPr lang="en-US" altLang="zh-CN" sz="1530" kern="0" dirty="0" smtClean="0">
                <a:solidFill>
                  <a:srgbClr val="000000"/>
                </a:solidFill>
                <a:latin typeface="Times New Roman" panose="02020603050405020304" pitchFamily="65" charset="-122"/>
                <a:ea typeface="宋体" panose="02010600030101010101" pitchFamily="2" charset="-122"/>
              </a:rPr>
              <a:t>,</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从而营造了“人人有才、个个成才”的校园文化氛围。回答下题。</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(2013课标Ⅰ,20,4分)M中学T班同学小薇关心集体、乐于助人,多次荣获“道德之星”光荣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称号,老师和同学都对她交口称赞。她因此慢慢摆脱了因学习成绩不理想而产生的自卑心理,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自信心越来越强。小薇的成长经历进一步印证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①文化对人的思想和行为有潜移默化的影响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②文化对提升人的精神境界有着决定性作用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③优秀文化有利于培育和塑造人的健全人格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④优秀文化是解决人的心理问题的主导力量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40000" y="458046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②错,优秀文化对提升人的精神境界有影响而非起决定性作用;④错,优秀文化不能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成为解决人的心理问题的主导力量;慢慢摆脱自卑心理印证了①;“关心集体”等优秀文化,使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小薇摆脱自卑心理、增强自信、塑造健全人格,③正确。故选B。</a:t>
            </a:r>
            <a:endParaRPr lang="zh-CN" altLang="en-US" dirty="0"/>
          </a:p>
        </p:txBody>
      </p:sp>
      <p:sp>
        <p:nvSpPr>
          <p:cNvPr id="4" name="TextBox 3"/>
          <p:cNvSpPr txBox="1"/>
          <p:nvPr/>
        </p:nvSpPr>
        <p:spPr>
          <a:xfrm>
            <a:off x="516966" y="569158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规律总结</a:t>
            </a:r>
            <a:r>
              <a:rPr lang="zh-CN" altLang="en-US" sz="1530" kern="0" dirty="0" smtClean="0">
                <a:solidFill>
                  <a:srgbClr val="000000"/>
                </a:solidFill>
                <a:latin typeface="Times New Roman" panose="02020603050405020304" pitchFamily="65" charset="-122"/>
                <a:ea typeface="宋体" panose="02010600030101010101" pitchFamily="2" charset="-122"/>
              </a:rPr>
              <a:t>　文化对人有影响,但不起决定性作用;优秀文化对解决人的心理问题具有重要作用,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但不是主导力量。做文化生活选择题,片面夸大文化对人影响的作用的选项可以排除(逆向选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择题除外)。</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[2017课标Ⅱ,40(2),10分]阅读材料,完成要求。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有这样一群人,他们胸怀科技报国的梦想,奋战在科技创新的最前沿,取得了世界一流成果,被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称为创新中国的科技领航者。潘建伟率领科研团队在十多年的时间内使我国在量子通信领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域从跟随者变成世界的领跑者;王晓东对乙肝病毒的新发现,为未来相关药物研发打开新大门;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赖远明带领科研团队成功破解青藏铁路修建中冻土如何“保冷”这一被称为“无法攻克的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世界性难题”;鲁先平历经14年创新创业成功研制中国首个用于治疗淋巴癌的原创化学药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“西达本胺”,在这一领域实现与国际先进水平并跑和部分领跑</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他们的创新实践是对以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改革创新为核心的时代精神的生动诠释。鲁先平将原创新药的研发形容为“走钢丝”。潘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建伟说:“科学研究一定不能惧怕失败。”王晓东将“不只是填补国内空白,而是获取人类知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识的创新”作为自己的事业追求。做事挑剔、追求完美的赖远明用“要想成功,就必须坚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持”概括他的创新经验。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运用文化作用的知识并结合材料,说明弘扬创新精神对于推动创新发展的作用。(10分)</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文化引导、制约社会实践的发展,先进文化推动经济的发展和社会的进步,促进人的全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面发展。创新精神是时代精神的集中体现。弘扬创新精神,有利于树立和贯彻创新发展的新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理念,增强创新自信,培养创新人才,培育创新文化,推动创新发展。</a:t>
            </a:r>
            <a:endParaRPr lang="zh-CN" altLang="en-US" dirty="0"/>
          </a:p>
        </p:txBody>
      </p:sp>
      <p:sp>
        <p:nvSpPr>
          <p:cNvPr id="3" name="TextBox 2"/>
          <p:cNvSpPr txBox="1"/>
          <p:nvPr/>
        </p:nvSpPr>
        <p:spPr>
          <a:xfrm>
            <a:off x="540000" y="215358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本题考查文化的作用、文化创新的作用,考查考生调动和运用知识分析问题的能力、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描述和阐释事物的能力,属于关系论证类试题。解答此类试题要注意其推理过程,即重在分析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弘扬创新精神是如何推动创新发展的,可将文化的作用分解为文化对经济社会的作用、文化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对人的作用,再结合材料分析文化创新对社会实践的作用。</a:t>
            </a:r>
            <a:endParaRPr lang="zh-CN" altLang="en-US" dirty="0"/>
          </a:p>
        </p:txBody>
      </p:sp>
      <p:sp>
        <p:nvSpPr>
          <p:cNvPr id="4" name="TextBox 3"/>
          <p:cNvSpPr txBox="1"/>
          <p:nvPr/>
        </p:nvSpPr>
        <p:spPr>
          <a:xfrm>
            <a:off x="588404" y="3623902"/>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a:t>
            </a:r>
            <a:r>
              <a:rPr lang="zh-CN" altLang="en-US" sz="1530" kern="0" dirty="0" smtClean="0">
                <a:solidFill>
                  <a:srgbClr val="000000"/>
                </a:solidFill>
                <a:latin typeface="Times New Roman" panose="02020603050405020304" pitchFamily="65" charset="-122"/>
                <a:ea typeface="宋体" panose="02010600030101010101" pitchFamily="2" charset="-122"/>
              </a:rPr>
              <a:t>　科学精神　解答本题,首先要明确本题中的文化就是创新精神;然后结合文化对社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会的作用、文化对人的影响的知识具体分析弘扬创新精神有利于树立和贯彻创新发展的新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理念,增强创新自信,培养创新人才,培育创新文化,推动创新发展。解答本题,有利于学生树立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创新精神,培养创新意识。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[2011课标,39(1),10分]阅读材料,回答下题。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妈祖被誉为“海上女神”。传说妈祖姓林名默,宋代时出生在湄洲湾畔(今福建省莆田市境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内)。她一生救急扶危,行善济世。妈祖去世后,人们在湄洲岛建庙祭祀。宋元以后,随着闽南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海上贸易和渔业不断发展,船工渔夫越来越多,妈祖信仰越传越广,妈祖从湄洲逐渐走向世界。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据统计,目前世界上有妈祖庙5 000多座(其中中国台湾800多座、港澳地区50多座),遍布20多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个国家和地区,信奉者2亿多人。每逢妈祖出生和升天纪念日,福建、台湾、香港、澳门等地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都隆重举行各种庆祝活动,弘扬妈祖信俗蕴含的传统美德,促进文化交流。近年来,到湄洲来祭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祀妈祖的台湾同胞、香港同胞、澳门同胞和海外华裔、华侨越来越多,妈祖文化日益成为凝</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聚华人、华侨的重要精神纽带。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2009年,妈祖信俗被评为世界非物质文化遗产。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结合材料和所学文化生活知识,说明为什么妈祖文化具有凝聚华人、华侨的作用。(10分)</a:t>
            </a:r>
            <a:endParaRPr lang="zh-CN" altLang="en-US" dirty="0"/>
          </a:p>
        </p:txBody>
      </p:sp>
      <p:sp>
        <p:nvSpPr>
          <p:cNvPr id="3" name="TextBox 2"/>
          <p:cNvSpPr txBox="1"/>
          <p:nvPr/>
        </p:nvSpPr>
        <p:spPr>
          <a:xfrm>
            <a:off x="571472" y="513478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妈祖文化影响广大华人、华侨的实践活动和认识活动;丰富其精神生活,满足其精神需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要;促进了文化交流,有利于增强民族认同感和凝聚力。</a:t>
            </a:r>
            <a:endParaRPr lang="zh-CN" altLang="en-US" dirty="0"/>
          </a:p>
        </p:txBody>
      </p:sp>
      <p:sp>
        <p:nvSpPr>
          <p:cNvPr id="4" name="TextBox 3"/>
          <p:cNvSpPr txBox="1"/>
          <p:nvPr/>
        </p:nvSpPr>
        <p:spPr>
          <a:xfrm>
            <a:off x="531506" y="5974852"/>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解答此题要求学生明确文化作用的相关知识,明确文化对人的作用的相关知识</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本题的难点在于运用文化生活的什么知识回答问题。妈祖文化具有凝聚华人、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华侨的作用,学生可能会想到中华文化的作用,答中华文化具有强大的生命力、创造力、凝聚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力肯定没有问题,但仅从中华文化方面组织答案得分有限。解答本题,必须根据材料信息和设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问要求寻找答题切入点。妈祖信俗被评为世界非物质文化遗产,要想到文化多样性和文化传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播;对“华人、华侨”的作用,要想到文化对人的影响。</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B组    自主命题·省(区、市)卷题组</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3" name="TextBox 2"/>
          <p:cNvSpPr txBox="1"/>
          <p:nvPr/>
        </p:nvSpPr>
        <p:spPr>
          <a:xfrm>
            <a:off x="571472" y="1331382"/>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(2019北京文综,26,4分)登滕王阁,看“落霞与孤鹜齐飞,秋水共长天一色”;游西湖,感受“水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光潋滟晴方好,山色空蒙雨亦奇”。纵情山水之间,品味诗词之美,“跟着诗词去旅行”成为人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们出游新选择。对此认识正确的是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A.游历大好河山,感受诗词魅力,有助于深化文化体验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B.以文塑旅,以旅彰文,传承诗词文化重在发掘其经济价值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C.文化旅游的发展取决于人们的文化修养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D.文化与旅游相结合是文化创新的根本途径</a:t>
            </a:r>
            <a:endParaRPr lang="zh-CN" altLang="en-US" dirty="0"/>
          </a:p>
        </p:txBody>
      </p:sp>
      <p:sp>
        <p:nvSpPr>
          <p:cNvPr id="4" name="TextBox 2"/>
          <p:cNvSpPr txBox="1"/>
          <p:nvPr/>
        </p:nvSpPr>
        <p:spPr>
          <a:xfrm>
            <a:off x="571472" y="389977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本题考查文化对人的影响考点中的文化对人的影响的特点的知识,主要考查学生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调动和运用知识的能力,以人们出游新选择为依托考查政治认同的核心素养,从价值观念看有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利于引导学生热爱生活、积极参加健康有益的文化活动、保持昂扬向上的精神状态、提高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科学素养。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文化对人的影响具有潜移默化的特点,游历大好河山,感受诗词魅力,有助于深化文化体验,A正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确。文化的价值分为经济价值、社会价值、教育价值等,传承诗词文化重在发掘其社会价值,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B错误。一定的文化是由一定的经济、政治决定的,C错误。立足于社会实践,是文化创新的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根本途径,D错误。</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(2018天津文综,7,4分)近期,一档别具匠心的电视节目《信中国》在央视热播。节目中,一位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位“信使”展读革命先辈尘封已久的书信,仿佛把人们带回到战火纷飞的岁月。书信中袒露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的一颗颗忠心赤胆让人震撼,一段段感人故事令观众动容,激发起人们对革命先辈的无限敬仰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之情。由此可见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A.文化氛围对人有潜移默化的影响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B.一定的文化由一定的经济、政治决定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C.大众传媒是红色基因代代相传的主要途径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D.书信承载的历史就是中华民族精神的发展史</a:t>
            </a:r>
            <a:endParaRPr lang="zh-CN" altLang="en-US" dirty="0"/>
          </a:p>
        </p:txBody>
      </p:sp>
      <p:sp>
        <p:nvSpPr>
          <p:cNvPr id="3" name="TextBox 2"/>
          <p:cNvSpPr txBox="1"/>
          <p:nvPr/>
        </p:nvSpPr>
        <p:spPr>
          <a:xfrm>
            <a:off x="540000" y="377745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本题考查文化对人的影响。“书信中袒露的一颗颗忠心赤胆让人震撼,一段段感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人故事令观众动容,激发起人们对革命先辈的无限敬仰之情”,这体现出人们在一定的文化氛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围中受到影响,而这种影响是潜移默化的,故选A。B的表述与题干无关。C说法错误,大众传媒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是文化传播的主要手段,而非主要途径。D表述不科学。</a:t>
            </a:r>
            <a:endParaRPr lang="zh-CN" altLang="en-US" dirty="0"/>
          </a:p>
        </p:txBody>
      </p:sp>
      <p:sp>
        <p:nvSpPr>
          <p:cNvPr id="4" name="TextBox 3"/>
          <p:cNvSpPr txBox="1"/>
          <p:nvPr/>
        </p:nvSpPr>
        <p:spPr>
          <a:xfrm>
            <a:off x="571472" y="5250881"/>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规律总结</a:t>
            </a:r>
            <a:r>
              <a:rPr lang="zh-CN" altLang="en-US" sz="1530" kern="0" dirty="0" smtClean="0">
                <a:solidFill>
                  <a:srgbClr val="000000"/>
                </a:solidFill>
                <a:latin typeface="Times New Roman" panose="02020603050405020304" pitchFamily="65" charset="-122"/>
                <a:ea typeface="宋体" panose="02010600030101010101" pitchFamily="2" charset="-122"/>
              </a:rPr>
              <a:t>　找意境、寻答案　①潜移默化的影响,主要的物质载体往往停留在阅读文学作品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活动、欣赏艺术表演活动、外出旅游观光活动、参加体育活动等上,外现为活动参加者的精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神状态。②深远持久的影响,主要强调日积月累形成的文化习俗对人的影响,更侧重于时间的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变迁。</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7.</a:t>
            </a:r>
            <a:r>
              <a:rPr lang="zh-CN" altLang="en-US" sz="1530" kern="0" dirty="0" smtClean="0">
                <a:solidFill>
                  <a:srgbClr val="000000"/>
                </a:solidFill>
                <a:latin typeface="Times New Roman" panose="02020603050405020304" pitchFamily="65" charset="-122"/>
                <a:ea typeface="宋体" panose="02010600030101010101" pitchFamily="2" charset="-122"/>
              </a:rPr>
              <a:t>(2018江苏单科,19,2分)有调查显示,许多来华的外国人都喜欢上了中国。当被问及原因时,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他们表示,不仅在于中国的“生活便利”和“人民友好”,还在于从中国文化中找到了“归属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感”。有两位外国歌手还根据自己行走中国的体验,创作了歌曲《I</a:t>
            </a:r>
            <a:r>
              <a:rPr lang="zh-CN" altLang="en-US" sz="1530" kern="0" dirty="0" smtClean="0">
                <a:solidFill>
                  <a:srgbClr val="000000"/>
                </a:solidFill>
                <a:latin typeface="NEU-BZ" pitchFamily="65" charset="-122"/>
                <a:ea typeface="NEU-BZ"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m going to China》并走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红网络。由此可见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A.文化影响人的认识活动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B.优秀文化促进人的全面发展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C.文化增强人的精神力量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D.优秀文化提高人的审美素养</a:t>
            </a:r>
            <a:endParaRPr lang="zh-CN" altLang="en-US" dirty="0"/>
          </a:p>
        </p:txBody>
      </p:sp>
      <p:sp>
        <p:nvSpPr>
          <p:cNvPr id="3" name="TextBox 2"/>
          <p:cNvSpPr txBox="1"/>
          <p:nvPr/>
        </p:nvSpPr>
        <p:spPr>
          <a:xfrm>
            <a:off x="500034" y="406321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材料未涉及人的全面发展、人的审美素养,B、D与题意不符;只有优秀文化才能增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强人的精神力量,C观点错误;许多来华的外国人从中国文化中找到了“归属感”,体现了文化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影响人的认识活动,A正确切题,入选。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改革开放</a:t>
            </a:r>
            <a:r>
              <a:rPr lang="en-US" altLang="zh-CN" sz="1530" kern="0" dirty="0" smtClean="0">
                <a:solidFill>
                  <a:srgbClr val="000000"/>
                </a:solidFill>
                <a:latin typeface="Times New Roman" panose="02020603050405020304" pitchFamily="65" charset="-122"/>
                <a:ea typeface="宋体" panose="02010600030101010101" pitchFamily="2" charset="-122"/>
              </a:rPr>
              <a:t>40</a:t>
            </a:r>
            <a:r>
              <a:rPr lang="zh-CN" altLang="en-US" sz="1530" kern="0" dirty="0" smtClean="0">
                <a:solidFill>
                  <a:srgbClr val="000000"/>
                </a:solidFill>
                <a:latin typeface="Times New Roman" panose="02020603050405020304" pitchFamily="65" charset="-122"/>
                <a:ea typeface="宋体" panose="02010600030101010101" pitchFamily="2" charset="-122"/>
              </a:rPr>
              <a:t>年来</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中国经济快速发展</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国际影响力越来越大</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目前是世界第二大经济体、世界第</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一大贸易国</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对世界经济增长年均贡献率超过</a:t>
            </a:r>
            <a:r>
              <a:rPr lang="en-US" altLang="zh-CN" sz="1530" kern="0" dirty="0" smtClean="0">
                <a:solidFill>
                  <a:srgbClr val="000000"/>
                </a:solidFill>
                <a:latin typeface="Times New Roman" panose="02020603050405020304" pitchFamily="65" charset="-122"/>
                <a:ea typeface="宋体" panose="02010600030101010101" pitchFamily="2" charset="-122"/>
              </a:rPr>
              <a:t>30%,</a:t>
            </a:r>
            <a:r>
              <a:rPr lang="zh-CN" altLang="en-US" sz="1530" kern="0" dirty="0" smtClean="0">
                <a:solidFill>
                  <a:srgbClr val="000000"/>
                </a:solidFill>
                <a:latin typeface="Times New Roman" panose="02020603050405020304" pitchFamily="65" charset="-122"/>
                <a:ea typeface="宋体" panose="02010600030101010101" pitchFamily="2" charset="-122"/>
              </a:rPr>
              <a:t>对全球减贫贡献率逾</a:t>
            </a:r>
            <a:r>
              <a:rPr lang="en-US" altLang="zh-CN" sz="1530" kern="0" dirty="0" smtClean="0">
                <a:solidFill>
                  <a:srgbClr val="000000"/>
                </a:solidFill>
                <a:latin typeface="Times New Roman" panose="02020603050405020304" pitchFamily="65" charset="-122"/>
                <a:ea typeface="宋体" panose="02010600030101010101" pitchFamily="2" charset="-122"/>
              </a:rPr>
              <a:t>70%</a:t>
            </a:r>
            <a:r>
              <a:rPr lang="zh-CN" altLang="en-US" sz="1530" kern="0" dirty="0" smtClean="0">
                <a:solidFill>
                  <a:srgbClr val="000000"/>
                </a:solidFill>
                <a:latin typeface="Times New Roman" panose="02020603050405020304" pitchFamily="65" charset="-122"/>
                <a:ea typeface="宋体" panose="02010600030101010101" pitchFamily="2" charset="-122"/>
              </a:rPr>
              <a:t>。中国道路得到</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越来越多国家的理解</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中国倡导的“构建人类命运共同体”等理念逐渐成为国际社会的共</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识。据此完成下题。</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(2018课标Ⅲ,20,4分)随着中国特色社会主义进入新时代,中国日益走近世界舞台中央。这表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①文化影响力是一个国家的国际影响力的基础和核心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②一个国家的文化影响力是与经济影响力同步增强的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③一个国家的国际影响力是经济、政治、文化等共同作用的结果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④一个国家的国际影响力归根到底以经济发展水平和影响力为基础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40000" y="507093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①夸大了文化影响力的作用,排除。文化影响力与经济影响力不一定是同步增强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的,②说法错误。③④均正确且符合题意,故选D。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(2016江苏单科,21,2分)许多科学家在回忆成长经历时,都会提起他们青少年时代读过的《十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万个为什么》《趣味物理学》《物理学的进化》等科普作品,正是这些科普作品激发了他们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对于科学探索的浓厚兴趣、埋下了科学的种子。材料表明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①人创造了文化,文化也在塑造着人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②优秀文化为人的成长提供精神食粮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③文化多样性是人类进步的根本动力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④科学技术是一个民族文明程度的标志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(2016江苏单科,21,2分)许多科学家在回忆成长经历时,都会提起他们青少年时代读过的《十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万个为什么》《趣味物理学》《物理学的进化》等科普作品,正是这些科普作品激发了他们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对于科学探索的浓厚兴趣、埋下了科学的种子。材料表明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①人创造了文化,文化也在塑造着人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②优秀文化为人的成长提供精神食粮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③文化多样性是人类进步的根本动力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④科学技术是一个民族文明程度的标志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71472" y="39917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材料中“许多科学家在回忆成长经历时”体现了文化对人的影响。③说法错误,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文化多样性是人类文明进步的重要动力,但不是根本动力。科学技术是一个民族文明程度的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重要标志之一,排除④。①②说法正确且符合题意。故选A。</a:t>
            </a:r>
            <a:endParaRPr lang="zh-CN" altLang="en-US" dirty="0"/>
          </a:p>
        </p:txBody>
      </p:sp>
      <p:sp>
        <p:nvSpPr>
          <p:cNvPr id="4" name="TextBox 3"/>
          <p:cNvSpPr txBox="1"/>
          <p:nvPr/>
        </p:nvSpPr>
        <p:spPr>
          <a:xfrm>
            <a:off x="602944" y="511759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　</a:t>
            </a:r>
            <a:r>
              <a:rPr lang="zh-CN" altLang="en-US" sz="1530" kern="0" dirty="0" smtClean="0">
                <a:solidFill>
                  <a:srgbClr val="000000"/>
                </a:solidFill>
                <a:latin typeface="Times New Roman" panose="02020603050405020304" pitchFamily="65" charset="-122"/>
                <a:ea typeface="宋体" panose="02010600030101010101" pitchFamily="2" charset="-122"/>
              </a:rPr>
              <a:t>文化多样性是人类社会的基本特征,也是人类文明进步的重要动力,但不是人类进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步的根本动力。</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(2015山东文综,32,4分)在路遥的《平凡的世界》里,我们读出了其故乡黄土地的厚重与粗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犷;在莫言的《红高粱》中,我们领略了其故乡红高粱的质朴与热烈</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故乡是作家摆脱不了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的存在。这说明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A.文化对人的影响深远持久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B.优秀文学作品对经济发展具有促进作用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C.不同地域的文化渐趋融合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D.文化的力量集中表现为民族精神的力量</a:t>
            </a:r>
            <a:endParaRPr lang="zh-CN" altLang="en-US" dirty="0"/>
          </a:p>
        </p:txBody>
      </p:sp>
      <p:sp>
        <p:nvSpPr>
          <p:cNvPr id="3" name="TextBox 2"/>
          <p:cNvSpPr txBox="1"/>
          <p:nvPr/>
        </p:nvSpPr>
        <p:spPr>
          <a:xfrm>
            <a:off x="571472" y="3706021"/>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“故乡是作家摆脱不了的存在”,说明文化对人的影响深远持久,A正确</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“乡愁抹不去,乡愁又回不去。”完成下题。</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10</a:t>
            </a: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(2015安徽文综,8,4分)回首三十多年来的神州大地,许多人远离故乡,漂泊打拼于异地他乡,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乡愁何寄?乡愁是不可泯灭的记忆,是挥之不去的乡音缭绕,是故乡的风土人情在灵魂上的烙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印。由此可见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①乡愁的影响深远而持久　　　②乡愁增进了文化归属感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③乡愁是乡土文化的标志　　　④乡愁是民族文化的灵魂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00034" y="377745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乡愁“不可泯灭”“挥之不去”,这说明乡愁的影响深远而持久,故①正确切题。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乡愁是故乡的风土人情在灵魂上的烙印,这说明乡愁增进了文化归属感,故②正确切题。应选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A。</a:t>
            </a:r>
            <a:endParaRPr lang="zh-CN" altLang="en-US" dirty="0"/>
          </a:p>
        </p:txBody>
      </p:sp>
      <p:sp>
        <p:nvSpPr>
          <p:cNvPr id="4" name="TextBox 3"/>
          <p:cNvSpPr txBox="1"/>
          <p:nvPr/>
        </p:nvSpPr>
        <p:spPr>
          <a:xfrm>
            <a:off x="460068" y="490328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评析　</a:t>
            </a:r>
            <a:r>
              <a:rPr lang="zh-CN" altLang="en-US" sz="1530" kern="0" dirty="0" smtClean="0">
                <a:solidFill>
                  <a:srgbClr val="000000"/>
                </a:solidFill>
                <a:latin typeface="Times New Roman" panose="02020603050405020304" pitchFamily="65" charset="-122"/>
                <a:ea typeface="宋体" panose="02010600030101010101" pitchFamily="2" charset="-122"/>
              </a:rPr>
              <a:t>本题以城市化背景下人们对故乡的思念为背景,考查学生运用文化生活相关知识分析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和解决问题的能力,难度适中。</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11.</a:t>
            </a:r>
            <a:r>
              <a:rPr lang="zh-CN" altLang="en-US" sz="1530" kern="0" dirty="0" smtClean="0">
                <a:solidFill>
                  <a:srgbClr val="000000"/>
                </a:solidFill>
                <a:latin typeface="Times New Roman" panose="02020603050405020304" pitchFamily="65" charset="-122"/>
                <a:ea typeface="宋体" panose="02010600030101010101" pitchFamily="2" charset="-122"/>
              </a:rPr>
              <a:t>[2017天津文综,14(1),8分]阅读材料,回答问题。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    为实施文化惠民工程,天津在全国首创文化惠民卡,对市民观看演出进行补贴,大大降低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了市民走进剧场的门槛。以前很多文艺院团演出上座率不到五成,“文惠卡”推出后,各院团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演出的平均上座率超过八成。一张小小的“文惠卡”,不仅让普通市民享受到多种文化盛宴,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而且倒逼各文艺院团转变经营理念,促进了更多优质剧目的产生。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运用《文化生活》知识,说明文化惠民卡推出的意义。(8分)</a:t>
            </a:r>
            <a:endParaRPr lang="zh-CN" altLang="en-US" dirty="0"/>
          </a:p>
        </p:txBody>
      </p:sp>
      <p:sp>
        <p:nvSpPr>
          <p:cNvPr id="3" name="TextBox 2"/>
          <p:cNvSpPr txBox="1"/>
          <p:nvPr/>
        </p:nvSpPr>
        <p:spPr>
          <a:xfrm>
            <a:off x="500034" y="327739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①有利于发展社会主义文化(推进社会主义精神文明建设),满足人民群众日益增长的文化需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求。②有利于用优秀文化塑造人,提高公民文化素养。③有利于文化产业健康发展,推动文化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市场繁荣。</a:t>
            </a:r>
            <a:endParaRPr lang="zh-CN" altLang="en-US" dirty="0"/>
          </a:p>
        </p:txBody>
      </p:sp>
      <p:sp>
        <p:nvSpPr>
          <p:cNvPr id="4" name="TextBox 3"/>
          <p:cNvSpPr txBox="1"/>
          <p:nvPr/>
        </p:nvSpPr>
        <p:spPr>
          <a:xfrm>
            <a:off x="531506" y="4688968"/>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本题要求学生说明文化惠民卡推出的意义,属于文化生活意义类非选择题。从人民群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众个人的角度看,可以从优秀文化塑造人生和推进社会主义精神文明建设,满足人民群众文化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需求方面阐述意义;从文艺院团的角度看,可以从发展文化产业方面阐述意义。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审题方法</a:t>
            </a:r>
            <a:r>
              <a:rPr lang="zh-CN" altLang="en-US" sz="1530" kern="0" dirty="0" smtClean="0">
                <a:solidFill>
                  <a:srgbClr val="000000"/>
                </a:solidFill>
                <a:latin typeface="Times New Roman" panose="02020603050405020304" pitchFamily="65" charset="-122"/>
                <a:ea typeface="宋体" panose="02010600030101010101" pitchFamily="2" charset="-122"/>
              </a:rPr>
              <a:t>　挖掘材料信息,找出主体解答意义　比如本题,材料信息:文化惠民卡大大降低了市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民走进剧场的门槛,让市民享受到多种文化盛宴。</a:t>
            </a:r>
            <a:r>
              <a:rPr lang="zh-CN" altLang="en-US" sz="1530" kern="0" dirty="0" smtClean="0">
                <a:solidFill>
                  <a:srgbClr val="000000"/>
                </a:solidFill>
                <a:latin typeface="NEU-BZ" pitchFamily="65" charset="-122"/>
                <a:ea typeface="NEU-BZ"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主体:市民。</a:t>
            </a:r>
            <a:r>
              <a:rPr lang="zh-CN" altLang="en-US" sz="1530" kern="0" dirty="0" smtClean="0">
                <a:solidFill>
                  <a:srgbClr val="000000"/>
                </a:solidFill>
                <a:latin typeface="NEU-BZ" pitchFamily="65" charset="-122"/>
                <a:ea typeface="NEU-BZ"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意义:推进社会主义精神文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明建设,满足市民文化需求;优秀文化促进市民提高文化修养。材料信息:文化惠民卡倒逼各文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艺院团转变经营理念,促进了更多优质剧目的产生。</a:t>
            </a:r>
            <a:r>
              <a:rPr lang="zh-CN" altLang="en-US" sz="1530" kern="0" dirty="0" smtClean="0">
                <a:solidFill>
                  <a:srgbClr val="000000"/>
                </a:solidFill>
                <a:latin typeface="NEU-BZ" pitchFamily="65" charset="-122"/>
                <a:ea typeface="NEU-BZ"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主体:文化企业。</a:t>
            </a:r>
            <a:r>
              <a:rPr lang="zh-CN" altLang="en-US" sz="1530" kern="0" dirty="0" smtClean="0">
                <a:solidFill>
                  <a:srgbClr val="000000"/>
                </a:solidFill>
                <a:latin typeface="NEU-BZ" pitchFamily="65" charset="-122"/>
                <a:ea typeface="NEU-BZ" pitchFamily="65"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意义:发展文化产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业,促进文化市场繁荣。</a:t>
            </a:r>
            <a:endParaRPr lang="zh-CN" alt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[2017江苏单科,34(1),6分]近年来,“诗和远方”渐回公众视野。当今科技发达,物质资源丰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富,但随着各类电子产品逐渐渗入人们的生活,很多人终日沉浸于网络,渐行渐远地偏离了心灵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和自然。所以,“面朝大海,春暖花开”仿佛是物质和技术构筑的丛林里的丝丝清风,给人们带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来了自然的气息和心灵的抚慰,引起了无数人的精神共鸣。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结合材料,回答问题: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运用《文化生活》知识,说明经典诗歌为什么能引起人们的精神共鸣。(6分)</a:t>
            </a:r>
            <a:endParaRPr lang="zh-CN" altLang="en-US" dirty="0"/>
          </a:p>
        </p:txBody>
      </p:sp>
      <p:sp>
        <p:nvSpPr>
          <p:cNvPr id="3" name="TextBox 2"/>
          <p:cNvSpPr txBox="1"/>
          <p:nvPr/>
        </p:nvSpPr>
        <p:spPr>
          <a:xfrm>
            <a:off x="540000" y="327739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经典诗歌具有感染力和感召力,可以丰富人的精神世界,增强人的精神力量。经典诗歌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能使人获得精神享受和思想启示,影响人的实践活动、认识活动和思维方式。经典诗歌能够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在潜移默化中影响人的世界观、人生观和价值观。</a:t>
            </a:r>
            <a:endParaRPr lang="zh-CN" altLang="en-US" dirty="0"/>
          </a:p>
        </p:txBody>
      </p:sp>
      <p:sp>
        <p:nvSpPr>
          <p:cNvPr id="4" name="TextBox 3"/>
          <p:cNvSpPr txBox="1"/>
          <p:nvPr/>
        </p:nvSpPr>
        <p:spPr>
          <a:xfrm>
            <a:off x="516966" y="4403216"/>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本题考查文化对人的影响。经典诗歌能引起人们的精神共鸣的原因,可从文化对人影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响的表现、文化对人影响的特点、优秀文化塑造人生等方面具体分析。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1562881"/>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13.</a:t>
            </a:r>
            <a:r>
              <a:rPr lang="zh-CN" altLang="en-US" sz="1530" kern="0" dirty="0" smtClean="0">
                <a:solidFill>
                  <a:srgbClr val="000000"/>
                </a:solidFill>
                <a:latin typeface="Times New Roman" panose="02020603050405020304" pitchFamily="65" charset="-122"/>
                <a:ea typeface="宋体" panose="02010600030101010101" pitchFamily="2" charset="-122"/>
              </a:rPr>
              <a:t>(2016浙江文综,34,4分)受农村文化礼堂建设的启示,某县政府和企业把“文化车间”建设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提上议事日程并积极推动企业文化建设。政府和企业这样做的理由有</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①“文化车间”建设能够丰富职工的精神世界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②“文化车间”建设会直接影响企业经济效益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③人们的精神产品源自物质载体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④文化对人的影响离不开特定的文化环境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40000" y="108000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C组    教师专用题组</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571472" y="4206087"/>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本题考查文化对人的影响。政府和企业重视企业文化建设,原因在于看到了企业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文化对人的影响,①④正确切题。②中“直接”一词说法错误,“文化车间”建设会影响企业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的经济效益,但不是直接影响,而是间接的,需通过人的实践活动才能转化为现实生产力。③中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“源自”一词说法错误,人们的精神产品凝结在一定的物质载体之中,而不是源自物质载体。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故正确答案为B</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古人削桐为琴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纳天地万物之声。琴音松沉旷远</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能让人雪躁静心</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琴乐洁净精微</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能让人感发</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心志</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升华心灵意境。古琴名曲</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流水</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表现了生命与自然的和谐</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被录入特制唱片</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搭乘美国</a:t>
            </a:r>
            <a:br>
              <a:rPr lang="zh-CN" altLang="en-US" sz="1600" dirty="0" smtClean="0"/>
            </a:br>
            <a:r>
              <a:rPr lang="zh-CN" altLang="en-US" sz="1530" kern="0" dirty="0" smtClean="0">
                <a:solidFill>
                  <a:srgbClr val="000000"/>
                </a:solidFill>
                <a:latin typeface="Times New Roman" panose="02020603050405020304" pitchFamily="65" charset="-122"/>
                <a:ea typeface="宋体" panose="02010600030101010101" pitchFamily="2" charset="-122"/>
              </a:rPr>
              <a:t>太空飞船</a:t>
            </a:r>
            <a:r>
              <a:rPr lang="en-US" altLang="zh-CN" sz="1530"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向茫茫宇宙传达人类智慧和文明。回答下题。</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14</a:t>
            </a: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(2015重庆文综,12,4分)古琴音乐</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①因其古老性,方成就其世界性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②通过人们自觉欣赏、主动接受,能转化成人的精神力量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③不受社会历史条件的限制,能满足人类共同的文化需要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④《流水》成为人类文化符号的代表,增强了中华文化影响力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00034" y="44918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①错,文化既是民族的又是世界的,中国古琴音乐因其独特的民族性而成就其世界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性,而非因其古老性而成就其世界性。古琴音乐是健康向上的文化,能增强人的精神力量,②当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选。③错,古琴音乐作为传统文化,受社会历史条件的限制,需要顺应社会生活的变迁。④正确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且符合题意。故选C。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15.</a:t>
            </a:r>
            <a:r>
              <a:rPr lang="zh-CN" altLang="en-US" sz="1530" kern="0" dirty="0" smtClean="0">
                <a:solidFill>
                  <a:srgbClr val="000000"/>
                </a:solidFill>
                <a:latin typeface="Times New Roman" panose="02020603050405020304" pitchFamily="65" charset="-122"/>
                <a:ea typeface="宋体" panose="02010600030101010101" pitchFamily="2" charset="-122"/>
              </a:rPr>
              <a:t>(2015江苏单科,19,2分)大型原生态歌舞表演《云南印象》,源自于纯正的云南少数民族生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活,弥漫着自然、原始、清新的味道,它表现的是对生活的一种热爱,一种向往。这说明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①文化影响人们的思维方式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②社会生活在本质上是实践的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③意识是对客观存在的正确反映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④特定的文化环境产生特色文化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71472"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题干内容不涉及文化影响人们的思维方式,故排除①。③错,正确的说法是正确的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意识是对客观存在的正确反映。②④切题,答案选C。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1062815"/>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　</a:t>
            </a:r>
            <a:r>
              <a:rPr lang="zh-CN" altLang="en-US" sz="1530" kern="0" dirty="0" smtClean="0">
                <a:solidFill>
                  <a:srgbClr val="000000"/>
                </a:solidFill>
                <a:latin typeface="Times New Roman" panose="02020603050405020304" pitchFamily="65" charset="-122"/>
                <a:ea typeface="宋体" panose="02010600030101010101" pitchFamily="2" charset="-122"/>
              </a:rPr>
              <a:t>政治认同和科学精神　解答本题,有利于学生正确认识我国在国际社会中的地位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和作用,增强民族自豪感,增强学生对国家和民族的认同。同时,解答本题,需要学生科学认识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文化影响力对一个国家国际影响力的作用,辩证分析文化影响力和经济影响力之间的关系,这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需要学生具有科学精神。</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1991509"/>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考点一　文化与社会</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grpSp>
        <p:nvGrpSpPr>
          <p:cNvPr id="3" name="组合 7"/>
          <p:cNvGrpSpPr/>
          <p:nvPr/>
        </p:nvGrpSpPr>
        <p:grpSpPr>
          <a:xfrm>
            <a:off x="3428992" y="848501"/>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1"/>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b="1" dirty="0">
                  <a:solidFill>
                    <a:schemeClr val="bg1"/>
                  </a:solidFill>
                  <a:latin typeface="微软雅黑" panose="020B0503020204020204" charset="-122"/>
                  <a:ea typeface="微软雅黑" panose="020B0503020204020204" charset="-122"/>
                </a:rPr>
                <a:t>三年模拟</a:t>
              </a:r>
              <a:endParaRPr lang="zh-CN" altLang="en-US" sz="2400" b="1" dirty="0">
                <a:solidFill>
                  <a:schemeClr val="bg1"/>
                </a:solidFill>
                <a:latin typeface="微软雅黑" panose="020B0503020204020204" charset="-122"/>
                <a:ea typeface="微软雅黑" panose="020B0503020204020204" charset="-122"/>
              </a:endParaRPr>
            </a:p>
          </p:txBody>
        </p:sp>
      </p:grpSp>
      <p:sp>
        <p:nvSpPr>
          <p:cNvPr id="6" name="TextBox 11"/>
          <p:cNvSpPr txBox="1"/>
          <p:nvPr/>
        </p:nvSpPr>
        <p:spPr>
          <a:xfrm>
            <a:off x="2116289" y="1346976"/>
            <a:ext cx="5226111" cy="4818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b="1" dirty="0">
                <a:latin typeface="黑体" panose="02010609060101010101" pitchFamily="49" charset="-122"/>
                <a:ea typeface="黑体" panose="02010609060101010101" pitchFamily="49" charset="-122"/>
                <a:sym typeface="+mn-ea"/>
              </a:rPr>
              <a:t>A组  2017—2019年高考模拟·考点基础题组</a:t>
            </a:r>
            <a:endParaRPr sz="1400" b="1" dirty="0">
              <a:latin typeface="黑体" panose="02010609060101010101" pitchFamily="49" charset="-122"/>
              <a:ea typeface="黑体" panose="02010609060101010101" pitchFamily="49" charset="-122"/>
            </a:endParaRPr>
          </a:p>
        </p:txBody>
      </p:sp>
      <p:sp>
        <p:nvSpPr>
          <p:cNvPr id="7" name="TextBox 2"/>
          <p:cNvSpPr txBox="1"/>
          <p:nvPr/>
        </p:nvSpPr>
        <p:spPr>
          <a:xfrm>
            <a:off x="500034" y="2491575"/>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(2019安徽江南十校第二次联考,18)歌唱家李谷一始终将自己的艺术实践与改革开放进程紧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紧相连,用歌声见证改革开放的豪迈壮举,用作品抒发祖国的豪情、民族的豪迈、人民的心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声。她演唱歌曲近800首,《乡恋》被誉为“改革开放后第一首流行歌曲”,《难忘今宵》给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千万个中国家庭送去欢乐和祝福,《我和我的祖国》倾诉了对祖国的真情挚爱。这说明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①文化发展与社会发展是亦步亦趋的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②社会变化必然推动文化的发展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③一定的文化反映一定的社会发展进程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④人们在社会实践中创造并享用文化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经济是基础,一定的文化由一定的经济决定,但文化又具有相对独立性,①说法错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误。②中“必然”说法太绝对,排除。李谷一的艺术实践与改革开放进程紧紧相连,说明一定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的文化反映一定的社会发展进程,③符合题意。用歌声见证改革开放的豪迈壮举,用作品抒发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祖国的豪情、民族的豪迈、人民的心声,说明人们在社会实践中创造并享用文化,④符合题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意。故选D。</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(2019四川成都顶级名校零诊,2)世界知识产权组织相关数据显示,2017年全球文化创意产业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创造产值2.25万亿美元。美国和欧洲各国共占市场总额的77%,亚洲和南太平洋国家约占市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场总额的19%,其中日本和韩国分别为10%和5%,中国和其他国家及地区约占4%。由此可见</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①文化生产力越来越成为综合国力竞争的重要基础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②文化生产力在现代经济总体格局中的作用越来越突出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③中国文化创意产业的国际竞争力亟待提高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④总体上看中国文化落后于发达国家的文化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A.②③　　B.①④　　C.①②　　D.③④</a:t>
            </a:r>
            <a:endParaRPr lang="zh-CN" altLang="en-US" dirty="0"/>
          </a:p>
        </p:txBody>
      </p:sp>
      <p:sp>
        <p:nvSpPr>
          <p:cNvPr id="3" name="TextBox 2"/>
          <p:cNvSpPr txBox="1"/>
          <p:nvPr/>
        </p:nvSpPr>
        <p:spPr>
          <a:xfrm>
            <a:off x="500034" y="4491839"/>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2017年全球文化创意产业创造产值2.25万亿美元,说明文化生产力在现代经济总体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格局中的作用越来越突出,②符合题意。我国文化创意产业占世界市场的比重较低,说明中国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文化创意产业的国际竞争力亟待提高,③符合题意。在综合国力中,经济实力、军事实力等物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质力量是基础,①说法错误。我国文化创意产业占世界市场的比重没有发达国家高,并不意味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着我国的文化落后,④说法错误。故选A。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(2019福建厦门期末质检,15)上海市围绕加快建成国际文化大都市的目标,实施“上海文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化”品牌系列工程,积极打造城市文化品牌,设计开发红色旅游精品,实施“上海名人”风采弘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扬计划,打造上海红色文化品牌、海派文化品牌、江南文化品牌,扩大基层公共文化设施向公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众开放范围。“上海文化”品牌建设可以</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①开创城市发展新格局,增强城市软实力和核心竞争力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②完善文化产业链布局,促进文化资源转化为第一生产力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③营造良好城市文化环境,促使城市历史文化内涵更加厚实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④深度挖掘城市文化资源,提升优秀文化产品海外市场占有率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　　B.①④　　C.②③　　D.②④</a:t>
            </a:r>
            <a:endParaRPr lang="zh-CN" altLang="en-US" dirty="0"/>
          </a:p>
        </p:txBody>
      </p:sp>
      <p:sp>
        <p:nvSpPr>
          <p:cNvPr id="3" name="TextBox 2"/>
          <p:cNvSpPr txBox="1"/>
          <p:nvPr/>
        </p:nvSpPr>
        <p:spPr>
          <a:xfrm>
            <a:off x="571472" y="442040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上海市积极打造城市文化品牌,有利于增强城市软实力和核心竞争力,有利于促使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城市历史文化内涵更加厚实,与提升优秀文化产品海外市场占有率无直接关系,①③符合题意,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④与题意不符。科学技术是第一生产力,②说法错误。故选A。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(2019湖北名校联考,21)为了实现抗风能力16级、抗震能力8级、使用寿命120年,港珠澳大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桥设计施工团队为之创新研发了31项工法、31套海洋装备、13项软件、454项专利。这些重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大科技成果将极大地推动我国的社会主义现代化建设,提高我国在国际上的地位和竞争力。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这表明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①我国已成为科技领域全面领先世界的国家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②科技已成为民族振兴和社会进步的基石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③文化越来越成为经济社会发展的重要支撑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④文化越来越成为综合国力竞争的重要因素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71472" y="442040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港珠澳大桥的重大科技成果能极大地推动我国的社会主义现代化建设,提高我国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在国际上的地位和竞争力,说明文化越来越成为经济社会发展的重要支撑,文化越来越成为综</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合国力竞争的重要因素,③④正确切题。①中“全面领先”说法错误。教育是民族振兴和社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会进步的基石,②说法错误。故选D。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(2018河南名校联盟第一次联考,14)《周易注》中记载:“结绳为记,事大,大结其绳;事小,小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结其绳。”“结”与“吉”谐音,在漫长的演变过程中,小小绳结被人们赋予了各种情感愿望,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“同心结”“平安结”“团圆结”,一个个美丽的“中国结”蕴含着人们对美好生活的向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往。对材料中文化现象解读正确的是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①文化是人类社会实践的产物,也是人类特有的现象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②文化是中华民族千百年来追求幸福美好生活的过程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③从结绳记事中可以透视人们的精神世界和精神生活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④结绳使人类文明得以传承,标志着人类进入文明时代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　　B.②④　　C.①②　　D.③④</a:t>
            </a:r>
            <a:endParaRPr lang="zh-CN" altLang="en-US" dirty="0"/>
          </a:p>
        </p:txBody>
      </p:sp>
      <p:sp>
        <p:nvSpPr>
          <p:cNvPr id="3" name="TextBox 2"/>
          <p:cNvSpPr txBox="1"/>
          <p:nvPr/>
        </p:nvSpPr>
        <p:spPr>
          <a:xfrm>
            <a:off x="500034" y="434896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“中国结”是远古时代人们结绳记事的反映,说明文化是人类社会实践的产物,也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是人类特有的现象,①符合题意。“中国结”蕴含着人们对美好生活的向往,说明从结绳记事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中能透视人们的精神世界和精神生活,③符合题意。文化能反映中华民族千百年来追求幸福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美好生活的过程,但文化不是“过程”本身,②说法错误。文字的出现,标志着人类进入文明时</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代,④说法错误。故选A。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(2018河北衡水中学六调,50)哈佛大学经济学教授本杰明·弗里德曼在《经济增长的道德意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义》一书中指出,在经济快速增长期间,一个社会的心态往往更加乐观、开放和宽容;而在经济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增长速度放缓或衰退期间,一个社会往往会变得更加悲观、封闭和排外。由此可见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A.经济发展程度决定文化发展方向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B.文化发展有其自身的相对独立性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C.文化的包容性以经济发展为基础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D.一定的文化反映一定的经济状况</a:t>
            </a:r>
            <a:endParaRPr lang="zh-CN" altLang="en-US" dirty="0"/>
          </a:p>
        </p:txBody>
      </p:sp>
      <p:sp>
        <p:nvSpPr>
          <p:cNvPr id="3" name="TextBox 2"/>
          <p:cNvSpPr txBox="1"/>
          <p:nvPr/>
        </p:nvSpPr>
        <p:spPr>
          <a:xfrm>
            <a:off x="571472" y="370602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生产力与生产关系的矛盾运动,决定着文化的发展方向,A说法错误。题干强调经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济决定文化,一定的文化反映一定的经济状况,B不合题意,D正确切题。文化以经济为基础,但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经济发展并不是文化包容性的基础,即经济发达,文化不一定包容,经济不发达,文化不一定不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包容,C说法错误。故选D。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034" y="1562881"/>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7.</a:t>
            </a:r>
            <a:r>
              <a:rPr lang="zh-CN" altLang="en-US" sz="1530" kern="0" dirty="0" smtClean="0">
                <a:solidFill>
                  <a:srgbClr val="000000"/>
                </a:solidFill>
                <a:latin typeface="Times New Roman" panose="02020603050405020304" pitchFamily="65" charset="-122"/>
                <a:ea typeface="宋体" panose="02010600030101010101" pitchFamily="2" charset="-122"/>
              </a:rPr>
              <a:t>(2019全国百所重点高中联考,19)为提高市民文明交通素质,改善通行秩序,减少交通事故,某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市深入开展“文明交通大家行”活动,倡导全民参与,共创文明交通环境。该市的做法是基于</a:t>
            </a:r>
            <a:br>
              <a:rPr dirty="0"/>
            </a:b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①文明礼仪是人们文化素养的核心和标志,对人的综合素质产生深远影响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②人民群众是精神文明创建活动的主体,是文明风尚的践行者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③人们接受健康文化的影响,往往是主动接受文化熏陶的过程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④个体的文化素养不是天生的,只能通过接受文化知识教育形成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B.②③　　C.③④　　D.①④</a:t>
            </a:r>
            <a:endParaRPr lang="zh-CN" altLang="en-US" dirty="0"/>
          </a:p>
        </p:txBody>
      </p:sp>
      <p:sp>
        <p:nvSpPr>
          <p:cNvPr id="3" name="TextBox 2"/>
          <p:cNvSpPr txBox="1"/>
          <p:nvPr/>
        </p:nvSpPr>
        <p:spPr>
          <a:xfrm>
            <a:off x="540000" y="1080000"/>
            <a:ext cx="8127000" cy="3617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b="1" dirty="0" smtClean="0">
                <a:solidFill>
                  <a:srgbClr val="7030A0"/>
                </a:solidFill>
                <a:latin typeface="黑体" panose="02010609060101010101" pitchFamily="49" charset="-122"/>
                <a:ea typeface="黑体" panose="02010609060101010101" pitchFamily="49" charset="-122"/>
                <a:sym typeface="+mn-ea"/>
              </a:rPr>
              <a:t>考点二　文化对人的影响</a:t>
            </a:r>
            <a:endParaRPr lang="zh-CN" altLang="en-US" b="1" dirty="0">
              <a:solidFill>
                <a:srgbClr val="7030A0"/>
              </a:solidFill>
              <a:latin typeface="黑体" panose="02010609060101010101" pitchFamily="49" charset="-122"/>
              <a:ea typeface="黑体" panose="02010609060101010101" pitchFamily="49" charset="-122"/>
              <a:sym typeface="+mn-ea"/>
            </a:endParaRPr>
          </a:p>
        </p:txBody>
      </p:sp>
      <p:sp>
        <p:nvSpPr>
          <p:cNvPr id="4" name="TextBox 2"/>
          <p:cNvSpPr txBox="1"/>
          <p:nvPr/>
        </p:nvSpPr>
        <p:spPr>
          <a:xfrm>
            <a:off x="500034" y="4491839"/>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世界观、人生观、价值观是人们文化素养的核心和标志,①说法错误。每个人的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文化素养不是天生的,可以通过接受文化知识教育形成,也可以通过对社会生活的体验、通过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参与文化活动培养,④中“只能”说法太绝对。②③符合题意,故选B。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(2019河北衡水中学一模,16)近年来,经典诗歌渐回公众视野,它仿佛是物质和技术构筑的丛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林里的丝丝清风,给人们带来了自然的气息和心灵的抚慰,引起了无数人的精神共鸣。经典诗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歌之所以引起无数人的精神共鸣,是因为它</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①是优秀传统文化的物质载体,使人们获得精神享受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②能主动影响人们的认识活动,使人们获得精神启迪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③以其特有的感召力和感染力,丰富人们的精神世界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④在潜移默化过程中影响人的价值选择和精神追求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71472" y="399177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经典诗歌本身属于优秀文化,不是优秀传统文化的“物质载体”,①说法错误。经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典诗歌引起无数人的精神共鸣,使人们获得精神启迪,但诗歌不能“主动”影响人们的认识活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动,②说法错误。③④正确切题,故选D。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(2019广东六校第二次联考,20)“茅古斯舞”是土家族人模拟远古先民劳动和生活的场景而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创立的一种艺术表演形式,其表演粗犷豪放、刚劲激昂,能够让人们领略到土家先人的原始艺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术之美。材料主要体现的文化生活道理是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①文化会影响人们的实践活动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②文化是人类社会实践的产物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③优秀文化丰富人的精神世界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④文化对人有深远持久的影响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00034" y="406321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“茅古斯舞”是土家族人模拟远古先民劳动和生活的场景而创立的一种艺术表演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形式,说明文化是人类社会实践的产物,②符合题意。“茅古斯舞”能够让人们领略到土家先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人的原始艺术之美,说明优秀文化丰富人的精神世界,③符合题意。材料没有体现文化影响人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的实践活动和文化对人的影响具有深远持久的特点,①④与题意不符。故选C。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[2018课标Ⅰ,40(2),10分]阅读材料,完成要求。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2018年是改革开放40周年。我国改革开始于农村,安徽省凤阳县小岗村是我国农村改革的主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要发源地。我国农村改革始终是在党的领导下进行的。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材料一    1978年冬,小岗村的18户村民以“敢为天下先”的精神,在一纸大包干的“秘密契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约”上按下鲜红的手印,拉开了中国农村改革的序幕。改革如同释放了魔力,次年,小岗村迎来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大丰收,粮食总产达13.3万斤,一举结束20余年吃国家救济粮的历史,并首次归还国家贷款800</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元。进入新时代,小岗村大力推进土地“三权分置”改革,完成土地承包经营权确权登记颁证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工作;成立集体资产股份合作社并发放股权证,实现了村民从“户户包田”到“人人持股”的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转变。2017年,小岗村集体收入突破820万元,农民人均收入比2012年增长70%以上。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材料二    为发展农村生产力,满足广大农民摆脱贫困、过上富裕生活的期盼,党中央先后出台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了一系列关于农业改革发展的文件,如1982年发布《全国农村工作会议纪要》,明确肯定“包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干到户”等形式的责任制的社会主义性质;1991年颁发《中共中央关于进一步加强农业和农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村工作的决定》,把以家庭联产承包经营为主的责任制和统分结合的双层经营体制确立为我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国农村的一项基本经营制度;2016年制定《关于完善农村土地所有权承包权经营权分置办法</a:t>
            </a:r>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(2019河南洛阳一模,16)“伟大的变革——庆祝改革开放40周年大型展览”2018年11月13</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日在中国国家博物馆开幕。一个个精彩的中国故事唤醒曾经的辉煌记忆,很多参观者都满怀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豪情地由衷感慨:我骄傲,我是中国人!这体现的文化生活道理有</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①人的精神活动离不开物质活动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②文化对人的影响具有深远持久的特点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③优秀文化能增强人的精神力量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④传递和创造文化是展览的特定功能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B.①③　　C.②④　　D.③④</a:t>
            </a:r>
            <a:endParaRPr lang="zh-CN" altLang="en-US" dirty="0"/>
          </a:p>
        </p:txBody>
      </p:sp>
      <p:sp>
        <p:nvSpPr>
          <p:cNvPr id="3" name="TextBox 2"/>
          <p:cNvSpPr txBox="1"/>
          <p:nvPr/>
        </p:nvSpPr>
        <p:spPr>
          <a:xfrm>
            <a:off x="571472" y="4063211"/>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“伟大的变革——庆祝改革开放40周年大型展览”属于物质载体,①符合题意。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展览让很多参观者满怀豪情地由衷感慨:我骄傲,我是中国人!这体现了优秀文化能增强人的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精神力量,③符合题意。很多参观者在参观过程中由衷感慨:我骄傲,我是中国人!这体现了文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化对人的影响是潜移默化的,不体现文化对人的影响具有深远持久的特点,②与题意不符。教</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育具有选择、传递、创造文化的特定功能,④说法错误。故选B。</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11.</a:t>
            </a:r>
            <a:r>
              <a:rPr lang="zh-CN" altLang="en-US" sz="1530" kern="0" dirty="0" smtClean="0">
                <a:solidFill>
                  <a:srgbClr val="000000"/>
                </a:solidFill>
                <a:latin typeface="Times New Roman" panose="02020603050405020304" pitchFamily="65" charset="-122"/>
                <a:ea typeface="宋体" panose="02010600030101010101" pitchFamily="2" charset="-122"/>
              </a:rPr>
              <a:t>(2018山西五校第三次联考,14)文化创造美好,美好需要文化,文化与美最相关、最契合。只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要有空地,就会有广场舞的身影;读书、看戏、听讲座,人们乐于用文化活动填补闲暇时间;插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花、茶艺、琴艺等更为精致的“雅生活”正在普通百姓中悄然兴起。文化味儿,正成为时下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国人日常生活中散发的新气息。这折射出</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①文化对人的影响来自丰富多彩的文化活动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②追求“雅生活”有利于消除生活方式的差异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③文化对人的影响是深远持久的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④当代中国人的精神文化生活不断丰富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A.①④　　B.②③　　C.①③　　D.②④</a:t>
            </a:r>
            <a:endParaRPr lang="zh-CN" altLang="en-US" dirty="0"/>
          </a:p>
        </p:txBody>
      </p:sp>
      <p:sp>
        <p:nvSpPr>
          <p:cNvPr id="3" name="TextBox 2"/>
          <p:cNvSpPr txBox="1"/>
          <p:nvPr/>
        </p:nvSpPr>
        <p:spPr>
          <a:xfrm>
            <a:off x="571472" y="4491839"/>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a:t>
            </a:r>
            <a:r>
              <a:rPr lang="zh-CN" altLang="en-US" sz="1530" kern="0" dirty="0" smtClean="0">
                <a:solidFill>
                  <a:srgbClr val="000000"/>
                </a:solidFill>
                <a:latin typeface="Times New Roman" panose="02020603050405020304" pitchFamily="65" charset="-122"/>
                <a:ea typeface="宋体" panose="02010600030101010101" pitchFamily="2" charset="-122"/>
              </a:rPr>
              <a:t>　题干信息说明当今社会人们通过各种活动感受文化对人的影响,也说明当代中国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人的精神文化生活不断丰富,①④正确切题。②中“消除”生活方式的差异说法错误,排除。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题干信息体现了文化对人潜移默化的影响,没有体现文化对人深远持久的影响,③不合题意。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故选A。</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(2018广东茂名四校联考,19)中小学生研学旅行是由教育部门和学校有计划地组织安排,通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过集体旅行、集中食宿方式开展的研究性学习和旅行体验相结合的校外教育活动。它是学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校教育和校外教育衔接的创新形式,是教育教学的重要内容,是综合实践育人的有效途径。在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中小学开展研学旅行活动的意义是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①促进学生的全面发展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②满足学生多方面的生活需求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③体现社会主义精神文明创建活动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④培育和践行社会主义核心价值观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B.③④　　C.②③　　D.①④</a:t>
            </a:r>
            <a:endParaRPr lang="zh-CN" altLang="en-US" dirty="0"/>
          </a:p>
        </p:txBody>
      </p:sp>
      <p:sp>
        <p:nvSpPr>
          <p:cNvPr id="3" name="TextBox 2"/>
          <p:cNvSpPr txBox="1"/>
          <p:nvPr/>
        </p:nvSpPr>
        <p:spPr>
          <a:xfrm>
            <a:off x="571472" y="4420401"/>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中小学生研学旅行是综合实践育人的有效途径,说明开展这一活动有利于促进学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生的全面发展,有利于学生弘扬和践行社会主义核心价值观,①④正确切题。开展中小学生研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学旅行活动的目的是培养学生的综合素质而非满足学生的生活需求,②不合题意。中小学生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研学旅行活动不属于社会主义精神文明创建活动,③不合题意。故选D。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42910" y="1920071"/>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(2019湖南、湖北八市十二校二调,18)陶刻作为紫砂壶的装饰,内容以文字、花鸟、山水、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人物为主。将书法、篆刻、绘画集于一体,表现在紫砂壶上是集中了中国文化精粹。不同题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材的选择和运用,需要与紫砂壶的造型和神韵相统一、融合,方能营造出一种新的神韵,有了一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砂一世界之妙趣意境。丰富的文化内涵也让紫砂壶畅销世界。这表明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①要注重经济效益与社会效益的统一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②文化内涵能够提升商品的竞争力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③优秀文化能够增强人的精神力量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④文化内涵依托特定物质载体呈现</a:t>
            </a:r>
            <a:endParaRPr lang="zh-CN" altLang="en-US" dirty="0"/>
          </a:p>
          <a:p>
            <a:pPr marL="0" indent="0" eaLnBrk="0" latinLnBrk="1" hangingPunct="0">
              <a:lnSpc>
                <a:spcPct val="150000"/>
              </a:lnSpc>
              <a:spcBef>
                <a:spcPts val="0"/>
              </a:spcBef>
              <a:buNone/>
            </a:pPr>
            <a:r>
              <a:rPr lang="zh-CN" altLang="en-US" sz="1530" i="1" kern="0" dirty="0" smtClean="0">
                <a:solidFill>
                  <a:srgbClr val="000000"/>
                </a:solidFill>
                <a:latin typeface="Times New Roman" panose="02020603050405020304" pitchFamily="65" charset="-122"/>
                <a:ea typeface="宋体" panose="02010600030101010101" pitchFamily="2" charset="-122"/>
              </a:rPr>
              <a:t>A</a:t>
            </a:r>
            <a:r>
              <a:rPr lang="zh-CN" altLang="en-US" sz="1530" kern="0" dirty="0" smtClean="0">
                <a:solidFill>
                  <a:srgbClr val="000000"/>
                </a:solidFill>
                <a:latin typeface="Times New Roman" panose="02020603050405020304" pitchFamily="65" charset="-122"/>
                <a:ea typeface="宋体" panose="02010600030101010101" pitchFamily="2" charset="-122"/>
              </a:rPr>
              <a:t>.①③　    </a:t>
            </a:r>
            <a:r>
              <a:rPr lang="zh-CN" altLang="en-US" sz="1530" i="1" kern="0" dirty="0" smtClean="0">
                <a:solidFill>
                  <a:srgbClr val="000000"/>
                </a:solidFill>
                <a:latin typeface="Times New Roman" panose="02020603050405020304" pitchFamily="65" charset="-122"/>
                <a:ea typeface="宋体" panose="02010600030101010101" pitchFamily="2" charset="-122"/>
              </a:rPr>
              <a:t>B</a:t>
            </a:r>
            <a:r>
              <a:rPr lang="zh-CN" altLang="en-US" sz="1530" kern="0" dirty="0" smtClean="0">
                <a:solidFill>
                  <a:srgbClr val="000000"/>
                </a:solidFill>
                <a:latin typeface="Times New Roman" panose="02020603050405020304" pitchFamily="65" charset="-122"/>
                <a:ea typeface="宋体" panose="02010600030101010101" pitchFamily="2" charset="-122"/>
              </a:rPr>
              <a:t>.①④　    </a:t>
            </a:r>
            <a:r>
              <a:rPr lang="zh-CN" altLang="en-US" sz="1530" i="1" kern="0" dirty="0" smtClean="0">
                <a:solidFill>
                  <a:srgbClr val="000000"/>
                </a:solidFill>
                <a:latin typeface="Times New Roman" panose="02020603050405020304" pitchFamily="65" charset="-122"/>
                <a:ea typeface="宋体" panose="02010600030101010101" pitchFamily="2" charset="-122"/>
              </a:rPr>
              <a:t>C</a:t>
            </a:r>
            <a:r>
              <a:rPr lang="zh-CN" altLang="en-US" sz="1530" kern="0" dirty="0" smtClean="0">
                <a:solidFill>
                  <a:srgbClr val="000000"/>
                </a:solidFill>
                <a:latin typeface="Times New Roman" panose="02020603050405020304" pitchFamily="65" charset="-122"/>
                <a:ea typeface="宋体" panose="02010600030101010101" pitchFamily="2" charset="-122"/>
              </a:rPr>
              <a:t>.②③　    </a:t>
            </a:r>
            <a:r>
              <a:rPr lang="zh-CN" altLang="en-US" sz="1530" i="1" kern="0" dirty="0" smtClean="0">
                <a:solidFill>
                  <a:srgbClr val="000000"/>
                </a:solidFill>
                <a:latin typeface="Times New Roman" panose="02020603050405020304" pitchFamily="65" charset="-122"/>
                <a:ea typeface="宋体" panose="02010600030101010101" pitchFamily="2" charset="-122"/>
              </a:rPr>
              <a:t>D</a:t>
            </a:r>
            <a:r>
              <a:rPr lang="zh-CN" altLang="en-US" sz="1530" kern="0" dirty="0" smtClean="0">
                <a:solidFill>
                  <a:srgbClr val="000000"/>
                </a:solidFill>
                <a:latin typeface="Times New Roman" panose="02020603050405020304" pitchFamily="65" charset="-122"/>
                <a:ea typeface="宋体" panose="02010600030101010101" pitchFamily="2" charset="-122"/>
              </a:rPr>
              <a:t>.②④</a:t>
            </a:r>
            <a:endParaRPr lang="zh-CN" altLang="en-US" dirty="0"/>
          </a:p>
        </p:txBody>
      </p:sp>
      <p:sp>
        <p:nvSpPr>
          <p:cNvPr id="3" name="TextBox 11"/>
          <p:cNvSpPr txBox="1"/>
          <p:nvPr/>
        </p:nvSpPr>
        <p:spPr>
          <a:xfrm>
            <a:off x="1928794" y="919939"/>
            <a:ext cx="5226110" cy="889987"/>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b="1" dirty="0">
                <a:latin typeface="黑体" panose="02010609060101010101" pitchFamily="49" charset="-122"/>
                <a:ea typeface="黑体" panose="02010609060101010101" pitchFamily="49" charset="-122"/>
                <a:sym typeface="+mn-ea"/>
              </a:rPr>
              <a:t>B</a:t>
            </a:r>
            <a:r>
              <a:rPr lang="zh-CN" altLang="en-US" sz="2000" b="1" dirty="0">
                <a:latin typeface="黑体" panose="02010609060101010101" pitchFamily="49" charset="-122"/>
                <a:ea typeface="黑体" panose="02010609060101010101" pitchFamily="49" charset="-122"/>
                <a:sym typeface="+mn-ea"/>
              </a:rPr>
              <a:t>组  2017—2019年高考模拟·专题综合题组</a:t>
            </a:r>
            <a:endParaRPr lang="zh-CN" altLang="en-US" sz="2000" b="1" dirty="0">
              <a:latin typeface="黑体" panose="02010609060101010101" pitchFamily="49" charset="-122"/>
              <a:ea typeface="黑体" panose="02010609060101010101" pitchFamily="49" charset="-122"/>
              <a:sym typeface="+mn-ea"/>
            </a:endParaRPr>
          </a:p>
          <a:p>
            <a:pPr marL="0" indent="0" algn="ctr" eaLnBrk="0" latinLnBrk="1" hangingPunct="0">
              <a:lnSpc>
                <a:spcPct val="150000"/>
              </a:lnSpc>
              <a:spcBef>
                <a:spcPts val="140"/>
              </a:spcBef>
              <a:buNone/>
            </a:pPr>
            <a:r>
              <a:rPr lang="en-US" altLang="zh-CN" sz="1400" dirty="0">
                <a:latin typeface="黑体" panose="02010609060101010101" pitchFamily="49" charset="-122"/>
                <a:ea typeface="黑体" panose="02010609060101010101" pitchFamily="49" charset="-122"/>
                <a:sym typeface="+mn-ea"/>
              </a:rPr>
              <a:t>(时间：45分钟   分值</a:t>
            </a:r>
            <a:r>
              <a:rPr lang="en-US" altLang="zh-CN" sz="1400" dirty="0" smtClean="0">
                <a:latin typeface="黑体" panose="02010609060101010101" pitchFamily="49" charset="-122"/>
                <a:ea typeface="黑体" panose="02010609060101010101" pitchFamily="49" charset="-122"/>
                <a:sym typeface="+mn-ea"/>
              </a:rPr>
              <a:t>：90分</a:t>
            </a:r>
            <a:r>
              <a:rPr lang="en-US" altLang="zh-CN" sz="1400" dirty="0">
                <a:latin typeface="黑体" panose="02010609060101010101" pitchFamily="49" charset="-122"/>
                <a:ea typeface="黑体" panose="02010609060101010101" pitchFamily="49" charset="-122"/>
                <a:sym typeface="+mn-ea"/>
              </a:rPr>
              <a:t>)</a:t>
            </a:r>
            <a:endParaRPr sz="1400" dirty="0">
              <a:latin typeface="黑体" panose="02010609060101010101" pitchFamily="49" charset="-122"/>
              <a:ea typeface="黑体" panose="02010609060101010101" pitchFamily="49" charset="-122"/>
            </a:endParaRPr>
          </a:p>
        </p:txBody>
      </p:sp>
      <p:sp>
        <p:nvSpPr>
          <p:cNvPr id="4" name="TextBox 2"/>
          <p:cNvSpPr txBox="1"/>
          <p:nvPr/>
        </p:nvSpPr>
        <p:spPr>
          <a:xfrm>
            <a:off x="642910" y="5277657"/>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丰富的文化内涵也让紫砂壶畅销世界,这说明文化内涵能够提升商品的竞争力,②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符合题意。丰富的文化内涵通过紫砂壶来表现,说明文化内涵依托特定物质载体呈现,④符合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题意。题干不体现社会效益和文化对人的影响,①③不合题意。故选D。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　</a:t>
            </a:r>
            <a:r>
              <a:rPr lang="zh-CN" altLang="en-US" sz="1530" kern="0" dirty="0" smtClean="0">
                <a:solidFill>
                  <a:srgbClr val="000000"/>
                </a:solidFill>
                <a:latin typeface="Times New Roman" panose="02020603050405020304" pitchFamily="65" charset="-122"/>
                <a:ea typeface="宋体" panose="02010600030101010101" pitchFamily="2" charset="-122"/>
              </a:rPr>
              <a:t>政治认同和科学精神　丰富的文化内涵也让紫砂壶畅销世界,这有利于增强学生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的文化自信,进而增强学生对中华文化的认同。丰富的文化内涵与物质载体结合让紫砂壶畅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销世界,有利于学生用联系的观点分析问题,培养科学精神。</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(2019江西赣州三月考试,19)2019年2月,文化和旅游部公布了175个县(县级市、区)、乡镇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(街道)为2018—2020年度“中国民间文化艺术之乡”,并要求各级文化和旅游行政部门按照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乡村振兴战略的具体要求,切实加强后续建设,充分发挥特色资源优势,促进文化资源与现代消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费需求有效对接,丰富基层群众文化生活,培育文明乡风、良好家风、淳朴民风,为建设社会主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义文化强国做出新的贡献。此举有助于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①促进传统特色文化与经济融合发展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②人们在实践中发展、获得、享用文化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③集中展示民族文化的深厚历史底蕴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④为当地经济建设提供正确的方向保证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A.③④　　B.①②　　C.①④　　D.②③</a:t>
            </a:r>
            <a:endParaRPr lang="zh-CN" altLang="en-US" dirty="0"/>
          </a:p>
        </p:txBody>
      </p:sp>
      <p:sp>
        <p:nvSpPr>
          <p:cNvPr id="3" name="TextBox 2"/>
          <p:cNvSpPr txBox="1"/>
          <p:nvPr/>
        </p:nvSpPr>
        <p:spPr>
          <a:xfrm>
            <a:off x="642910" y="463471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评选“中国民间文化艺术之乡”,促进文化资源与现代消费需求有效对接,丰富基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层群众文化生活,说明①②符合题意。题干侧重于文化对经济和人的影响,③不合题意。加强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思想道德建设可以为经济建设提供正确的方向保证,④不合题意。故选B。</a:t>
            </a:r>
            <a:endParaRPr lang="zh-CN" altLang="en-US" dirty="0"/>
          </a:p>
        </p:txBody>
      </p:sp>
      <p:sp>
        <p:nvSpPr>
          <p:cNvPr id="4" name="TextBox 3"/>
          <p:cNvSpPr txBox="1"/>
          <p:nvPr/>
        </p:nvSpPr>
        <p:spPr>
          <a:xfrm>
            <a:off x="674382" y="576053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解答本题,要认真审题,把握题干主旨是促进文化资源与现代消费需求有效对接,丰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富基层群众文化生活。</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3.</a:t>
            </a:r>
            <a:r>
              <a:rPr lang="zh-CN" altLang="en-US" sz="1530" kern="0" dirty="0" smtClean="0">
                <a:solidFill>
                  <a:srgbClr val="000000"/>
                </a:solidFill>
                <a:latin typeface="Times New Roman" panose="02020603050405020304" pitchFamily="65" charset="-122"/>
                <a:ea typeface="宋体" panose="02010600030101010101" pitchFamily="2" charset="-122"/>
              </a:rPr>
              <a:t>(2019河南重点高中期末联考,19)浓郁的苗族风情,多彩的非遗项目,原生态的民族美食,让贵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州丹寨小镇“吸粉”无数。小镇成立一年来,以保护环境、挖掘特色文化为旅游发展的内在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动力开展文化扶贫。到2018年7月3日,丹寨万达小镇开业一周年庆时,小镇全年累计接待游客</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已达550万人次;带动丹寨超过20个产业全面发展;全县旅游综合收入达24.3亿元,比上年增长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超过4倍。丹寨小镇文化扶贫的意义在于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①促进传统特色文化与经济的融合发展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②为当地经济建设提供正确的方向保证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③创新文化搭台、经济唱戏的发展理念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④推动当地环境改善和文化的传承与保护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　　B.②③　　C.①④　　D.②④</a:t>
            </a:r>
            <a:endParaRPr lang="zh-CN" altLang="en-US" dirty="0"/>
          </a:p>
        </p:txBody>
      </p:sp>
      <p:sp>
        <p:nvSpPr>
          <p:cNvPr id="3" name="TextBox 2"/>
          <p:cNvSpPr txBox="1"/>
          <p:nvPr/>
        </p:nvSpPr>
        <p:spPr>
          <a:xfrm>
            <a:off x="571472" y="4634715"/>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　</a:t>
            </a:r>
            <a:r>
              <a:rPr lang="zh-CN" altLang="en-US" sz="1530" kern="0" dirty="0" smtClean="0">
                <a:solidFill>
                  <a:srgbClr val="000000"/>
                </a:solidFill>
                <a:latin typeface="Times New Roman" panose="02020603050405020304" pitchFamily="65" charset="-122"/>
                <a:ea typeface="宋体" panose="02010600030101010101" pitchFamily="2" charset="-122"/>
              </a:rPr>
              <a:t>贵州丹寨小镇通过保护环境、发展特色文化旅游带动当地产业发展,这有利于促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进传统特色文化与经济融合发展,有利于推动当地环境改善和文化的传承与保护,①④正确切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题。加强思想道德建设可以为当地经济建设提供正确的方向保证,②不合题意。文化搭台、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经济唱戏侧重于文化对经济发展的影响,而本题体现的是文化与经济相互交融,③不合题意。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故选C。</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疑难突破</a:t>
            </a:r>
            <a:r>
              <a:rPr lang="zh-CN" altLang="en-US" sz="1530" kern="0" dirty="0" smtClean="0">
                <a:solidFill>
                  <a:srgbClr val="000000"/>
                </a:solidFill>
                <a:latin typeface="Times New Roman" panose="02020603050405020304" pitchFamily="65" charset="-122"/>
                <a:ea typeface="宋体" panose="02010600030101010101" pitchFamily="2" charset="-122"/>
              </a:rPr>
              <a:t>　文化与经济的关系表现为文化与经济相互影响和文化与经济相互交融。文化与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经济相互影响表现在经济决定文化,文化对经济具有反作用,“文化搭台、经济唱戏”侧重于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文化为经济发展服务,文化对经济发展的反作用。文化与经济相互交融表现为文化与经济融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为一体,即文化本身就是经济,如文化产业、文化旅游等,通俗表述为“文化搭台、文化唱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戏”。</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(2019安徽蚌埠一模,17)小岗村首创“大包干”后,在一段时间里发展却滞后了。“一夜越</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过温饱线,20年没过富裕坎”。如今,在新发展理念的指导下,小岗人再度开启改革新局面。国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家5A旅游景区、全国研学旅游示范基地、国内知名特色小镇、皖北乡村旅游典范,这是小岗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村在新时代的“乡村振兴”蓝图。这说明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①文化作为一种精神力量,能够在实践中转化为物质力量促进社会发展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②在综合国力竞争中,文化是维护国家利益和国家安全的重要精神武器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③优秀文化以其特有的感染力和感召力使人们深受震撼、力量倍增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④文化与经济相互影响、相互交融,在经济发展中的作用越来越重要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B.②④　　C.①③　　D.③④</a:t>
            </a:r>
            <a:endParaRPr lang="zh-CN" altLang="en-US" dirty="0"/>
          </a:p>
        </p:txBody>
      </p:sp>
      <p:sp>
        <p:nvSpPr>
          <p:cNvPr id="3" name="TextBox 2"/>
          <p:cNvSpPr txBox="1"/>
          <p:nvPr/>
        </p:nvSpPr>
        <p:spPr>
          <a:xfrm>
            <a:off x="500034" y="427752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文化有先进和落后之分,先进文化促进社会发展,①说法错误。题干不体现文化与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国家安全的关系,②不合题意。在新发展理念的指导下,小岗人再度开启改革新局面说明③符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合题意。通过发展文化旅游促进乡村振兴说明④符合题意。故选D。</a:t>
            </a:r>
            <a:endParaRPr lang="zh-CN" altLang="en-US" dirty="0"/>
          </a:p>
        </p:txBody>
      </p:sp>
      <p:sp>
        <p:nvSpPr>
          <p:cNvPr id="4" name="TextBox 3"/>
          <p:cNvSpPr txBox="1"/>
          <p:nvPr/>
        </p:nvSpPr>
        <p:spPr>
          <a:xfrm>
            <a:off x="531506" y="5403348"/>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本题易错选C。①前半部分正确,不注意后边的“促进”很容易错选①。</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5.</a:t>
            </a:r>
            <a:r>
              <a:rPr lang="zh-CN" altLang="en-US" sz="1530" kern="0" dirty="0" smtClean="0">
                <a:solidFill>
                  <a:srgbClr val="000000"/>
                </a:solidFill>
                <a:latin typeface="Times New Roman" panose="02020603050405020304" pitchFamily="65" charset="-122"/>
                <a:ea typeface="宋体" panose="02010600030101010101" pitchFamily="2" charset="-122"/>
              </a:rPr>
              <a:t>(2019福建毕业班质量检测,19)目前,我国某些农村地区还存在着“垃圾靠风刮,污水靠蒸发,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家里现代化,屋外脏乱差”的现象,与美丽乡村的人居环境要求相距甚远。改变这种状况,除了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要有资金投入和规范管理,更需要当地居民转变观念。这主要是因为</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A.文化是政治、经济的反映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B.文化影响人们的实践活动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C.文化的发展需要实践创新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D.文化对人的影响来自特定的文化环境</a:t>
            </a:r>
            <a:endParaRPr lang="zh-CN" altLang="en-US" dirty="0"/>
          </a:p>
        </p:txBody>
      </p:sp>
      <p:sp>
        <p:nvSpPr>
          <p:cNvPr id="3" name="TextBox 2"/>
          <p:cNvSpPr txBox="1"/>
          <p:nvPr/>
        </p:nvSpPr>
        <p:spPr>
          <a:xfrm>
            <a:off x="571472" y="3634583"/>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“更需要当地居民转变观念”强调文化影响人们的实践活动,B切题,A、C、D不</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符合题意,答案选B。</a:t>
            </a:r>
            <a:endParaRPr lang="zh-CN" altLang="en-US" dirty="0"/>
          </a:p>
        </p:txBody>
      </p:sp>
      <p:sp>
        <p:nvSpPr>
          <p:cNvPr id="4" name="TextBox 3"/>
          <p:cNvSpPr txBox="1"/>
          <p:nvPr/>
        </p:nvSpPr>
        <p:spPr>
          <a:xfrm>
            <a:off x="602944" y="4331778"/>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文化影响人们的实践活动侧重于人的文化素养对实践活动的影响,文化对人的影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响来自特定的文化环境侧重于社会环境影响人的文化素养,不注意把握题干指向易错选D。</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的意见》,推进“三权分置”改革;2018年出台《中共中央 国务院关于实施乡村振兴战略的意</a:t>
            </a:r>
            <a:br/>
            <a:r>
              <a:rPr lang="zh-CN" altLang="en-US" sz="1530" kern="0" dirty="0" smtClean="0">
                <a:solidFill>
                  <a:srgbClr val="000000"/>
                </a:solidFill>
                <a:latin typeface="Times New Roman" panose="02020603050405020304" pitchFamily="65" charset="-122"/>
                <a:ea typeface="宋体" panose="02010600030101010101" pitchFamily="2" charset="-122"/>
              </a:rPr>
              <a:t>见》,指导农村改革发展不断深入。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运用文化生活的有关知识并结合材料二,分析先进文化在推动我国农村改革发展中的作用。</a:t>
            </a:r>
            <a:br/>
            <a:r>
              <a:rPr lang="zh-CN" altLang="en-US" sz="1530" kern="0" dirty="0" smtClean="0">
                <a:solidFill>
                  <a:srgbClr val="000000"/>
                </a:solidFill>
                <a:latin typeface="Times New Roman" panose="02020603050405020304" pitchFamily="65" charset="-122"/>
                <a:ea typeface="宋体" panose="02010600030101010101" pitchFamily="2" charset="-122"/>
              </a:rPr>
              <a:t>(10分)</a:t>
            </a:r>
            <a:endParaRPr lang="zh-CN" altLang="en-US"/>
          </a:p>
        </p:txBody>
      </p:sp>
      <p:sp>
        <p:nvSpPr>
          <p:cNvPr id="3" name="TextBox 2"/>
          <p:cNvSpPr txBox="1"/>
          <p:nvPr/>
        </p:nvSpPr>
        <p:spPr>
          <a:xfrm>
            <a:off x="516966" y="2563013"/>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文化是一种精神力量,能够在人的实践中转化为物质力量,对社会发展产生深刻影响;先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进的文化促进社会的发展,落后的文化阻碍社会的发展。党中央关于农村改革发展的意见和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决定,是当代中国社会主义先进文化的重要组成部分,反映了农村生产力发展的客观要求,顺应</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了广大农民的愿望,破除了阻碍改革的思想障碍和政策障碍,指导了农村改革,推动了农村经济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社会发展。</a:t>
            </a:r>
            <a:endParaRPr lang="zh-CN" altLang="en-US" dirty="0"/>
          </a:p>
        </p:txBody>
      </p:sp>
      <p:sp>
        <p:nvSpPr>
          <p:cNvPr id="4" name="TextBox 2"/>
          <p:cNvSpPr txBox="1"/>
          <p:nvPr/>
        </p:nvSpPr>
        <p:spPr>
          <a:xfrm>
            <a:off x="428596" y="4491839"/>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分析材料二可知,这里的先进文化是指改革开放以来党中央出台的关于农村改革发展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的各项政策。因此,本题首先要答出文化对社会发展的作用,然后结合材料具体分析党中央出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台的关于农村改革发展的意见和决定对促进我国农村改革发展的作用。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6.</a:t>
            </a:r>
            <a:r>
              <a:rPr lang="zh-CN" altLang="en-US" sz="1530" kern="0" dirty="0" smtClean="0">
                <a:solidFill>
                  <a:srgbClr val="000000"/>
                </a:solidFill>
                <a:latin typeface="Times New Roman" panose="02020603050405020304" pitchFamily="65" charset="-122"/>
                <a:ea typeface="宋体" panose="02010600030101010101" pitchFamily="2" charset="-122"/>
              </a:rPr>
              <a:t>(2019湘赣十四校第一次联考,13)2019年伊始,很多人的朋友圈被一个5分多钟的短片《啥是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佩奇》刷屏了。一个深山中什么都不懂的老爷爷,为了满足孙子的愿望,开启了一段艰难的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“寻找佩奇”之路,最后竟做出了一只动画片上的“小猪佩奇”。很多人被这个故事狠狠地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戳中泪点,因为一切都比不上那份用心,那份执着,那份对亲情的守护。材料说明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①“小猪佩奇”作为文化现象,是社会实践的产物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②透过老爷爷的行为,可以看到中国传统孝文化的相对稳定性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③文化影响人的实践活动、认识活动和思维方式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④文化对人的影响来自特定的文化环境和文化氛围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A.②③　　B.③④　　C.①③　　D.①④</a:t>
            </a:r>
            <a:endParaRPr lang="zh-CN" altLang="en-US" dirty="0"/>
          </a:p>
        </p:txBody>
      </p:sp>
      <p:sp>
        <p:nvSpPr>
          <p:cNvPr id="3" name="TextBox 2"/>
          <p:cNvSpPr txBox="1"/>
          <p:nvPr/>
        </p:nvSpPr>
        <p:spPr>
          <a:xfrm>
            <a:off x="571472" y="4206087"/>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“小猪佩奇”作为文化现象,是对社会生活的反映,①正确切题。老爷爷的行为体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现的是长辈对晚辈的关爱,“孝文化”说的是晚辈对长辈的孝顺,②不合题意。很多人被这个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故事狠狠地戳中泪点,体现的是文化环境和文化氛围影响人,而非文化影响人的实践活动、认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识活动和思维方式,③不合题意,④正确切题。故选D。</a:t>
            </a:r>
            <a:endParaRPr lang="zh-CN" altLang="en-US" dirty="0"/>
          </a:p>
        </p:txBody>
      </p:sp>
      <p:sp>
        <p:nvSpPr>
          <p:cNvPr id="4" name="TextBox 2"/>
          <p:cNvSpPr txBox="1"/>
          <p:nvPr/>
        </p:nvSpPr>
        <p:spPr>
          <a:xfrm>
            <a:off x="500034" y="5634847"/>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a:t>
            </a:r>
            <a:r>
              <a:rPr lang="zh-CN" altLang="en-US" sz="1530" kern="0" dirty="0" smtClean="0">
                <a:solidFill>
                  <a:srgbClr val="000000"/>
                </a:solidFill>
                <a:latin typeface="Times New Roman" panose="02020603050405020304" pitchFamily="65" charset="-122"/>
                <a:ea typeface="宋体" panose="02010600030101010101" pitchFamily="2" charset="-122"/>
              </a:rPr>
              <a:t>　科学精神　《啥是佩奇》刷屏,原因在于其反映了中国社会生活中浓浓的亲情,它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给我们的启示是文化创作必须立足于社会实践,关注人民群众对文化的基本需求,这需要具有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科学精神。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7.</a:t>
            </a:r>
            <a:r>
              <a:rPr lang="zh-CN" altLang="en-US" sz="1530" kern="0" dirty="0" smtClean="0">
                <a:solidFill>
                  <a:srgbClr val="000000"/>
                </a:solidFill>
                <a:latin typeface="Times New Roman" panose="02020603050405020304" pitchFamily="65" charset="-122"/>
                <a:ea typeface="宋体" panose="02010600030101010101" pitchFamily="2" charset="-122"/>
              </a:rPr>
              <a:t>[2019山西适应性测试(二),19]谷建芬的音乐以情见长、以情动人。1989年,她以自己特有的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艺术风格和旋律诠释了《今天是你的生日》这首经典歌曲。20多年过去了,这首歌曲几乎成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为每年国庆必不可少的演唱曲目。这说明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①优秀文化对人的影响具有深远持久的特点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②文化具有相对稳定性,是维系民族生存和发展的精神纽带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③文艺作品凝结着文艺工作者的智慧和劳动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④音乐丰富人的精神世界、增强人的精神力量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A.①③　　B.①④　　C.②③　　D.②④</a:t>
            </a:r>
            <a:endParaRPr lang="zh-CN" altLang="en-US" dirty="0"/>
          </a:p>
        </p:txBody>
      </p:sp>
      <p:sp>
        <p:nvSpPr>
          <p:cNvPr id="3" name="TextBox 2"/>
          <p:cNvSpPr txBox="1"/>
          <p:nvPr/>
        </p:nvSpPr>
        <p:spPr>
          <a:xfrm>
            <a:off x="540000" y="393752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　</a:t>
            </a:r>
            <a:r>
              <a:rPr lang="zh-CN" altLang="en-US" sz="1530" kern="0" dirty="0" smtClean="0">
                <a:solidFill>
                  <a:srgbClr val="000000"/>
                </a:solidFill>
                <a:latin typeface="Times New Roman" panose="02020603050405020304" pitchFamily="65" charset="-122"/>
                <a:ea typeface="宋体" panose="02010600030101010101" pitchFamily="2" charset="-122"/>
              </a:rPr>
              <a:t>20多年过去了,这首经典歌曲仍在被传唱,说明①符合题意。谷建芬以自己特有的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艺术风格和旋律诠释了这首歌,说明③符合题意。传统文化是维系民族生存和发展的精神纽</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带,②说法错误。优秀文化丰富人的精神世界、增强人的精神力量,④说法错误。故选A。</a:t>
            </a:r>
            <a:endParaRPr lang="zh-CN" altLang="en-US" dirty="0"/>
          </a:p>
        </p:txBody>
      </p:sp>
      <p:sp>
        <p:nvSpPr>
          <p:cNvPr id="4" name="TextBox 3"/>
          <p:cNvSpPr txBox="1"/>
          <p:nvPr/>
        </p:nvSpPr>
        <p:spPr>
          <a:xfrm>
            <a:off x="571472" y="504973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规律总结</a:t>
            </a:r>
            <a:r>
              <a:rPr lang="zh-CN" altLang="en-US" sz="1530" kern="0" dirty="0" smtClean="0">
                <a:solidFill>
                  <a:srgbClr val="000000"/>
                </a:solidFill>
                <a:latin typeface="Times New Roman" panose="02020603050405020304" pitchFamily="65" charset="-122"/>
                <a:ea typeface="宋体" panose="02010600030101010101" pitchFamily="2" charset="-122"/>
              </a:rPr>
              <a:t>　文化有优秀和落后之分,优秀文化丰富人的精神世界、增强人的精神力量。即使</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题干说的文化是优秀文化,题肢中不加“优秀”直接说文化丰富人的精神世界、增强人的精</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神力量也不能入选。</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313387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8.</a:t>
            </a:r>
            <a:r>
              <a:rPr lang="zh-CN" altLang="en-US" sz="1530" kern="0" dirty="0" smtClean="0">
                <a:solidFill>
                  <a:srgbClr val="000000"/>
                </a:solidFill>
                <a:latin typeface="Times New Roman" panose="02020603050405020304" pitchFamily="65" charset="-122"/>
                <a:ea typeface="宋体" panose="02010600030101010101" pitchFamily="2" charset="-122"/>
              </a:rPr>
              <a:t>(2019河北石家庄一模,19)2018年10月30日,著名武侠小说家金庸离世,引发了人们的如潮感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怀。金庸的武侠小说承载着中华优秀传统文化,其所塑造的群侠有着卓然洒脱的精神人格,充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满着家国情怀、世间道义。金庸的作品陪伴无数海内外读者度过了青春时代,使人们在阅读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中获得了心智启迪、心灵温润。这说明</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①文化的价值取决于题材形式和受众的广泛性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②人们在感受优秀文化过程中可以提升精神境界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③优秀作品可以无形而持久地影响人们的价值观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④应挖掘传统文化的现代价值,创新其表达形式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C.②③　　D.③④</a:t>
            </a:r>
            <a:endParaRPr lang="zh-CN" altLang="en-US" dirty="0"/>
          </a:p>
        </p:txBody>
      </p:sp>
      <p:sp>
        <p:nvSpPr>
          <p:cNvPr id="3" name="TextBox 2"/>
          <p:cNvSpPr txBox="1"/>
          <p:nvPr/>
        </p:nvSpPr>
        <p:spPr>
          <a:xfrm>
            <a:off x="500034" y="434896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文化的价值取决于文化产品的属性与主体需要之间的关系,不取决于题材形式和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受众的广泛性,排除①。题干不体现创新传统文化表达方式的重要性,④不合题意。“使人们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在阅读中获得了心智启迪、心灵温润”说明②③切题,答案选C。</a:t>
            </a:r>
            <a:endParaRPr lang="zh-CN" altLang="en-US" dirty="0"/>
          </a:p>
        </p:txBody>
      </p:sp>
      <p:sp>
        <p:nvSpPr>
          <p:cNvPr id="4" name="TextBox 3"/>
          <p:cNvSpPr txBox="1"/>
          <p:nvPr/>
        </p:nvSpPr>
        <p:spPr>
          <a:xfrm>
            <a:off x="531506" y="5546224"/>
            <a:ext cx="8127000" cy="30848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解答本题,要认真审题,明确题干的侧重点是金庸武侠小说对人的影响。</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9.</a:t>
            </a:r>
            <a:r>
              <a:rPr lang="zh-CN" altLang="en-US" sz="1530" kern="0" dirty="0" smtClean="0">
                <a:solidFill>
                  <a:srgbClr val="000000"/>
                </a:solidFill>
                <a:latin typeface="Times New Roman" panose="02020603050405020304" pitchFamily="65" charset="-122"/>
                <a:ea typeface="宋体" panose="02010600030101010101" pitchFamily="2" charset="-122"/>
              </a:rPr>
              <a:t>(2018河南郑州第一次质量检测,14)最近,某国际品牌和故宫联合推出的口红成为不少时尚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人士的新话题。“简直美爆了!”“突破天际的脑洞”</a:t>
            </a:r>
            <a:r>
              <a:rPr lang="zh-CN" altLang="en-US" sz="1530" kern="0" dirty="0" smtClean="0">
                <a:solidFill>
                  <a:srgbClr val="000000"/>
                </a:solidFill>
                <a:latin typeface="黑体" panose="02010609060101010101" pitchFamily="49"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爆红的“故宫口红”让故宫的文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化创意产品给故宫带来了巨大的经济和社会效益。由此可见</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①文化与经济相互影响,文化促进经济的发展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②文化与经济相互交融,文化生产力作用突出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③增强文化创造活力,提升传统文化的影响力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④立足传统文化经济价值,提升传统文化品味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B.②③　　C.①④　　D.③④</a:t>
            </a:r>
            <a:endParaRPr lang="zh-CN" altLang="en-US" dirty="0"/>
          </a:p>
        </p:txBody>
      </p:sp>
      <p:sp>
        <p:nvSpPr>
          <p:cNvPr id="3" name="TextBox 2"/>
          <p:cNvSpPr txBox="1"/>
          <p:nvPr/>
        </p:nvSpPr>
        <p:spPr>
          <a:xfrm>
            <a:off x="571472" y="3991773"/>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　</a:t>
            </a:r>
            <a:r>
              <a:rPr lang="zh-CN" altLang="en-US" sz="1530" kern="0" dirty="0" smtClean="0">
                <a:solidFill>
                  <a:srgbClr val="000000"/>
                </a:solidFill>
                <a:latin typeface="Times New Roman" panose="02020603050405020304" pitchFamily="65" charset="-122"/>
                <a:ea typeface="宋体" panose="02010600030101010101" pitchFamily="2" charset="-122"/>
              </a:rPr>
              <a:t>文化创意产品给故宫带来了巨大的经济和社会效益,说明文化与经济相互交融,文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化生产力作用突出,也说明增强文化创造活力能提升传统文化的影响力,②③正确切题。文化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有先进与落后之分,①中“促进”说法错误。可以发挥传统文化的经济价值,但不能把经济价</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值作为发展传统文化的立足点,④说法错误。故选B。</a:t>
            </a:r>
            <a:endParaRPr lang="zh-CN" altLang="en-US" dirty="0"/>
          </a:p>
        </p:txBody>
      </p:sp>
      <p:sp>
        <p:nvSpPr>
          <p:cNvPr id="4" name="TextBox 3"/>
          <p:cNvSpPr txBox="1"/>
          <p:nvPr/>
        </p:nvSpPr>
        <p:spPr>
          <a:xfrm>
            <a:off x="602944" y="5474786"/>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规律总结</a:t>
            </a:r>
            <a:r>
              <a:rPr lang="zh-CN" altLang="en-US" sz="1530" kern="0" dirty="0" smtClean="0">
                <a:solidFill>
                  <a:srgbClr val="000000"/>
                </a:solidFill>
                <a:latin typeface="Times New Roman" panose="02020603050405020304" pitchFamily="65" charset="-122"/>
                <a:ea typeface="宋体" panose="02010600030101010101" pitchFamily="2" charset="-122"/>
              </a:rPr>
              <a:t>　文化有先进与落后、优秀和腐朽之分,先进的、健康的文化会促进经济社会发展,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落后的、腐朽的文化会阻碍经济社会发展。笼统地说文化促进经济社会发展说法错误,这是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做文化的作用方面的试题经常遇到的一个陷阱,做题时应特别注意。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10.</a:t>
            </a:r>
            <a:r>
              <a:rPr lang="zh-CN" altLang="en-US" sz="1530" kern="0" dirty="0" smtClean="0">
                <a:solidFill>
                  <a:srgbClr val="000000"/>
                </a:solidFill>
                <a:latin typeface="Times New Roman" panose="02020603050405020304" pitchFamily="65" charset="-122"/>
                <a:ea typeface="宋体" panose="02010600030101010101" pitchFamily="2" charset="-122"/>
              </a:rPr>
              <a:t>(2018湖南五市十校联考,14)为贯彻落实《中国制造2025》,弘扬精益求精的工匠精神,2017</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年9月,第二届全国工业机器人技术应用技能大赛在芜湖举行。大力弘扬工匠精神的文化意义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①加强职业技术教育,增强人们的敬业品质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②弘扬工匠文化,在实践基础上不断进行创新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③文化作为一种精神力量,对社会发展产生深刻的影响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④文化对人的综合素质和终身发展产生深远持久的影响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B.②③　　C.①④　　D.③④</a:t>
            </a:r>
            <a:endParaRPr lang="zh-CN" altLang="en-US" dirty="0"/>
          </a:p>
        </p:txBody>
      </p:sp>
      <p:sp>
        <p:nvSpPr>
          <p:cNvPr id="3" name="TextBox 2"/>
          <p:cNvSpPr txBox="1"/>
          <p:nvPr/>
        </p:nvSpPr>
        <p:spPr>
          <a:xfrm>
            <a:off x="571472" y="4063211"/>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D</a:t>
            </a:r>
            <a:r>
              <a:rPr lang="zh-CN" altLang="en-US" sz="1530" kern="0" dirty="0" smtClean="0">
                <a:solidFill>
                  <a:srgbClr val="000000"/>
                </a:solidFill>
                <a:latin typeface="Times New Roman" panose="02020603050405020304" pitchFamily="65" charset="-122"/>
                <a:ea typeface="宋体" panose="02010600030101010101" pitchFamily="2" charset="-122"/>
              </a:rPr>
              <a:t>　弘扬工匠精神与加强职业技术教育无直接关系,①不合题意。设问的指向是弘扬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工匠精神的意义,②说的是怎样弘扬工匠精神,不合题意。③④正确切题,故选D。</a:t>
            </a:r>
            <a:endParaRPr lang="zh-CN" altLang="en-US" dirty="0"/>
          </a:p>
        </p:txBody>
      </p:sp>
      <p:sp>
        <p:nvSpPr>
          <p:cNvPr id="4" name="TextBox 3"/>
          <p:cNvSpPr txBox="1"/>
          <p:nvPr/>
        </p:nvSpPr>
        <p:spPr>
          <a:xfrm>
            <a:off x="531506" y="4903282"/>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　</a:t>
            </a:r>
            <a:r>
              <a:rPr lang="zh-CN" altLang="en-US" sz="1530" kern="0" dirty="0" smtClean="0">
                <a:solidFill>
                  <a:srgbClr val="000000"/>
                </a:solidFill>
                <a:latin typeface="Times New Roman" panose="02020603050405020304" pitchFamily="65" charset="-122"/>
                <a:ea typeface="宋体" panose="02010600030101010101" pitchFamily="2" charset="-122"/>
              </a:rPr>
              <a:t>科学精神和公共参与　解答本题,要科学分析工匠精神的作用,注意区分题肢中哪</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些是意义,哪些是措施。解答本题,了解工匠精神的作用,有利于学生在今后的人生实践中自觉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践行工匠精神。</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11.</a:t>
            </a:r>
            <a:r>
              <a:rPr lang="zh-CN" altLang="en-US" sz="1530" kern="0" dirty="0" smtClean="0">
                <a:solidFill>
                  <a:srgbClr val="000000"/>
                </a:solidFill>
                <a:latin typeface="Times New Roman" panose="02020603050405020304" pitchFamily="65" charset="-122"/>
                <a:ea typeface="宋体" panose="02010600030101010101" pitchFamily="2" charset="-122"/>
              </a:rPr>
              <a:t>(2018广东湛江调研,8)文化代表和反映着城市的特质品位和形象风格,也是一个城市区别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于其他城市的独特魅力所在,要用建筑风格提升城市品位,用人文精神增添城市魅力,用文化生</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活打造城市气质。提升城市文化内涵和文化韵味的依据是    </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①积极向上的文化生活能够滋养涵育人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②培育人文精神是创建文明城市的根本任务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③经济社会发展是城市文明程度的基础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④城市建筑是展现地域风情的重要载体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A.①②　　B.①④　　C.②④　　D.③④</a:t>
            </a:r>
            <a:endParaRPr lang="zh-CN" altLang="en-US" dirty="0"/>
          </a:p>
        </p:txBody>
      </p:sp>
      <p:sp>
        <p:nvSpPr>
          <p:cNvPr id="3" name="TextBox 2"/>
          <p:cNvSpPr txBox="1"/>
          <p:nvPr/>
        </p:nvSpPr>
        <p:spPr>
          <a:xfrm>
            <a:off x="571472" y="3920335"/>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B</a:t>
            </a:r>
            <a:r>
              <a:rPr lang="zh-CN" altLang="en-US" sz="1530" kern="0" dirty="0" smtClean="0">
                <a:solidFill>
                  <a:srgbClr val="000000"/>
                </a:solidFill>
                <a:latin typeface="Times New Roman" panose="02020603050405020304" pitchFamily="65" charset="-122"/>
                <a:ea typeface="宋体" panose="02010600030101010101" pitchFamily="2" charset="-122"/>
              </a:rPr>
              <a:t>　创建文明城市属于精神文明建设,精神文明建设的根本任务是培育“四有”公民,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提高全民族的思想道德素质和科学文化素质,②说法错误。材料强调的是文化对城市文明的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作用,而不是经济对城市文明的作用,排除③。①④正确切题,故选B。</a:t>
            </a:r>
            <a:endParaRPr lang="zh-CN" altLang="en-US" dirty="0"/>
          </a:p>
        </p:txBody>
      </p:sp>
      <p:sp>
        <p:nvSpPr>
          <p:cNvPr id="4" name="TextBox 3"/>
          <p:cNvSpPr txBox="1"/>
          <p:nvPr/>
        </p:nvSpPr>
        <p:spPr>
          <a:xfrm>
            <a:off x="602944" y="4974720"/>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易错警示</a:t>
            </a:r>
            <a:r>
              <a:rPr lang="zh-CN" altLang="en-US" sz="1530" kern="0" dirty="0" smtClean="0">
                <a:solidFill>
                  <a:srgbClr val="000000"/>
                </a:solidFill>
                <a:latin typeface="Times New Roman" panose="02020603050405020304" pitchFamily="65" charset="-122"/>
                <a:ea typeface="宋体" panose="02010600030101010101" pitchFamily="2" charset="-122"/>
              </a:rPr>
              <a:t>　做经济与文化关系方面的选择题,一定要认真分析题干指向,看其是体现了经济对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文化的作用,还是文化对经济的作用。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12.</a:t>
            </a:r>
            <a:r>
              <a:rPr lang="zh-CN" altLang="en-US" sz="1530" kern="0" dirty="0" smtClean="0">
                <a:solidFill>
                  <a:srgbClr val="000000"/>
                </a:solidFill>
                <a:latin typeface="Times New Roman" panose="02020603050405020304" pitchFamily="65" charset="-122"/>
                <a:ea typeface="宋体" panose="02010600030101010101" pitchFamily="2" charset="-122"/>
              </a:rPr>
              <a:t>[2017天津十二区县重点中学联考(一),7]某校开展校园文化建设,校内设有古今中外名人介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绍、英雄模范人物先进事迹展、名言警句文化长廊等;校园内的道路命名为爱国路、尊师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路、成才路、弘德路等。如果让你以此为素材写一篇报道,你认为合适的关键词是</a:t>
            </a:r>
            <a:r>
              <a:rPr lang="zh-CN" altLang="en-US" sz="1195" kern="0" spc="333" dirty="0" smtClean="0">
                <a:solidFill>
                  <a:srgbClr val="000000"/>
                </a:solidFill>
                <a:latin typeface="Times New Roman" panose="02020603050405020304" pitchFamily="65" charset="-122"/>
                <a:ea typeface="宋体" panose="02010600030101010101" pitchFamily="2" charset="-122"/>
              </a:rPr>
              <a:t> </a:t>
            </a:r>
            <a:r>
              <a:rPr lang="zh-CN" altLang="en-US" sz="153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A.精神产品　经济融合　文化竞争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B.博采众长　兼收并蓄　文化融合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C.潜移默化　优秀文化　道德修养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D.深远持久　熏陶情操　文化素质</a:t>
            </a:r>
            <a:endParaRPr lang="zh-CN" altLang="en-US" dirty="0"/>
          </a:p>
        </p:txBody>
      </p:sp>
      <p:sp>
        <p:nvSpPr>
          <p:cNvPr id="3" name="TextBox 2"/>
          <p:cNvSpPr txBox="1"/>
          <p:nvPr/>
        </p:nvSpPr>
        <p:spPr>
          <a:xfrm>
            <a:off x="571472" y="363458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C</a:t>
            </a:r>
            <a:r>
              <a:rPr lang="zh-CN" altLang="en-US" sz="1530" kern="0" dirty="0" smtClean="0">
                <a:solidFill>
                  <a:srgbClr val="000000"/>
                </a:solidFill>
                <a:latin typeface="Times New Roman" panose="02020603050405020304" pitchFamily="65" charset="-122"/>
                <a:ea typeface="宋体" panose="02010600030101010101" pitchFamily="2" charset="-122"/>
              </a:rPr>
              <a:t>　某校开展校园文化建设的目的是通过文化长廊等建设,使学生潜移默化地接受优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秀文化的熏陶,提高学生的思想道德修养,C中三个关键词都可以用到,故选C。A中经济融合、</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文化竞争,B中博采众长、文化融合明显不合题意。D中深远持久、文化素质没有C中潜移默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化、道德修养合题意。</a:t>
            </a:r>
            <a:endParaRPr lang="zh-CN" altLang="en-US" dirty="0"/>
          </a:p>
        </p:txBody>
      </p:sp>
      <p:sp>
        <p:nvSpPr>
          <p:cNvPr id="4" name="TextBox 3"/>
          <p:cNvSpPr txBox="1"/>
          <p:nvPr/>
        </p:nvSpPr>
        <p:spPr>
          <a:xfrm>
            <a:off x="531506" y="5046158"/>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a:t>
            </a:r>
            <a:r>
              <a:rPr lang="zh-CN" altLang="en-US" sz="1530" kern="0" dirty="0" smtClean="0">
                <a:solidFill>
                  <a:srgbClr val="000000"/>
                </a:solidFill>
                <a:latin typeface="Times New Roman" panose="02020603050405020304" pitchFamily="65" charset="-122"/>
                <a:ea typeface="宋体" panose="02010600030101010101" pitchFamily="2" charset="-122"/>
              </a:rPr>
              <a:t>　公共参与和科学精神　解答本题,有利于学生认识到校园文化的作用,自觉参与校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园文化建设。另外,解答本题,需要学生区分文化影响人的两个特点——潜移默化和深远持久,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这需要学生具有科学精神</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127000" cy="5666936"/>
          </a:xfrm>
          <a:prstGeom prst="rect">
            <a:avLst/>
          </a:prstGeom>
          <a:noFill/>
        </p:spPr>
        <p:txBody>
          <a:bodyPr wrap="square" lIns="0" tIns="0" rIns="0" bIns="0" rtlCol="0">
            <a:spAutoFit/>
          </a:bodyPr>
          <a:lstStyle/>
          <a:p>
            <a:pPr eaLnBrk="0" latinLnBrk="1" hangingPunct="0">
              <a:lnSpc>
                <a:spcPct val="150000"/>
              </a:lnSpc>
            </a:pPr>
            <a:r>
              <a:rPr lang="zh-CN" altLang="en-US" sz="1600" dirty="0" smtClean="0">
                <a:solidFill>
                  <a:srgbClr val="7030A0"/>
                </a:solidFill>
                <a:latin typeface="黑体" panose="02010609060101010101" pitchFamily="49" charset="-122"/>
                <a:ea typeface="黑体" panose="02010609060101010101" pitchFamily="49" charset="-122"/>
                <a:sym typeface="+mn-ea"/>
              </a:rPr>
              <a:t>二、非选择题(共42分)</a:t>
            </a:r>
            <a:endParaRPr lang="zh-CN" altLang="en-US" sz="1600" dirty="0" smtClean="0">
              <a:solidFill>
                <a:srgbClr val="7030A0"/>
              </a:solidFill>
              <a:latin typeface="黑体" panose="02010609060101010101" pitchFamily="49" charset="-122"/>
              <a:ea typeface="黑体" panose="02010609060101010101" pitchFamily="49" charset="-122"/>
              <a:sym typeface="+mn-ea"/>
            </a:endParaRPr>
          </a:p>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13</a:t>
            </a:r>
            <a:r>
              <a:rPr lang="zh-CN" altLang="en-US" sz="1530" b="1" kern="0" dirty="0" smtClean="0">
                <a:solidFill>
                  <a:srgbClr val="000000"/>
                </a:solidFill>
                <a:latin typeface="Times New Roman" panose="02020603050405020304" pitchFamily="65" charset="-122"/>
                <a:ea typeface="宋体" panose="02010600030101010101" pitchFamily="2" charset="-122"/>
              </a:rPr>
              <a:t>.</a:t>
            </a:r>
            <a:r>
              <a:rPr lang="zh-CN" altLang="en-US" sz="1530" kern="0" dirty="0" smtClean="0">
                <a:solidFill>
                  <a:srgbClr val="000000"/>
                </a:solidFill>
                <a:latin typeface="Times New Roman" panose="02020603050405020304" pitchFamily="65" charset="-122"/>
                <a:ea typeface="宋体" panose="02010600030101010101" pitchFamily="2" charset="-122"/>
              </a:rPr>
              <a:t>[2019山西适应性测试(二),40]阅读材料,完成要求。</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40年来,我国民营经济从小到大、从弱到强,不断发展壮大。截至2017年底,民营经济贡献了5</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0%以上的税收,60%以上的国内生产总值,70%以上的技术创新成果,80%以上的城镇劳动就</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业,90%以上的企业数量。</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我国非公有制经济,是改革开放以来在党的方针政策指引下发展起来的。党的十一届三中全</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会以后,我们党破除所有制问题上的传统观念束缚,为非公有制经济发展打开了大门。党的十</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五大把“公有制为主体、多种所有制经济共同发展”确立为我国的基本经济制度,明确提出</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“非公有制经济是我国社会主义市场经济的重要组成部分”。党的十六大提出“毫不动摇</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地鼓励、支持和引导非公有制经济发展”。党的十八大进一步提出“毫不动摇鼓励、支持,</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引导非公有制经济发展,保证各种所有制经济依法平等使用生产要素、公平参与市场竞争、</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同等受到法律保护”。党的十九大把“两个毫不动摇”写入新时代坚持和发展中国特色社</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会主义的基本方略,作为党和国家一项大政方针进一步确定下来。</a:t>
            </a:r>
            <a:endParaRPr lang="zh-CN" altLang="en-US" sz="1530"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非公有制经济的发展同样离不开广大民营企业家,他们以敢为人先的创新意识、锲而不舍的</a:t>
            </a:r>
            <a:br>
              <a:rPr sz="1530" dirty="0"/>
            </a:br>
            <a:r>
              <a:rPr lang="zh-CN" altLang="en-US" sz="1530" kern="0" dirty="0" smtClean="0">
                <a:solidFill>
                  <a:srgbClr val="000000"/>
                </a:solidFill>
                <a:latin typeface="Times New Roman" panose="02020603050405020304" pitchFamily="65" charset="-122"/>
                <a:ea typeface="宋体" panose="02010600030101010101" pitchFamily="2" charset="-122"/>
              </a:rPr>
              <a:t>奋斗精神,组织带领千百万劳动者奋发努力、艰苦创业、不断创新</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en-US" altLang="zh-CN" sz="1530" kern="0" dirty="0" smtClean="0">
              <a:solidFill>
                <a:srgbClr val="000000"/>
              </a:solidFill>
              <a:latin typeface="Times New Roman" panose="02020603050405020304" pitchFamily="65" charset="-122"/>
              <a:ea typeface="宋体" panose="02010600030101010101" pitchFamily="2" charset="-122"/>
            </a:endParaRPr>
          </a:p>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结合材料,运用文化生活相关知识,说明企业家精神在促进民营经济发展中的作用。(14分</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sz="1530"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文化作为一种精神力量,能够在人们认识世界、改造世界的过程中转化为物质力量。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(5分)文化反作用于经济,优秀文化对经济发展有巨大的促进作用。(5分)敢为人先的创新意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识、锲而不舍的奋斗精神,激发劳动者奋发努力,促进企业的良性发展。(4分)</a:t>
            </a:r>
            <a:endParaRPr lang="zh-CN" altLang="en-US" dirty="0"/>
          </a:p>
        </p:txBody>
      </p:sp>
      <p:sp>
        <p:nvSpPr>
          <p:cNvPr id="3" name="TextBox 2"/>
          <p:cNvSpPr txBox="1"/>
          <p:nvPr/>
        </p:nvSpPr>
        <p:spPr>
          <a:xfrm>
            <a:off x="540000" y="2132856"/>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解答本题,首先要明确企业家精神是一种文化;然后运用文化是一种精神力量、文化与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经济相互影响的相关知识,结合材料具体分析敢为人先的创新意识、锲而不舍的奋斗精神对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民营经济发展的作用即可。</a:t>
            </a:r>
            <a:endParaRPr lang="zh-CN" altLang="en-US" dirty="0"/>
          </a:p>
        </p:txBody>
      </p:sp>
      <p:sp>
        <p:nvSpPr>
          <p:cNvPr id="4" name="TextBox 3"/>
          <p:cNvSpPr txBox="1"/>
          <p:nvPr/>
        </p:nvSpPr>
        <p:spPr>
          <a:xfrm>
            <a:off x="516966" y="3258679"/>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方法技巧　</a:t>
            </a:r>
            <a:r>
              <a:rPr lang="zh-CN" altLang="en-US" sz="1530" kern="0" dirty="0" smtClean="0">
                <a:solidFill>
                  <a:srgbClr val="000000"/>
                </a:solidFill>
                <a:latin typeface="Times New Roman" panose="02020603050405020304" pitchFamily="65" charset="-122"/>
                <a:ea typeface="宋体" panose="02010600030101010101" pitchFamily="2" charset="-122"/>
              </a:rPr>
              <a:t>运用文化生活知识分析某种精神的作用,答题的基本思路是先答文化的作用的相</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关知识,然后结合材料具体分析。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14.</a:t>
            </a:r>
            <a:r>
              <a:rPr lang="zh-CN" altLang="en-US" sz="1530" kern="0" dirty="0" smtClean="0">
                <a:solidFill>
                  <a:srgbClr val="000000"/>
                </a:solidFill>
                <a:latin typeface="Times New Roman" panose="02020603050405020304" pitchFamily="65" charset="-122"/>
                <a:ea typeface="宋体" panose="02010600030101010101" pitchFamily="2" charset="-122"/>
              </a:rPr>
              <a:t>(2018湖北武汉二月调研,39)阅读材料,完成要求。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塞罕坝在历史上水草丰美、森林茂密、鸟兽繁多。公元1681年,康熙设立木兰围场,塞罕坝是</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其重要组成部分。清朝末年,国势衰微,为弥补国库亏空,木兰围场开围放垦,树木被大肆砍伐,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加之山火不断,百年间塞罕坝由“美丽高岭”退变为茫茫荒原。西伯利亚寒风推动沙地南侵,</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风沙紧逼北京城。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1962年,塞罕坝林场正式组建,369名青年踏上了塞罕坝。自此,三代塞罕坝人不畏艰难,顶风冒</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雪,垦荒植树。他们改进“水土不服”的苏联造林机械和植苗锹,改变传统的遮阴育苗法,向一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寸一寸的沙土要绿色,开展持久绿色攻坚战,实现了从一棵松到一片森林,从一片森林到百万亩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林海的巨变。近几年,林场继续增林扩绿,把土壤贫瘠和岩石裸露的石质阳坡作为绿化重点,攻</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坚造林。如今,塞罕坝万顷林海,不仅有效扩大了湿地面积,改善了区域小气候,还和承德、张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家口等地的茂密森林连成一体,为京津冀地区提供生态屏障。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塞罕坝走上了绿色发展之路,森林旅游、绿化苗木等绿色产业收入已超过半壁江山,风力资源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变成清洁能源,森林碳汇有望上市“变现”。随着绿色发展提速、产业转型升级,塞罕坝实现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了生态良好、生产发展、生活改善的可喜局面。</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　</a:t>
            </a:r>
            <a:r>
              <a:rPr lang="zh-CN" altLang="en-US" sz="1530" kern="0" dirty="0" smtClean="0">
                <a:solidFill>
                  <a:srgbClr val="000000"/>
                </a:solidFill>
                <a:latin typeface="Times New Roman" panose="02020603050405020304" pitchFamily="65" charset="-122"/>
                <a:ea typeface="宋体" panose="02010600030101010101" pitchFamily="2" charset="-122"/>
              </a:rPr>
              <a:t>政治认同　本题材料中的先进文化就是指改革开放以来党中央出台的一系列指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导农村改革发展的政策。解答本题,学生能认识到正是由于党中央根据时代发展及时出台一</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系列指导农村改革发展的政策,才促进了农村改革发展。解答本题,有利于学生认识党中央决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策的科学性和正确性,进而增强学生对中国共产党的认同、对中国特色社会主义先进文化的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自信。</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“荒原为林海,沙漠成绿洲”奇迹的实现,离不开塞罕坝人“牢记使命、艰苦创业、绿色发</a:t>
            </a:r>
            <a:br/>
            <a:r>
              <a:rPr lang="zh-CN" altLang="en-US" sz="1530" kern="0" dirty="0" smtClean="0">
                <a:solidFill>
                  <a:srgbClr val="000000"/>
                </a:solidFill>
                <a:latin typeface="Times New Roman" panose="02020603050405020304" pitchFamily="65" charset="-122"/>
                <a:ea typeface="宋体" panose="02010600030101010101" pitchFamily="2" charset="-122"/>
              </a:rPr>
              <a:t>展”的塞罕坝精神。请运用文化的作用的知识,分析“塞罕坝精神”对推进我国生态文明建</a:t>
            </a:r>
            <a:br/>
            <a:r>
              <a:rPr lang="zh-CN" altLang="en-US" sz="1530" kern="0" dirty="0" smtClean="0">
                <a:solidFill>
                  <a:srgbClr val="000000"/>
                </a:solidFill>
                <a:latin typeface="Times New Roman" panose="02020603050405020304" pitchFamily="65" charset="-122"/>
                <a:ea typeface="宋体" panose="02010600030101010101" pitchFamily="2" charset="-122"/>
              </a:rPr>
              <a:t>设的作用。(14分)</a:t>
            </a:r>
            <a:endParaRPr lang="zh-CN" altLang="en-US"/>
          </a:p>
        </p:txBody>
      </p:sp>
      <p:sp>
        <p:nvSpPr>
          <p:cNvPr id="3" name="TextBox 2"/>
          <p:cNvSpPr txBox="1"/>
          <p:nvPr/>
        </p:nvSpPr>
        <p:spPr>
          <a:xfrm>
            <a:off x="571472" y="2348699"/>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a:t>
            </a:r>
            <a:r>
              <a:rPr lang="zh-CN" altLang="en-US" sz="1530" kern="0" dirty="0" smtClean="0">
                <a:solidFill>
                  <a:srgbClr val="000000"/>
                </a:solidFill>
                <a:latin typeface="Times New Roman" panose="02020603050405020304" pitchFamily="65" charset="-122"/>
                <a:ea typeface="宋体" panose="02010600030101010101" pitchFamily="2" charset="-122"/>
              </a:rPr>
              <a:t>　①“塞罕坝精神”作为一种精神力量,能够在我国推进生态文明建设过程中转化为物</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质力量,对个人与社会发展产生深刻的影响。(4分)②能够丰富人的精神世界,增强人的精神力</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量,激发人们牢记使命、勇担责任、艰苦创业。(5分)③能够影响人们的认识活动和实践活动,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树立绿色发展理念,促进经济发展方式转变,推进我国生态文明建设。(5分)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说明:三个要点按“总—分—分”排列,第一个要点只要能够答出“对个人和社会产生深刻影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响”即可给4分;第二、三个要点遵循“理论+演绎”的赋分原则,其中,理论依据3分,演绎分析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2分。仅有理论依据,没有扣住对推进“生态文明建设”的作用展开分析的,最多给3分。仅仅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抄材料完全没有回答理论依据的,最多给1分。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解答本题,首先要指出文化作为一种精神力量,能够在人们认识世界和改造世界的过程</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中转化为物质力量,对个人和社会产生深远的影响;然后结合材料,围绕推进生态文明建设具体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分析“塞罕坝精神”对人和社会的影响即可。</a:t>
            </a:r>
            <a:endParaRPr lang="zh-CN" altLang="en-US" dirty="0"/>
          </a:p>
        </p:txBody>
      </p:sp>
      <p:sp>
        <p:nvSpPr>
          <p:cNvPr id="3" name="TextBox 2"/>
          <p:cNvSpPr txBox="1"/>
          <p:nvPr/>
        </p:nvSpPr>
        <p:spPr>
          <a:xfrm>
            <a:off x="571472" y="2205823"/>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审题技巧</a:t>
            </a:r>
            <a:r>
              <a:rPr lang="zh-CN" altLang="en-US" sz="1530" kern="0" dirty="0" smtClean="0">
                <a:solidFill>
                  <a:srgbClr val="000000"/>
                </a:solidFill>
                <a:latin typeface="Times New Roman" panose="02020603050405020304" pitchFamily="65" charset="-122"/>
                <a:ea typeface="宋体" panose="02010600030101010101" pitchFamily="2" charset="-122"/>
              </a:rPr>
              <a:t>　提到“塞罕坝精神”,学生一般都会想到民族精神的作用,但本题要求学生运用文</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化的作用的知识,分析“塞罕坝精神”对推进我国生态文明建设的作用。不注意审题,不把握</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答题的知识范围,不从文化的作用角度组织答案,而从弘扬民族精神角度组织答案得分有限。</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15.</a:t>
            </a:r>
            <a:r>
              <a:rPr lang="zh-CN" altLang="en-US" sz="1530" kern="0" dirty="0" smtClean="0">
                <a:solidFill>
                  <a:srgbClr val="000000"/>
                </a:solidFill>
                <a:latin typeface="Times New Roman" panose="02020603050405020304" pitchFamily="65" charset="-122"/>
                <a:ea typeface="宋体" panose="02010600030101010101" pitchFamily="2" charset="-122"/>
              </a:rPr>
              <a:t>(2017湖南百所重点中学诊断考试,26)阅读材料,完成要求。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2016年9月,国家正式印发《长江经济带发展规划纲要》。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材料    有专家指出,长江流域孕育了灿烂的中华文明,长江经济带发展必须发挥文化的作用。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要让长江流域的文化要素互相流通,文化感情更加密切,文化传统得到传承,文化优势充分发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挥,以更好地支撑长江经济带建设和谐度和持续度。只有文化这一软资源、智力资源、历史</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资源、非物质资源、创新资源得到更好发展和利用,才能通过推动文化建设提高文化消费水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平和人的品质、创新经济,减少对物质的消耗,使经济社会得到平衡、人地关系达到和谐。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结合材料,从文化的作用角度,阐释专家观点的合理性。(14分)</a:t>
            </a:r>
            <a:endParaRPr lang="zh-CN" alt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00034" y="1062815"/>
            <a:ext cx="8127000" cy="20743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   ①文化作为一种精神力量,能对社会发展产生深刻影响。长江经济带发展离不开文化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的支撑。(3分)②文化与经济相互影响、相互交融。长江经济带灿烂的文化有助于激发创造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活力,为经济社会发展提供重要支撑。(3分)③文化是综合国力竞争的重要因素。长江经济带</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重视文化建设,有助于提高文化软实力,促进经济社会发展。(3分)④优秀文化能丰富人的精神</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世界,增强人的精神力量,促进人的全面发展。长江经济带重视文化建设,有助于为经济社会发</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展提供思想保证、精神动力和智力支持。(5分)(考生如有其他答案,言之有理均可酌情给分)</a:t>
            </a:r>
            <a:endParaRPr lang="zh-CN" altLang="en-US" dirty="0"/>
          </a:p>
        </p:txBody>
      </p:sp>
      <p:sp>
        <p:nvSpPr>
          <p:cNvPr id="6" name="TextBox 5"/>
          <p:cNvSpPr txBox="1"/>
          <p:nvPr/>
        </p:nvSpPr>
        <p:spPr>
          <a:xfrm>
            <a:off x="500034" y="3260208"/>
            <a:ext cx="8127000" cy="66056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文化的作用,包括文化对社会的作用和文化对人的影响。结合材料相关信息,从以上两</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个大的方面分析即可。</a:t>
            </a:r>
            <a:endParaRPr lang="zh-CN" altLang="en-US" dirty="0"/>
          </a:p>
        </p:txBody>
      </p:sp>
      <p:sp>
        <p:nvSpPr>
          <p:cNvPr id="7" name="TextBox 6"/>
          <p:cNvSpPr txBox="1"/>
          <p:nvPr/>
        </p:nvSpPr>
        <p:spPr>
          <a:xfrm>
            <a:off x="531506" y="4019250"/>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核心素养</a:t>
            </a:r>
            <a:r>
              <a:rPr lang="zh-CN" altLang="en-US" sz="1530" kern="0" dirty="0" smtClean="0">
                <a:solidFill>
                  <a:srgbClr val="000000"/>
                </a:solidFill>
                <a:latin typeface="Times New Roman" panose="02020603050405020304" pitchFamily="65" charset="-122"/>
                <a:ea typeface="宋体" panose="02010600030101010101" pitchFamily="2" charset="-122"/>
              </a:rPr>
              <a:t>　科学精神　解答本题,需要学生结合材料中专家的观点,从文化是一种精神力量、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文化与经济的关系、文化与综合国力的关系、文化对人的影响等多个方面阐释专家观点的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合理性。解答本题,也有利于学生认识到在长江经济带发展过程中必须重视发挥文化的作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用。</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596"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1.</a:t>
            </a:r>
            <a:r>
              <a:rPr lang="zh-CN" altLang="en-US" sz="1530" kern="0" dirty="0" smtClean="0">
                <a:solidFill>
                  <a:srgbClr val="000000"/>
                </a:solidFill>
                <a:latin typeface="Times New Roman" panose="02020603050405020304" pitchFamily="65" charset="-122"/>
                <a:ea typeface="宋体" panose="02010600030101010101" pitchFamily="2" charset="-122"/>
              </a:rPr>
              <a:t>(2019安徽合肥第一次质量检测,27)阅读材料,完成要求。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2018年11月7日至9日,以“创造互信共治的数字世界——携手共建网络空间命运共同体”为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主题的第五届世界互联网大会在浙江乌镇举行。本届大会重点聚焦创新发展、网络安全、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文化交流、民生福祉和国际合作等议题进行探讨交流,旨在搭建中国与世界互联互通的国际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平台和国际互联网共享共治的中国平台,促进提升全球数字化发展水平,构建可持续的数字世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界。本届大会共设置20场分论坛,重点探讨人工智能、5</a:t>
            </a:r>
            <a:r>
              <a:rPr lang="zh-CN" altLang="en-US" sz="1530" i="1" kern="0" dirty="0" smtClean="0">
                <a:solidFill>
                  <a:srgbClr val="000000"/>
                </a:solidFill>
                <a:latin typeface="Times New Roman" panose="02020603050405020304" pitchFamily="65" charset="-122"/>
                <a:ea typeface="宋体" panose="02010600030101010101" pitchFamily="2" charset="-122"/>
              </a:rPr>
              <a:t>G</a:t>
            </a:r>
            <a:r>
              <a:rPr lang="zh-CN" altLang="en-US" sz="1530" kern="0" dirty="0" smtClean="0">
                <a:solidFill>
                  <a:srgbClr val="000000"/>
                </a:solidFill>
                <a:latin typeface="Times New Roman" panose="02020603050405020304" pitchFamily="65" charset="-122"/>
                <a:ea typeface="宋体" panose="02010600030101010101" pitchFamily="2" charset="-122"/>
              </a:rPr>
              <a:t>、大数据、网络安全、数字丝路等</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热点议题,与往届大会比较,主题上更加聚焦,设计上更加新颖。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 未来,随着新产业、新业态、新模式不断涌现,数字经济还将进一步为人类社会带来深层次变</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革。在(移动)互联网+、大数据、云计算等技术不断发展的背景下,人们对市场、用户、产</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品、企业价值链乃至对整个商业生态圈进行重新审视,由此产生的互联网思维将改变所有商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业模式,意味着社会组织方式、企业组织方式、商业模式等都会发生根本性的改变,最终让人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们的生活变得更加美好。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(1)结合材料,运用文化与生活的知识,分析互联网思维的产生及价值。(10分</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TextBox 2"/>
          <p:cNvSpPr txBox="1"/>
          <p:nvPr/>
        </p:nvSpPr>
        <p:spPr>
          <a:xfrm>
            <a:off x="540000" y="1080000"/>
            <a:ext cx="8127000" cy="401905"/>
          </a:xfrm>
          <a:prstGeom prst="rect">
            <a:avLst/>
          </a:prstGeom>
          <a:noFill/>
        </p:spPr>
        <p:txBody>
          <a:bodyPr wrap="square" lIns="0" tIns="0" rIns="0" bIns="0" rtlCol="0">
            <a:spAutoFit/>
          </a:bodyPr>
          <a:lstStyle/>
          <a:p>
            <a:pPr marL="0" indent="0" algn="ctr" eaLnBrk="0" latinLnBrk="1" hangingPunct="0">
              <a:lnSpc>
                <a:spcPct val="150000"/>
              </a:lnSpc>
              <a:spcBef>
                <a:spcPts val="0"/>
              </a:spcBef>
              <a:buNone/>
            </a:pPr>
            <a:r>
              <a:rPr lang="zh-CN" altLang="en-US" sz="2000" b="1" dirty="0" smtClean="0">
                <a:latin typeface="黑体" panose="02010609060101010101" pitchFamily="49" charset="-122"/>
                <a:ea typeface="黑体" panose="02010609060101010101" pitchFamily="49" charset="-122"/>
                <a:sym typeface="+mn-ea"/>
              </a:rPr>
              <a:t>C组    2017—2019年高考模拟·应用创新题组</a:t>
            </a:r>
            <a:endParaRPr lang="zh-CN" altLang="en-US" sz="2000" b="1" dirty="0">
              <a:latin typeface="黑体" panose="02010609060101010101" pitchFamily="49" charset="-122"/>
              <a:ea typeface="黑体" panose="02010609060101010101" pitchFamily="49" charset="-122"/>
              <a:sym typeface="+mn-ea"/>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anose="02020603050405020304" pitchFamily="65" charset="-122"/>
                <a:ea typeface="宋体" panose="02010600030101010101" pitchFamily="2" charset="-122"/>
              </a:rPr>
              <a:t>(2)在网络治理中,青少年网民是参与的重要主体之一,他们在网络信息的获取和鉴别、网络行</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为</a:t>
            </a:r>
            <a:r>
              <a:rPr lang="zh-CN" altLang="en-US" sz="1530" kern="0" dirty="0" smtClean="0">
                <a:solidFill>
                  <a:srgbClr val="000000"/>
                </a:solidFill>
                <a:latin typeface="Times New Roman" panose="02020603050405020304" pitchFamily="65" charset="-122"/>
                <a:ea typeface="宋体" panose="02010600030101010101" pitchFamily="2" charset="-122"/>
              </a:rPr>
              <a:t>的自我管理以及网络伦理道德等方面急需提高网络素养。请你就如何提高青少年的网络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素养提三条建议。(6分)</a:t>
            </a:r>
            <a:endParaRPr lang="zh-CN" altLang="en-US" dirty="0"/>
          </a:p>
        </p:txBody>
      </p:sp>
      <p:sp>
        <p:nvSpPr>
          <p:cNvPr id="3" name="TextBox 2"/>
          <p:cNvSpPr txBox="1"/>
          <p:nvPr/>
        </p:nvSpPr>
        <p:spPr>
          <a:xfrm>
            <a:off x="516966" y="2277261"/>
            <a:ext cx="8127000" cy="34870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(1)①文化与经济、政治相互影响、相互交融。文化由经济、政治决定,又反作用于经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济、政治。互联网思维作为一种新的思维方式是对互联网时代经济和政治生活的反映,它的</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产生又会催生新的企业组织方式、社会组织、商业模式,这有利于转变经济发展方式,促进经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济社会发展。(4分)②互联网思维作为一种新的价值观念和思维方式,能够在人们认识世界、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改造世界的过程中转化为物质力量,对社会发展产生深刻影响。(3分)③文化由人所创造,又影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响着人。互联网思维对人们的实践活动、认识活动和思维方式产生深刻影响,有利于丰富人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的精神世界、促进人的全面发展。(3分)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(2)示例:在网络信息的获取和鉴别方面,要理性对待网络信息,尤其对一些网络谣言,努力做到</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不信谣、不传谣;在网络行为的自我管理方面,要努力杜绝上网成瘾,反对网络暴力等;在网络</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伦理道德方面,不发布或浏览色情网站和传播低俗信息等。(6分)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　</a:t>
            </a:r>
            <a:r>
              <a:rPr lang="zh-CN" altLang="en-US" sz="1530" kern="0" dirty="0" smtClean="0">
                <a:solidFill>
                  <a:srgbClr val="000000"/>
                </a:solidFill>
                <a:latin typeface="Times New Roman" panose="02020603050405020304" pitchFamily="65" charset="-122"/>
                <a:ea typeface="宋体" panose="02010600030101010101" pitchFamily="2" charset="-122"/>
              </a:rPr>
              <a:t>(1)互联网思维是一种文化,运用文化与生活的知识分析互联网思维的产生及价值,就要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考虑文化由经济、政治决定,又反作用于经济、政治;文化由人所创造,又对人具有影响;文化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作为一种精神力量能够在人们认识世界、改造世界的过程中转化为物质力量;等。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(2)本问应结合现实生活,围绕青少年怎样获取和鉴别网络信息、怎样进行网络自我管理、怎</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样践行网络伦理道德等提建议。</a:t>
            </a:r>
            <a:endParaRPr lang="zh-CN" altLang="en-US" dirty="0"/>
          </a:p>
        </p:txBody>
      </p:sp>
      <p:sp>
        <p:nvSpPr>
          <p:cNvPr id="3" name="TextBox 2"/>
          <p:cNvSpPr txBox="1"/>
          <p:nvPr/>
        </p:nvSpPr>
        <p:spPr>
          <a:xfrm>
            <a:off x="500034" y="2920203"/>
            <a:ext cx="8127000" cy="136691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创新点拨　</a:t>
            </a:r>
            <a:r>
              <a:rPr lang="zh-CN" altLang="en-US" sz="1530" kern="0" dirty="0" smtClean="0">
                <a:solidFill>
                  <a:srgbClr val="000000"/>
                </a:solidFill>
                <a:latin typeface="Times New Roman" panose="02020603050405020304" pitchFamily="65" charset="-122"/>
                <a:ea typeface="宋体" panose="02010600030101010101" pitchFamily="2" charset="-122"/>
              </a:rPr>
              <a:t>本题的创新之处有两个:一是试题关注现实热点——互联网时代和互联网思维,解</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答本题有利于提高学生运用文化生活知识分析现实问题的能力;二是考查学生的核心素养,全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面分析互联网思维的作用有利于培养学生的科学精神,就如何提高青少年的网络素养提建议</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有利于培养学生的法治意识和公共参与意识。</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2.</a:t>
            </a:r>
            <a:r>
              <a:rPr lang="zh-CN" altLang="en-US" sz="1530" kern="0" dirty="0" smtClean="0">
                <a:solidFill>
                  <a:srgbClr val="000000"/>
                </a:solidFill>
                <a:latin typeface="Times New Roman" panose="02020603050405020304" pitchFamily="65" charset="-122"/>
                <a:ea typeface="宋体" panose="02010600030101010101" pitchFamily="2" charset="-122"/>
              </a:rPr>
              <a:t>(2019 5.3原创预测卷五,40)阅读材料,完成要求。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2018年11月12日,纪念毛泽东同志批示学习推广“枫桥经验”55周年暨习近平总书记指示坚</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持发展“枫桥经验”15周年大会在浙江绍兴举行。1963年,“枫桥经验”诞生在浙江省绍兴</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市诸暨县一个叫枫桥镇的地方,其要旨是怎样妥善处理社会治安综合治理的问题。“枫桥经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验”的核心内容,就是通过基层党组织发动群众,对存在破坏行为和潜藏破坏活动的地、富、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反、坏分子进行评审和说理,由群众监督改造他们,不把矛盾和尖锐问题“上交”,不把存在突</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出问题的人物“上交”,最终把他们中间的绝大多数改造成新人。“枫桥经验”认识问题和</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解决问题的着眼点是,面对基层出现的复杂而尖锐的矛盾甚至“破坏活动”怎么办?基本方法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是“发动和依靠群众”“做群众工作,组织群众,动员群众,教育群众”,采取“评审和说理”</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的方法;根本目的是化解矛盾,解决尖锐复杂问题。这一做法后经毛泽东同志发现、总结、推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广,五十多年来,“枫桥经验”为枫桥镇、浙江省乃至全国相关工作提供了宝贵的借鉴和参</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考。新时代“枫桥经验”的主要内容是在开展社会治理中实行“五个坚持”,即坚持党建引</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领,坚持人民主体,坚持“三治(自治、法治、德治)融合”,坚持“四防(人防、物防、技防、心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防)并举”,坚持共建共享。</a:t>
            </a:r>
            <a:endParaRPr lang="zh-CN" alt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运用文化对人的影响的知识并结合材料,分析“枫桥经验”能把地、富、反、坏分子中的绝</a:t>
            </a:r>
            <a:br/>
            <a:r>
              <a:rPr lang="zh-CN" altLang="en-US" sz="1530" kern="0" dirty="0" smtClean="0">
                <a:solidFill>
                  <a:srgbClr val="000000"/>
                </a:solidFill>
                <a:latin typeface="Times New Roman" panose="02020603050405020304" pitchFamily="65" charset="-122"/>
                <a:ea typeface="宋体" panose="02010600030101010101" pitchFamily="2" charset="-122"/>
              </a:rPr>
              <a:t>大多数改造成新人的原因。(10分)</a:t>
            </a:r>
            <a:endParaRPr lang="zh-CN" altLang="en-US"/>
          </a:p>
        </p:txBody>
      </p:sp>
      <p:sp>
        <p:nvSpPr>
          <p:cNvPr id="3" name="TextBox 2"/>
          <p:cNvSpPr txBox="1"/>
          <p:nvPr/>
        </p:nvSpPr>
        <p:spPr>
          <a:xfrm>
            <a:off x="500034" y="1848633"/>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答案　</a:t>
            </a:r>
            <a:r>
              <a:rPr lang="zh-CN" altLang="en-US" sz="1530" kern="0" dirty="0" smtClean="0">
                <a:solidFill>
                  <a:srgbClr val="000000"/>
                </a:solidFill>
                <a:latin typeface="Times New Roman" panose="02020603050405020304" pitchFamily="65" charset="-122"/>
                <a:ea typeface="宋体" panose="02010600030101010101" pitchFamily="2" charset="-122"/>
              </a:rPr>
              <a:t>①文化对人的影响,来自特定的文化环境,来自各种形式的文化活动。“枫桥经验”中</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的评审和说理活动,能够对地、富、反、坏分子进行潜移默化的影响。(4分)②文化影响人们</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的交往行为、交往方式和实践活动、认识活动、思维方式。“枫桥经验”中“教育群众”</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的方法,能够影响地、富、反、坏分子的行为举止及认识和实践活动。(4分)③优秀文化塑造</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人生。“枫桥经验”用优秀文化对地、富、反、坏分子进行感染和号召。(2分)</a:t>
            </a:r>
            <a:endParaRPr lang="zh-CN" altLang="en-US" dirty="0"/>
          </a:p>
        </p:txBody>
      </p:sp>
      <p:sp>
        <p:nvSpPr>
          <p:cNvPr id="4" name="TextBox 2"/>
          <p:cNvSpPr txBox="1"/>
          <p:nvPr/>
        </p:nvSpPr>
        <p:spPr>
          <a:xfrm>
            <a:off x="428596" y="3706021"/>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解析</a:t>
            </a:r>
            <a:r>
              <a:rPr lang="zh-CN" altLang="en-US" sz="1530" kern="0" dirty="0" smtClean="0">
                <a:solidFill>
                  <a:srgbClr val="000000"/>
                </a:solidFill>
                <a:latin typeface="Times New Roman" panose="02020603050405020304" pitchFamily="65" charset="-122"/>
                <a:ea typeface="宋体" panose="02010600030101010101" pitchFamily="2" charset="-122"/>
              </a:rPr>
              <a:t>　文化对人影响的知识,包括文化对人影响的来源、文化对人影响的表现、文化对人影</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响的特点、优秀文化塑造人生,把材料中“枫桥经验”的做法与文化对人影响的相关知识结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合起来分析即可</a:t>
            </a:r>
            <a:r>
              <a:rPr lang="zh-CN" altLang="en-US" sz="153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5" name="TextBox 2"/>
          <p:cNvSpPr txBox="1"/>
          <p:nvPr/>
        </p:nvSpPr>
        <p:spPr>
          <a:xfrm>
            <a:off x="428596" y="4849029"/>
            <a:ext cx="8127000" cy="172008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创新点拨　</a:t>
            </a:r>
            <a:r>
              <a:rPr lang="zh-CN" altLang="en-US" sz="1530" kern="0" dirty="0" smtClean="0">
                <a:solidFill>
                  <a:srgbClr val="000000"/>
                </a:solidFill>
                <a:latin typeface="Times New Roman" panose="02020603050405020304" pitchFamily="65" charset="-122"/>
                <a:ea typeface="宋体" panose="02010600030101010101" pitchFamily="2" charset="-122"/>
              </a:rPr>
              <a:t>五十多年前,毛泽东同志批示学习推广“枫桥经验”;十几年前,习近平总书记指示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坚持发展“枫桥经验”;新时代我们仍要丰富和发展“枫桥经验”,这说明“枫桥经验”对人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和社会具有重要的影响。本题以“枫桥经验”为背景,要求运用文化对人的影响的知识分析</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“枫桥经验”能把地、富、反、坏分子中的绝大多数改造成新人的原因,历史背景、现实情</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况、教材知识的有机结合是命题的创新之处。</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anose="02020603050405020304" pitchFamily="65" charset="-122"/>
                <a:ea typeface="宋体" panose="02010600030101010101" pitchFamily="2" charset="-122"/>
              </a:rPr>
              <a:t>4.</a:t>
            </a:r>
            <a:r>
              <a:rPr lang="zh-CN" altLang="en-US" sz="1530" kern="0" dirty="0" smtClean="0">
                <a:solidFill>
                  <a:srgbClr val="000000"/>
                </a:solidFill>
                <a:latin typeface="Times New Roman" panose="02020603050405020304" pitchFamily="65" charset="-122"/>
                <a:ea typeface="宋体" panose="02010600030101010101" pitchFamily="2" charset="-122"/>
              </a:rPr>
              <a:t>[2016课标Ⅱ,39(2)(3),14分]阅读材料,完成下列要求。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2013年11月,习近平总书记在湖南省花垣县十八洞村考察扶贫工作,首次提出了“精准扶贫”</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的重要思想和要求。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十八洞村是由4个寨子合并而成的贫困村,村民生活困难,观念相对保守,存在“等靠要”思想,</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同村不同心。为贯彻习近平总书记的思想和要求,强力推进精准扶贫工作,花垣县派出扶贫工</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作队进驻十八洞村。工作队和村党支部、村委会开办“道德讲堂”,评选明理尚德星级示范</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户,组织参观考察和学习培训,培育村民创新意识和创新能力,激活精准扶贫内生动力;根据当</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地地理位置、气候条件和民族文化资源,精准发展特色支柱产业,如猕猴桃种植、黄牛养殖、</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乡村旅游、劳务经济和苗绣;精准识别贫困人口542人,摸索出资金跟着穷人走,穷人跟着能人</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(合作社)走,能人(合作社)跟着产业走,产业跟着市场走的扶贫路径,取得了显著成效,2015年全</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村人均收入3 580元。人民日报、新华社、中央电视台等先后报道了十八洞村精准扶贫经</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anose="02020603050405020304" pitchFamily="65" charset="-122"/>
                <a:ea typeface="宋体" panose="02010600030101010101" pitchFamily="2" charset="-122"/>
              </a:rPr>
              <a:t>2015年12月,中共中央、国务院颁布《关于打赢脱贫攻坚战的决定》,提出“实施精准扶贫方</a:t>
            </a:r>
            <a:br>
              <a:rPr dirty="0"/>
            </a:br>
            <a:r>
              <a:rPr lang="zh-CN" altLang="en-US" sz="1530" kern="0" dirty="0" smtClean="0">
                <a:solidFill>
                  <a:srgbClr val="000000"/>
                </a:solidFill>
                <a:latin typeface="Times New Roman" panose="02020603050405020304" pitchFamily="65" charset="-122"/>
                <a:ea typeface="宋体" panose="02010600030101010101" pitchFamily="2" charset="-122"/>
              </a:rPr>
              <a:t>略”。</a:t>
            </a:r>
            <a:endParaRPr lang="zh-CN" alt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0</TotalTime>
  <Words>31929</Words>
  <Application>WPS 演示</Application>
  <PresentationFormat>自定义</PresentationFormat>
  <Paragraphs>699</Paragraphs>
  <Slides>88</Slides>
  <Notes>88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88</vt:i4>
      </vt:variant>
    </vt:vector>
  </HeadingPairs>
  <TitlesOfParts>
    <vt:vector size="98" baseType="lpstr">
      <vt:lpstr>Arial</vt:lpstr>
      <vt:lpstr>宋体</vt:lpstr>
      <vt:lpstr>Wingdings</vt:lpstr>
      <vt:lpstr>黑体</vt:lpstr>
      <vt:lpstr>微软雅黑</vt:lpstr>
      <vt:lpstr>Times New Roman</vt:lpstr>
      <vt:lpstr>Arial Unicode MS</vt:lpstr>
      <vt:lpstr>Calibri</vt:lpstr>
      <vt:lpstr>NEU-BZ</vt:lpstr>
      <vt:lpstr>主题1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BZ</cp:lastModifiedBy>
  <cp:revision>203</cp:revision>
  <dcterms:created xsi:type="dcterms:W3CDTF">2019-08-05T04:29:56Z</dcterms:created>
  <dcterms:modified xsi:type="dcterms:W3CDTF">2019-08-05T04:30:06Z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2052-11.1.0.8894</vt:lpwstr>
  </property>
</Properties>
</file>